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6" r:id="rId4"/>
    <p:sldId id="278" r:id="rId5"/>
    <p:sldId id="279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9" r:id="rId19"/>
    <p:sldId id="272" r:id="rId20"/>
    <p:sldId id="271" r:id="rId21"/>
    <p:sldId id="270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7200-8D28-4872-8AB5-6C43CC75A4CE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0904-33E2-4CD7-BB0D-BB0333CAD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B973-9AC5-4F56-9B83-747DB8BA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9409B-526E-418A-B94B-227BEA90F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629400"/>
          </a:xfrm>
        </p:spPr>
      </p:pic>
    </p:spTree>
    <p:extLst>
      <p:ext uri="{BB962C8B-B14F-4D97-AF65-F5344CB8AC3E}">
        <p14:creationId xmlns:p14="http://schemas.microsoft.com/office/powerpoint/2010/main" val="306368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257833_460110221141754_4002846486931963904_n.jpg"/>
          <p:cNvPicPr>
            <a:picLocks noChangeAspect="1"/>
          </p:cNvPicPr>
          <p:nvPr/>
        </p:nvPicPr>
        <p:blipFill>
          <a:blip r:embed="rId2"/>
          <a:srcRect l="8333" t="6667" r="73334"/>
          <a:stretch>
            <a:fillRect/>
          </a:stretch>
        </p:blipFill>
        <p:spPr>
          <a:xfrm rot="5400000">
            <a:off x="3124200" y="-1371600"/>
            <a:ext cx="28955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257833_460110221141754_4002846486931963904_n.jpg"/>
          <p:cNvPicPr>
            <a:picLocks noChangeAspect="1"/>
          </p:cNvPicPr>
          <p:nvPr/>
        </p:nvPicPr>
        <p:blipFill>
          <a:blip r:embed="rId2"/>
          <a:srcRect l="25834" t="3333" r="60833"/>
          <a:stretch>
            <a:fillRect/>
          </a:stretch>
        </p:blipFill>
        <p:spPr>
          <a:xfrm rot="5400000">
            <a:off x="3252790" y="966792"/>
            <a:ext cx="2667001" cy="9115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286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الفتحة        </a:t>
            </a:r>
            <a:r>
              <a:rPr lang="ar-JO" sz="6600" dirty="0"/>
              <a:t>َ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33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عَ   فَ   قَ   صَ   شَ   بَ   جَ   كَ   تَ   رَ   وَ   دَ   تَ   غَ   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6000" b="1" dirty="0"/>
              <a:t>جملةٌ تعجّبيّةٌ</a:t>
            </a:r>
            <a:endParaRPr lang="en-US" sz="6000" b="1" dirty="0"/>
          </a:p>
        </p:txBody>
      </p:sp>
      <p:pic>
        <p:nvPicPr>
          <p:cNvPr id="3" name="Picture 2" descr="41257833_460110221141754_4002846486931963904_n.jpg"/>
          <p:cNvPicPr>
            <a:picLocks noChangeAspect="1"/>
          </p:cNvPicPr>
          <p:nvPr/>
        </p:nvPicPr>
        <p:blipFill>
          <a:blip r:embed="rId2"/>
          <a:srcRect l="37500" t="4444" r="48333"/>
          <a:stretch>
            <a:fillRect/>
          </a:stretch>
        </p:blipFill>
        <p:spPr>
          <a:xfrm rot="5400000">
            <a:off x="3505200" y="-990600"/>
            <a:ext cx="21336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3810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FF0000"/>
                </a:solidFill>
              </a:rPr>
              <a:t>أداة تعجب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90600" y="3810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FF0000"/>
                </a:solidFill>
              </a:rPr>
              <a:t>علامة تعجب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43434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4418012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لغتنا العربية (1)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143000"/>
            <a:ext cx="79248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304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>
                <a:solidFill>
                  <a:srgbClr val="FFC000"/>
                </a:solidFill>
              </a:rPr>
              <a:t>نفس المعنى</a:t>
            </a:r>
            <a:endParaRPr lang="en-US" sz="4400" dirty="0">
              <a:solidFill>
                <a:srgbClr val="FFC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048000" y="3886200"/>
            <a:ext cx="1752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2895600" y="4419600"/>
            <a:ext cx="2362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819400" y="3962400"/>
            <a:ext cx="23622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057400" y="2819400"/>
            <a:ext cx="1066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غتنا العربية (1)_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63329"/>
            <a:ext cx="8511391" cy="2585071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657600" y="685800"/>
            <a:ext cx="19050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09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ضد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09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عكس</a:t>
            </a:r>
            <a:endParaRPr lang="en-US" sz="4000" b="1" dirty="0"/>
          </a:p>
        </p:txBody>
      </p:sp>
      <p:pic>
        <p:nvPicPr>
          <p:cNvPr id="9" name="Picture 8" descr="95240845_127566325563323_1114914480011083776_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3147" t="52222" r="10668" b="13334"/>
          <a:stretch>
            <a:fillRect/>
          </a:stretch>
        </p:blipFill>
        <p:spPr>
          <a:xfrm>
            <a:off x="7086600" y="1345096"/>
            <a:ext cx="1828800" cy="2464904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6705600" y="2514600"/>
            <a:ext cx="381000" cy="3810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endParaRPr lang="en-US" dirty="0"/>
          </a:p>
        </p:txBody>
      </p:sp>
      <p:pic>
        <p:nvPicPr>
          <p:cNvPr id="11" name="Picture 10" descr="95240845_127566325563323_1114914480011083776_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522" t="53333" r="51573" b="5556"/>
          <a:stretch>
            <a:fillRect/>
          </a:stretch>
        </p:blipFill>
        <p:spPr>
          <a:xfrm>
            <a:off x="4953000" y="1371600"/>
            <a:ext cx="1752600" cy="24940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8200" y="1371600"/>
            <a:ext cx="152400" cy="2667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95092410_127566298896659_8810767984860594176_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1573" t="4444" r="9095" b="52222"/>
          <a:stretch>
            <a:fillRect/>
          </a:stretch>
        </p:blipFill>
        <p:spPr>
          <a:xfrm>
            <a:off x="2819400" y="1447800"/>
            <a:ext cx="1465385" cy="2286000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2286000" y="2514600"/>
            <a:ext cx="381000" cy="3810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endParaRPr lang="en-US" dirty="0"/>
          </a:p>
        </p:txBody>
      </p:sp>
      <p:pic>
        <p:nvPicPr>
          <p:cNvPr id="15" name="Picture 14" descr="95092410_127566298896659_8810767984860594176_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9095" t="4444" r="56293" b="52222"/>
          <a:stretch>
            <a:fillRect/>
          </a:stretch>
        </p:blipFill>
        <p:spPr>
          <a:xfrm>
            <a:off x="685800" y="1371600"/>
            <a:ext cx="1447800" cy="256655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934200" y="5105400"/>
            <a:ext cx="838200" cy="838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غتنا العربية (1)_008تحلي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991060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2438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/>
              <a:t>مَـ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438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نا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438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لُ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3962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الـْ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962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أَلْـ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38862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وا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نُ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5486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الـْ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5486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مَدْ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5486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رَ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5486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سـَ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5486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ـةُ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ركي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7923813" cy="573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2098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/>
              <a:t>وَ طَني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276600"/>
            <a:ext cx="94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/>
              <a:t>وَ لَدي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495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/>
              <a:t>رَفَعَ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562600"/>
            <a:ext cx="87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/>
              <a:t>رَكَعَ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رتيب الجملة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696200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3810000"/>
            <a:ext cx="399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>
                <a:solidFill>
                  <a:srgbClr val="FF0000"/>
                </a:solidFill>
              </a:rPr>
              <a:t>مَنالُ إِلى عَلَمِ بِلادِها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495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نَظَرتْ إِلى عَلَمِ بِلادِها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438400"/>
            <a:ext cx="71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/>
              <a:t>فعل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/>
              <a:t>اسم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3810000"/>
            <a:ext cx="178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dirty="0">
                <a:solidFill>
                  <a:srgbClr val="00B050"/>
                </a:solidFill>
              </a:rPr>
              <a:t>جملةٌ فعليةٌ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4572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dirty="0">
                <a:solidFill>
                  <a:schemeClr val="accent2">
                    <a:lumMod val="75000"/>
                  </a:schemeClr>
                </a:solidFill>
              </a:rPr>
              <a:t>جملة اسمية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273857_312002452864992_795185006554539622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4648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>
                <a:solidFill>
                  <a:srgbClr val="FF0000"/>
                </a:solidFill>
              </a:rPr>
              <a:t>الْحَديقَةِ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791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>
                <a:solidFill>
                  <a:srgbClr val="FF0000"/>
                </a:solidFill>
              </a:rPr>
              <a:t>الْحاسوبِ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>
                <a:solidFill>
                  <a:srgbClr val="FF0000"/>
                </a:solidFill>
              </a:rPr>
              <a:t>الْبابِ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>
                <a:solidFill>
                  <a:srgbClr val="FF0000"/>
                </a:solidFill>
              </a:rPr>
              <a:t>الشَّمْسِ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1676400"/>
            <a:ext cx="1295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81600" y="3962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>
                <a:solidFill>
                  <a:srgbClr val="FF0000"/>
                </a:solidFill>
              </a:rPr>
              <a:t>ا</a:t>
            </a:r>
            <a:r>
              <a:rPr lang="ar-JO" sz="4400" dirty="0">
                <a:solidFill>
                  <a:srgbClr val="FF0000"/>
                </a:solidFill>
              </a:rPr>
              <a:t>لدَّرْسَ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953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>
                <a:solidFill>
                  <a:srgbClr val="FF0000"/>
                </a:solidFill>
              </a:rPr>
              <a:t>الْحَقيبَةَ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03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>
                <a:solidFill>
                  <a:srgbClr val="FF0000"/>
                </a:solidFill>
              </a:rPr>
              <a:t>الْحَليبَ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953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>
                <a:solidFill>
                  <a:srgbClr val="FF0000"/>
                </a:solidFill>
              </a:rPr>
              <a:t>التُّفّاحَةَ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1676400"/>
            <a:ext cx="1066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5.jpg"/>
          <p:cNvPicPr>
            <a:picLocks noChangeAspect="1"/>
          </p:cNvPicPr>
          <p:nvPr/>
        </p:nvPicPr>
        <p:blipFill>
          <a:blip r:embed="rId2" cstate="print"/>
          <a:srcRect l="11667" t="3333" r="4417"/>
          <a:stretch>
            <a:fillRect/>
          </a:stretch>
        </p:blipFill>
        <p:spPr>
          <a:xfrm>
            <a:off x="0" y="-21566"/>
            <a:ext cx="9144000" cy="6879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اصْطَّفَّ الطَّلَبَةٌ في ساحَةِ الْمَدْرَسَة ِ.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1981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رَفَعَتْ مَيْساءُ الْعَلَمَ .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667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رَدَّدوا السَّلامَ الْمَلَكِيَّ وَ النَّشيدَ وَ الْوَطَنِيَّ 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352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قالَ هاشِمٌ : ما أَجْمَلَ عَلَمَ بِلادي !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قالتْ مَنالُ : عَلَمي يَزْهو بِالْأَلْوانِ 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دَخَلَ الطَّلَبَةُ إِلى صُفوفِهِمْ بِنِظامٍ 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غتنا العربية (1)_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380"/>
            <a:ext cx="9143999" cy="4976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28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اللّام الشّمسيّة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2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>
                <a:solidFill>
                  <a:srgbClr val="FF0000"/>
                </a:solidFill>
              </a:rPr>
              <a:t>تُكتب ولاتنطق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114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/>
              <a:t>اللّام القمريّة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066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>
                <a:solidFill>
                  <a:srgbClr val="00B0F0"/>
                </a:solidFill>
              </a:rPr>
              <a:t>تُكتب وتنطق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5181600"/>
            <a:ext cx="1371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52578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5181600"/>
            <a:ext cx="933450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105400"/>
            <a:ext cx="933450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4724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ا</a:t>
            </a:r>
            <a:r>
              <a:rPr lang="ar-JO" sz="3200" dirty="0">
                <a:solidFill>
                  <a:srgbClr val="00B0F0"/>
                </a:solidFill>
              </a:rPr>
              <a:t>لْ</a:t>
            </a:r>
            <a:r>
              <a:rPr lang="ar-JO" sz="3200" dirty="0"/>
              <a:t>مَدْرَسَةُ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648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>
                <a:solidFill>
                  <a:srgbClr val="FF0000"/>
                </a:solidFill>
              </a:rPr>
              <a:t>ال</a:t>
            </a:r>
            <a:r>
              <a:rPr lang="ar-JO" sz="3200" dirty="0"/>
              <a:t>طَّلَبَةُ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410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ا</a:t>
            </a:r>
            <a:r>
              <a:rPr lang="ar-JO" sz="3200" dirty="0">
                <a:solidFill>
                  <a:srgbClr val="00B0F0"/>
                </a:solidFill>
              </a:rPr>
              <a:t>لْ</a:t>
            </a:r>
            <a:r>
              <a:rPr lang="ar-JO" sz="3200" dirty="0"/>
              <a:t>عَلَمُ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33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ا</a:t>
            </a:r>
            <a:r>
              <a:rPr lang="ar-JO" sz="3200" dirty="0">
                <a:solidFill>
                  <a:srgbClr val="FF0000"/>
                </a:solidFill>
              </a:rPr>
              <a:t>ل</a:t>
            </a:r>
            <a:r>
              <a:rPr lang="ar-JO" sz="3200" dirty="0"/>
              <a:t>نَّشيدُ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04800"/>
            <a:ext cx="891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1D07-A3B8-4874-9CD5-57324798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58B913-0B70-44F1-9B59-55408C56A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9201" y="-1066800"/>
            <a:ext cx="6705596" cy="9144003"/>
          </a:xfrm>
        </p:spPr>
      </p:pic>
    </p:spTree>
    <p:extLst>
      <p:ext uri="{BB962C8B-B14F-4D97-AF65-F5344CB8AC3E}">
        <p14:creationId xmlns:p14="http://schemas.microsoft.com/office/powerpoint/2010/main" val="323103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EC88-806F-46DD-93B3-213A6E83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لغتنا العربية (1)_006.png">
            <a:extLst>
              <a:ext uri="{FF2B5EF4-FFF2-40B4-BE49-F238E27FC236}">
                <a16:creationId xmlns:a16="http://schemas.microsoft.com/office/drawing/2014/main" id="{9BFDFD4C-9F55-49CB-978A-AED1A4111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1801-B1F5-49F8-9570-6F2F3406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png">
            <a:extLst>
              <a:ext uri="{FF2B5EF4-FFF2-40B4-BE49-F238E27FC236}">
                <a16:creationId xmlns:a16="http://schemas.microsoft.com/office/drawing/2014/main" id="{19883171-9C79-42CC-8002-701684283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0678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1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غتنا العربية (1)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2895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>
                <a:solidFill>
                  <a:srgbClr val="FF0000"/>
                </a:solidFill>
              </a:rPr>
              <a:t>وقفوا </a:t>
            </a:r>
            <a:r>
              <a:rPr lang="ar-JO" sz="2800" dirty="0">
                <a:solidFill>
                  <a:srgbClr val="FF0000"/>
                </a:solidFill>
              </a:rPr>
              <a:t>بنظام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819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>
                <a:solidFill>
                  <a:srgbClr val="FF0000"/>
                </a:solidFill>
              </a:rPr>
              <a:t>لام قمريّة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495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>
                <a:solidFill>
                  <a:srgbClr val="FF0000"/>
                </a:solidFill>
              </a:rPr>
              <a:t>لام شمسيّة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943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>
                <a:solidFill>
                  <a:srgbClr val="FF0000"/>
                </a:solidFill>
              </a:rPr>
              <a:t>جملةٌ تعجّبيّةٌ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58000" y="4038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114800" y="40386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362200" y="55626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3962400" y="64770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934200" cy="2995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5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>
                <a:solidFill>
                  <a:srgbClr val="FF0000"/>
                </a:solidFill>
              </a:rPr>
              <a:t>جملةٌ تعجّبيّةٌ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1" y="3886200"/>
            <a:ext cx="243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>
                <a:solidFill>
                  <a:srgbClr val="FF0000"/>
                </a:solidFill>
              </a:rPr>
              <a:t>ضدّها </a:t>
            </a:r>
            <a:r>
              <a:rPr lang="ar-JO" sz="3200" dirty="0">
                <a:solidFill>
                  <a:srgbClr val="FF0000"/>
                </a:solidFill>
              </a:rPr>
              <a:t>خَرَجَ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بمعنى يتزيّن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133600" y="25146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657600" y="35814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781800" y="4495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b="1" dirty="0"/>
              <a:t>حرفُ السّين</a:t>
            </a:r>
            <a:endParaRPr lang="en-US" sz="5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990600" y="1600200"/>
            <a:ext cx="7239000" cy="1371600"/>
            <a:chOff x="990600" y="1600200"/>
            <a:chExt cx="7239000" cy="1371600"/>
          </a:xfrm>
        </p:grpSpPr>
        <p:sp>
          <p:nvSpPr>
            <p:cNvPr id="3" name="Rectangle 2"/>
            <p:cNvSpPr/>
            <p:nvPr/>
          </p:nvSpPr>
          <p:spPr>
            <a:xfrm>
              <a:off x="990600" y="1600200"/>
              <a:ext cx="7239000" cy="13716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1803737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سَ</a:t>
              </a:r>
              <a:endParaRPr lang="en-US" sz="6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6400" y="17526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سِ</a:t>
              </a:r>
              <a:endParaRPr lang="en-US" sz="6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7526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سُ</a:t>
              </a:r>
              <a:endParaRPr lang="en-US" sz="60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0600" y="3200400"/>
            <a:ext cx="7239000" cy="1371600"/>
            <a:chOff x="990600" y="3200400"/>
            <a:chExt cx="7239000" cy="1371600"/>
          </a:xfrm>
        </p:grpSpPr>
        <p:sp>
          <p:nvSpPr>
            <p:cNvPr id="4" name="Rectangle 3"/>
            <p:cNvSpPr/>
            <p:nvPr/>
          </p:nvSpPr>
          <p:spPr>
            <a:xfrm>
              <a:off x="990600" y="3200400"/>
              <a:ext cx="7239000" cy="1371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33528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سا</a:t>
              </a:r>
              <a:endParaRPr lang="en-US" sz="6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3528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سو</a:t>
              </a:r>
              <a:endParaRPr lang="en-US" sz="6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0" y="33528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سي</a:t>
              </a:r>
              <a:endParaRPr lang="en-US" sz="60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600" y="4800600"/>
            <a:ext cx="7239000" cy="1371600"/>
            <a:chOff x="990600" y="4800600"/>
            <a:chExt cx="7239000" cy="1371600"/>
          </a:xfrm>
        </p:grpSpPr>
        <p:sp>
          <p:nvSpPr>
            <p:cNvPr id="5" name="Rectangle 4"/>
            <p:cNvSpPr/>
            <p:nvPr/>
          </p:nvSpPr>
          <p:spPr>
            <a:xfrm>
              <a:off x="990600" y="4800600"/>
              <a:ext cx="7239000" cy="1371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49530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سًا</a:t>
              </a:r>
              <a:endParaRPr lang="en-US" sz="6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91000" y="49530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سٌ</a:t>
              </a:r>
              <a:endParaRPr lang="en-US" sz="6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49530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سٍ</a:t>
              </a:r>
              <a:endParaRPr lang="en-US" sz="6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b="1" dirty="0"/>
              <a:t>حرفُ الشّين</a:t>
            </a:r>
            <a:endParaRPr lang="en-US" sz="5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1600200"/>
            <a:ext cx="7239000" cy="1371600"/>
            <a:chOff x="990600" y="1600200"/>
            <a:chExt cx="7239000" cy="1371600"/>
          </a:xfrm>
        </p:grpSpPr>
        <p:sp>
          <p:nvSpPr>
            <p:cNvPr id="4" name="Rectangle 3"/>
            <p:cNvSpPr/>
            <p:nvPr/>
          </p:nvSpPr>
          <p:spPr>
            <a:xfrm>
              <a:off x="990600" y="1600200"/>
              <a:ext cx="7239000" cy="13716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5600" y="1803737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شَ</a:t>
              </a:r>
              <a:endParaRPr lang="en-US" sz="6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17526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شِ</a:t>
              </a:r>
              <a:endParaRPr lang="en-US" sz="6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17526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شُ</a:t>
              </a:r>
              <a:endParaRPr lang="en-US" sz="6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3200400"/>
            <a:ext cx="7239000" cy="1371600"/>
            <a:chOff x="990600" y="3200400"/>
            <a:chExt cx="7239000" cy="1371600"/>
          </a:xfrm>
        </p:grpSpPr>
        <p:sp>
          <p:nvSpPr>
            <p:cNvPr id="10" name="Rectangle 9"/>
            <p:cNvSpPr/>
            <p:nvPr/>
          </p:nvSpPr>
          <p:spPr>
            <a:xfrm>
              <a:off x="990600" y="3200400"/>
              <a:ext cx="7239000" cy="1371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33528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شا</a:t>
              </a:r>
              <a:endParaRPr lang="en-US" sz="6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33528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شو</a:t>
              </a:r>
              <a:endParaRPr lang="en-US" sz="6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33528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شي</a:t>
              </a:r>
              <a:endParaRPr lang="en-US" sz="60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4800600"/>
            <a:ext cx="7239000" cy="1371600"/>
            <a:chOff x="990600" y="4800600"/>
            <a:chExt cx="7239000" cy="1371600"/>
          </a:xfrm>
        </p:grpSpPr>
        <p:sp>
          <p:nvSpPr>
            <p:cNvPr id="15" name="Rectangle 14"/>
            <p:cNvSpPr/>
            <p:nvPr/>
          </p:nvSpPr>
          <p:spPr>
            <a:xfrm>
              <a:off x="990600" y="4800600"/>
              <a:ext cx="7239000" cy="1371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3200" y="49530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شًا</a:t>
              </a:r>
              <a:endParaRPr lang="en-US" sz="6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0" y="49530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شٌ</a:t>
              </a:r>
              <a:endParaRPr lang="en-US" sz="6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6400" y="49530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sz="6000" b="1" dirty="0"/>
                <a:t>شٍ</a:t>
              </a:r>
              <a:endParaRPr lang="en-US" sz="6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157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حرفُ السّين</vt:lpstr>
      <vt:lpstr>حرفُ الشّين</vt:lpstr>
      <vt:lpstr>PowerPoint Presentation</vt:lpstr>
      <vt:lpstr>PowerPoint Presentation</vt:lpstr>
      <vt:lpstr>جملةٌ تعجّبيّةٌ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n.abumariam</cp:lastModifiedBy>
  <cp:revision>86</cp:revision>
  <dcterms:created xsi:type="dcterms:W3CDTF">2020-06-12T11:37:24Z</dcterms:created>
  <dcterms:modified xsi:type="dcterms:W3CDTF">2022-09-06T14:56:27Z</dcterms:modified>
</cp:coreProperties>
</file>