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0588"/>
            <a:ext cx="9144000" cy="1070112"/>
          </a:xfrm>
        </p:spPr>
        <p:txBody>
          <a:bodyPr>
            <a:noAutofit/>
          </a:bodyPr>
          <a:lstStyle/>
          <a:p>
            <a:pPr algn="ctr"/>
            <a:r>
              <a:rPr lang="ar-JO" sz="8000" dirty="0">
                <a:effectLst/>
              </a:rPr>
              <a:t>جواب الإنسان :الإيمان</a:t>
            </a:r>
            <a:endParaRPr lang="en-US" sz="3200" dirty="0"/>
          </a:p>
        </p:txBody>
      </p:sp>
      <p:pic>
        <p:nvPicPr>
          <p:cNvPr id="1026" name="Picture 2" descr="Faith - Coventry UK City of Culture 2021">
            <a:extLst>
              <a:ext uri="{FF2B5EF4-FFF2-40B4-BE49-F238E27FC236}">
                <a16:creationId xmlns:a16="http://schemas.microsoft.com/office/drawing/2014/main" id="{3B89B89B-10F4-4B60-954F-88D6A6CB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3" y="2319131"/>
            <a:ext cx="6847433" cy="45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E2C0-A7AA-4735-B904-CB64B1CF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498725"/>
            <a:ext cx="10515600" cy="1325563"/>
          </a:xfrm>
        </p:spPr>
        <p:txBody>
          <a:bodyPr/>
          <a:lstStyle/>
          <a:p>
            <a:pPr algn="ctr" rtl="1"/>
            <a:r>
              <a:rPr lang="ar-JO" dirty="0"/>
              <a:t>بركة الرّب تكون معكم.</a:t>
            </a:r>
            <a:endParaRPr lang="en-US" dirty="0"/>
          </a:p>
        </p:txBody>
      </p:sp>
      <p:pic>
        <p:nvPicPr>
          <p:cNvPr id="1026" name="Picture 2" descr="100+ Christian Cross Pictures | Download Free Images on Unsplash">
            <a:extLst>
              <a:ext uri="{FF2B5EF4-FFF2-40B4-BE49-F238E27FC236}">
                <a16:creationId xmlns:a16="http://schemas.microsoft.com/office/drawing/2014/main" id="{F525B7BD-8FF7-422D-B038-6484B0CF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087"/>
            <a:ext cx="2049946" cy="32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6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A66C-AAAD-4A9F-AF94-E7BE8F19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4800" dirty="0"/>
              <a:t>الأهداف</a:t>
            </a:r>
            <a:r>
              <a:rPr lang="ar-JO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0E719-D7A0-4E47-AE56-5B6FC34F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/>
              <a:t>1)توضيح مفهوم الإيمان.</a:t>
            </a:r>
          </a:p>
          <a:p>
            <a:pPr marL="0" indent="0" algn="r" rtl="1">
              <a:buNone/>
            </a:pPr>
            <a:r>
              <a:rPr lang="ar-JO" dirty="0"/>
              <a:t>2)تعداد مواصفات الإيمان (ميزات الإيمان).</a:t>
            </a:r>
          </a:p>
          <a:p>
            <a:pPr marL="0" indent="0" algn="r" rtl="1">
              <a:buNone/>
            </a:pPr>
            <a:r>
              <a:rPr lang="ar-JO" dirty="0"/>
              <a:t>3)تعداد محتوى الإيمان.</a:t>
            </a:r>
          </a:p>
          <a:p>
            <a:pPr marL="0" indent="0" algn="r" rtl="1">
              <a:buNone/>
            </a:pPr>
            <a:r>
              <a:rPr lang="ar-JO" dirty="0"/>
              <a:t>4)تعليل(الإيمان لا يتنافى مع العقل البشري).</a:t>
            </a:r>
          </a:p>
          <a:p>
            <a:pPr marL="0" indent="0" algn="r" rtl="1">
              <a:buNone/>
            </a:pPr>
            <a:r>
              <a:rPr lang="ar-JO" dirty="0"/>
              <a:t>5)توضيح صفات الإيمان الحقيقي.</a:t>
            </a:r>
          </a:p>
          <a:p>
            <a:pPr marL="0" indent="0" algn="r" rtl="1">
              <a:buNone/>
            </a:pPr>
            <a:r>
              <a:rPr lang="ar-JO" dirty="0"/>
              <a:t>6)توضيح كيف يجب علينا الثبات في الإيمان.</a:t>
            </a:r>
          </a:p>
          <a:p>
            <a:pPr marL="0" indent="0" algn="r" rtl="1">
              <a:buNone/>
            </a:pPr>
            <a:br>
              <a:rPr lang="ar-JO" dirty="0"/>
            </a:br>
            <a:endParaRPr lang="en-US" dirty="0"/>
          </a:p>
        </p:txBody>
      </p:sp>
      <p:pic>
        <p:nvPicPr>
          <p:cNvPr id="8194" name="Picture 2" descr="30,000+ Church Cross Pictures | Download Free Images on Unsplash">
            <a:extLst>
              <a:ext uri="{FF2B5EF4-FFF2-40B4-BE49-F238E27FC236}">
                <a16:creationId xmlns:a16="http://schemas.microsoft.com/office/drawing/2014/main" id="{D64DAE5A-5306-4885-A136-81DB9AC2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24350"/>
            <a:ext cx="3101008" cy="4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7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E673-1297-486E-AEA2-8256835D9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35" y="719068"/>
            <a:ext cx="11257530" cy="2196410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/>
              <a:t>*هل تعلم(أن الإيمان هو فعل ثقة بالله).</a:t>
            </a:r>
          </a:p>
          <a:p>
            <a:pPr marL="0" indent="0" algn="r" rtl="1">
              <a:buNone/>
            </a:pPr>
            <a:r>
              <a:rPr lang="ar-JO" dirty="0"/>
              <a:t>لأن الإيمان هو قبول الوحي الإلهي قبولا كاملا أي قبول العقل والإرادة والإيمان هو ثقة كاملة بالله الحي وكل ما جاء في كتابه المقدس.</a:t>
            </a:r>
          </a:p>
        </p:txBody>
      </p:sp>
      <p:pic>
        <p:nvPicPr>
          <p:cNvPr id="2050" name="Picture 2" descr="79 Bible Verses about Faith - DailyVerses.net">
            <a:extLst>
              <a:ext uri="{FF2B5EF4-FFF2-40B4-BE49-F238E27FC236}">
                <a16:creationId xmlns:a16="http://schemas.microsoft.com/office/drawing/2014/main" id="{0EDD76DA-175B-493C-B259-5DA9A9899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/>
        </p:blipFill>
        <p:spPr bwMode="auto">
          <a:xfrm>
            <a:off x="0" y="3087758"/>
            <a:ext cx="5516193" cy="37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6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20E8-D806-4A9E-B374-C6B2E322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ar-JO" dirty="0"/>
            </a:br>
            <a:br>
              <a:rPr lang="ar-JO" dirty="0"/>
            </a:br>
            <a:br>
              <a:rPr lang="ar-JO" dirty="0"/>
            </a:br>
            <a:r>
              <a:rPr lang="ar-JO" sz="5300" dirty="0"/>
              <a:t>الإيمان</a:t>
            </a:r>
            <a:br>
              <a:rPr lang="ar-JO" dirty="0"/>
            </a:br>
            <a:br>
              <a:rPr lang="ar-JO" dirty="0"/>
            </a:b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9340-E6C7-42E3-A34C-0A364A1D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598888"/>
            <a:ext cx="10233800" cy="459229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dirty="0"/>
              <a:t>مفهوم الإيمان: الإيمان هو قبول الإنسان للوحي الإلهي قبولا كاملا أي قبول العقل والإرادة.</a:t>
            </a:r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/>
              <a:t>مواصفات الإيمان (ميزات الإيمان)</a:t>
            </a:r>
          </a:p>
          <a:p>
            <a:pPr marL="0" indent="0" algn="r" rtl="1">
              <a:buNone/>
            </a:pPr>
            <a:r>
              <a:rPr lang="ar-JO" dirty="0"/>
              <a:t>أ) نعمة من الله (أي أنه هو هبة من الله أخذناها عند المعمودية).</a:t>
            </a:r>
          </a:p>
          <a:p>
            <a:pPr marL="0" indent="0" algn="r" rtl="1">
              <a:buNone/>
            </a:pPr>
            <a:r>
              <a:rPr lang="ar-JO" dirty="0"/>
              <a:t>ب) فعل أنساني (في الإيمان يتجاوب قلب الإنسان وإرادته مع النعمة الإلهية وهو إستجابة الإنسان لنعمة الوحي الإلهي).</a:t>
            </a:r>
          </a:p>
          <a:p>
            <a:pPr marL="0" indent="0" algn="r" rtl="1">
              <a:buNone/>
            </a:pPr>
            <a:r>
              <a:rPr lang="ar-JO" dirty="0"/>
              <a:t>ج) ضروري للخلاص والحياة المسيحية.</a:t>
            </a:r>
          </a:p>
          <a:p>
            <a:br>
              <a:rPr lang="ar-JO" dirty="0"/>
            </a:br>
            <a:endParaRPr lang="en-US" dirty="0"/>
          </a:p>
        </p:txBody>
      </p:sp>
      <p:pic>
        <p:nvPicPr>
          <p:cNvPr id="3074" name="Picture 2" descr="What Does Faith in God Really Look Like?">
            <a:extLst>
              <a:ext uri="{FF2B5EF4-FFF2-40B4-BE49-F238E27FC236}">
                <a16:creationId xmlns:a16="http://schemas.microsoft.com/office/drawing/2014/main" id="{468D03E6-4A6C-4940-9BAB-538C9E88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8017"/>
            <a:ext cx="4185029" cy="21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8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 place for faith: Doctors bring spirituality to work | AAMC">
            <a:extLst>
              <a:ext uri="{FF2B5EF4-FFF2-40B4-BE49-F238E27FC236}">
                <a16:creationId xmlns:a16="http://schemas.microsoft.com/office/drawing/2014/main" id="{26338D1A-B8B1-4875-94D5-B0C69935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0" y="0"/>
            <a:ext cx="12225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9AA7CF-7C58-483B-BD2B-8BD50DDD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dirty="0"/>
              <a:t>محتوى الإيمان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1B0B-34EF-4D96-A140-12F83AF66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>
                <a:solidFill>
                  <a:schemeClr val="accent2">
                    <a:lumMod val="50000"/>
                  </a:schemeClr>
                </a:solidFill>
              </a:rPr>
              <a:t>1)حقائق الإيمان: أوحى الله بها وتعلمها الكنيسة المقدسة.</a:t>
            </a:r>
          </a:p>
          <a:p>
            <a:pPr marL="0" indent="0" algn="r" rtl="1">
              <a:buNone/>
            </a:pP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accent2">
                    <a:lumMod val="50000"/>
                  </a:schemeClr>
                </a:solidFill>
              </a:rPr>
              <a:t>2)قانون الإيمان: لخصت الكنيسة إيمانها في قانون الإيمان كي يكون هاديا للمؤمنين في إيمانهم وحياتهم.</a:t>
            </a:r>
          </a:p>
          <a:p>
            <a:pPr marL="0" indent="0">
              <a:buNone/>
            </a:pPr>
            <a:br>
              <a:rPr lang="ar-JO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FB5FDC-7888-4851-BD11-A21EC2A4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8B1A0-82D6-4751-B68E-E3A33C99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530088"/>
            <a:ext cx="10515600" cy="993912"/>
          </a:xfrm>
        </p:spPr>
        <p:txBody>
          <a:bodyPr>
            <a:noAutofit/>
          </a:bodyPr>
          <a:lstStyle/>
          <a:p>
            <a:pPr algn="ctr" rtl="1"/>
            <a:r>
              <a:rPr lang="ar-JO" sz="4800" dirty="0">
                <a:solidFill>
                  <a:schemeClr val="bg1"/>
                </a:solidFill>
              </a:rPr>
              <a:t>المحاور الأساسية لقانون الإيمان</a:t>
            </a:r>
            <a:r>
              <a:rPr lang="ar-JO" sz="4800" dirty="0"/>
              <a:t> 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42EB-61E2-48CC-8CA1-7F5893D2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1815548"/>
            <a:ext cx="10704633" cy="5042451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JO" sz="3000" dirty="0">
                <a:solidFill>
                  <a:schemeClr val="bg1"/>
                </a:solidFill>
              </a:rPr>
              <a:t>1)الإيمان بإله واحد خالق السماء والأرض.</a:t>
            </a:r>
          </a:p>
          <a:p>
            <a:pPr algn="r" rtl="1"/>
            <a:endParaRPr lang="ar-JO" sz="3000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JO" sz="3000" dirty="0">
                <a:solidFill>
                  <a:schemeClr val="bg1"/>
                </a:solidFill>
              </a:rPr>
              <a:t>2)الإيمان بالسيد المسيح الإبن المتجسد والفادي والديان.</a:t>
            </a:r>
          </a:p>
          <a:p>
            <a:pPr algn="r" rtl="1"/>
            <a:endParaRPr lang="ar-JO" sz="3000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JO" sz="3000" dirty="0">
                <a:solidFill>
                  <a:schemeClr val="bg1"/>
                </a:solidFill>
              </a:rPr>
              <a:t>3)الإيمان بالروح القدس المحيي.</a:t>
            </a:r>
          </a:p>
          <a:p>
            <a:pPr algn="r" rtl="1"/>
            <a:endParaRPr lang="ar-JO" sz="3000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JO" sz="3000" dirty="0">
                <a:solidFill>
                  <a:schemeClr val="bg1"/>
                </a:solidFill>
              </a:rPr>
              <a:t>4)الإيمان بالكنيسة الواحدة المقدسة الجامعة الرسولية.</a:t>
            </a:r>
          </a:p>
          <a:p>
            <a:pPr algn="r" rtl="1"/>
            <a:endParaRPr lang="ar-JO" sz="3000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JO" sz="3000" dirty="0">
                <a:solidFill>
                  <a:schemeClr val="bg1"/>
                </a:solidFill>
              </a:rPr>
              <a:t>5) الإيمان بالأسرار المقدسة.</a:t>
            </a:r>
          </a:p>
          <a:p>
            <a:pPr algn="r" rtl="1"/>
            <a:endParaRPr lang="ar-JO" sz="3000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JO" sz="3000" dirty="0">
                <a:solidFill>
                  <a:schemeClr val="bg1"/>
                </a:solidFill>
              </a:rPr>
              <a:t>6) الإيمان بالحياة الأبدية.</a:t>
            </a:r>
            <a:br>
              <a:rPr lang="ar-JO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9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CEEC-F9DD-4425-9189-E5EC3A7A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4800" dirty="0"/>
              <a:t>الإيمان لا يتنافى مع العقل البشري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FDA5-5C53-43E1-AF73-402C3B89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/>
              <a:t>مصدرالعقل والإيمان واحد وهو الله فمن غير الممكن ن يحصل خلاف بينهما إذا بقي كل في مجاله فكل منهما يتناول الحقيقة من زاويته الخاصة وكل منهما متميز عن الآخر.</a:t>
            </a:r>
            <a:endParaRPr lang="en-US" dirty="0"/>
          </a:p>
        </p:txBody>
      </p:sp>
      <p:pic>
        <p:nvPicPr>
          <p:cNvPr id="5122" name="Picture 2" descr="Church cross logo Vectors &amp; Illustrations for Free Download | Freepik">
            <a:extLst>
              <a:ext uri="{FF2B5EF4-FFF2-40B4-BE49-F238E27FC236}">
                <a16:creationId xmlns:a16="http://schemas.microsoft.com/office/drawing/2014/main" id="{1A04D79A-C264-43C1-A3CE-CBD32868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4" y="3429000"/>
            <a:ext cx="29949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4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EEA-C254-473B-8E88-83B0CF43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800" dirty="0"/>
              <a:t>صفات الإيمان الحي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BF816-EC61-419B-92AD-10571782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04" y="2008740"/>
            <a:ext cx="10515599" cy="4586702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/>
              <a:t>1) جواب حر</a:t>
            </a:r>
          </a:p>
          <a:p>
            <a:pPr marL="0" indent="0" algn="r" rtl="1">
              <a:buNone/>
            </a:pPr>
            <a:r>
              <a:rPr lang="ar-JO" dirty="0"/>
              <a:t>2) شخصي</a:t>
            </a:r>
          </a:p>
          <a:p>
            <a:pPr marL="0" indent="0" algn="r" rtl="1">
              <a:buNone/>
            </a:pPr>
            <a:r>
              <a:rPr lang="ar-JO" dirty="0"/>
              <a:t>3) مسؤول </a:t>
            </a:r>
          </a:p>
          <a:p>
            <a:pPr marL="0" indent="0" algn="r" rtl="1">
              <a:buNone/>
            </a:pPr>
            <a:r>
              <a:rPr lang="ar-JO" dirty="0"/>
              <a:t>4) واع</a:t>
            </a:r>
          </a:p>
          <a:p>
            <a:pPr marL="0" indent="0" algn="r" rtl="1">
              <a:buNone/>
            </a:pPr>
            <a:r>
              <a:rPr lang="ar-JO" dirty="0"/>
              <a:t>5) نام</a:t>
            </a:r>
          </a:p>
          <a:p>
            <a:pPr marL="0" indent="0" algn="r" rtl="1">
              <a:buNone/>
            </a:pPr>
            <a:r>
              <a:rPr lang="ar-JO" dirty="0"/>
              <a:t>6) عامل</a:t>
            </a:r>
          </a:p>
          <a:p>
            <a:pPr marL="0" indent="0" algn="r" rtl="1">
              <a:buNone/>
            </a:pPr>
            <a:br>
              <a:rPr lang="ar-JO" dirty="0"/>
            </a:br>
            <a:endParaRPr lang="en-US" dirty="0"/>
          </a:p>
        </p:txBody>
      </p:sp>
      <p:pic>
        <p:nvPicPr>
          <p:cNvPr id="6146" name="Picture 2" descr="Creating the Right Conditions for Faith">
            <a:extLst>
              <a:ext uri="{FF2B5EF4-FFF2-40B4-BE49-F238E27FC236}">
                <a16:creationId xmlns:a16="http://schemas.microsoft.com/office/drawing/2014/main" id="{AF5E4195-00AC-4839-BA03-B962099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8999"/>
            <a:ext cx="6096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9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93BD-9EE2-4DE1-B2E8-8235CC1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4800" dirty="0"/>
              <a:t>كيف يجب علينا الثبات في الإيمان؟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83DD-CD7D-4087-84EE-ED1ECF01D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/>
              <a:t>أ) نغذي الأيمان بكلمة الله والصلاة والإتحاد مع الكنيسة.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ب) نمارس الإيمان بحياتنا اليومية الفردية والجماعية.</a:t>
            </a:r>
          </a:p>
          <a:p>
            <a:pPr marL="0" indent="0">
              <a:buNone/>
            </a:pPr>
            <a:br>
              <a:rPr lang="ar-JO" dirty="0"/>
            </a:br>
            <a:endParaRPr lang="en-US" dirty="0"/>
          </a:p>
        </p:txBody>
      </p:sp>
      <p:pic>
        <p:nvPicPr>
          <p:cNvPr id="7170" name="Picture 2" descr="Home | St Matthew Orthodox Church">
            <a:extLst>
              <a:ext uri="{FF2B5EF4-FFF2-40B4-BE49-F238E27FC236}">
                <a16:creationId xmlns:a16="http://schemas.microsoft.com/office/drawing/2014/main" id="{3C6C1F51-56ED-42D6-A5A8-DA5080E4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" y="3776870"/>
            <a:ext cx="5421220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8304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purl.org/dc/dcmitype/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0</TotalTime>
  <Words>346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Tahoma</vt:lpstr>
      <vt:lpstr>Depth</vt:lpstr>
      <vt:lpstr>جواب الإنسان :الإيمان</vt:lpstr>
      <vt:lpstr>الأهداف:</vt:lpstr>
      <vt:lpstr>PowerPoint Presentation</vt:lpstr>
      <vt:lpstr>   الإيمان   </vt:lpstr>
      <vt:lpstr>محتوى الإيمان</vt:lpstr>
      <vt:lpstr>المحاور الأساسية لقانون الإيمان </vt:lpstr>
      <vt:lpstr>الإيمان لا يتنافى مع العقل البشري</vt:lpstr>
      <vt:lpstr>صفات الإيمان الحي</vt:lpstr>
      <vt:lpstr>كيف يجب علينا الثبات في الإيمان؟</vt:lpstr>
      <vt:lpstr>بركة الرّب تكون معكم.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2022-09-23T16:28:14Z</dcterms:created>
  <dcterms:modified xsi:type="dcterms:W3CDTF">2022-09-23T17:17:48Z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