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2" autoAdjust="0"/>
    <p:restoredTop sz="94660"/>
  </p:normalViewPr>
  <p:slideViewPr>
    <p:cSldViewPr snapToGrid="0">
      <p:cViewPr varScale="1">
        <p:scale>
          <a:sx n="72" d="100"/>
          <a:sy n="72" d="100"/>
        </p:scale>
        <p:origin x="7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192465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0C5EA0E-3C3B-4130-9A09-66BD6744B287}" type="datetimeFigureOut">
              <a:rPr lang="en-US" smtClean="0"/>
              <a:t>5/24/2022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234444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1214376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98403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2194211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3184602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364277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4221031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385440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2032756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3130450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C5EA0E-3C3B-4130-9A09-66BD6744B287}" type="datetimeFigureOut">
              <a:rPr lang="en-US" smtClean="0"/>
              <a:t>5/24/2022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311471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C5EA0E-3C3B-4130-9A09-66BD6744B287}" type="datetimeFigureOut">
              <a:rPr lang="en-US" smtClean="0"/>
              <a:t>5/24/2022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3434534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2183986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1172709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C0C5EA0E-3C3B-4130-9A09-66BD6744B287}" type="datetimeFigureOut">
              <a:rPr lang="en-US" smtClean="0"/>
              <a:t>5/24/2022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2592701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0C5EA0E-3C3B-4130-9A09-66BD6744B287}" type="datetimeFigureOut">
              <a:rPr lang="en-US" smtClean="0"/>
              <a:t>5/24/2022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2F149C-C2D3-4989-9172-B5B067A622F2}" type="slidenum">
              <a:rPr lang="en-US" smtClean="0"/>
              <a:t>‹#›</a:t>
            </a:fld>
            <a:endParaRPr lang="en-US"/>
          </a:p>
        </p:txBody>
      </p:sp>
    </p:spTree>
    <p:extLst>
      <p:ext uri="{BB962C8B-B14F-4D97-AF65-F5344CB8AC3E}">
        <p14:creationId xmlns:p14="http://schemas.microsoft.com/office/powerpoint/2010/main" val="396022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C5EA0E-3C3B-4130-9A09-66BD6744B287}" type="datetimeFigureOut">
              <a:rPr lang="en-US" smtClean="0"/>
              <a:t>5/24/2022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32F149C-C2D3-4989-9172-B5B067A622F2}" type="slidenum">
              <a:rPr lang="en-US" smtClean="0"/>
              <a:t>‹#›</a:t>
            </a:fld>
            <a:endParaRPr lang="en-US"/>
          </a:p>
        </p:txBody>
      </p:sp>
    </p:spTree>
    <p:extLst>
      <p:ext uri="{BB962C8B-B14F-4D97-AF65-F5344CB8AC3E}">
        <p14:creationId xmlns:p14="http://schemas.microsoft.com/office/powerpoint/2010/main" val="17405643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4C2BF-4140-4E5B-8B48-F3BC84F1CCB7}"/>
              </a:ext>
            </a:extLst>
          </p:cNvPr>
          <p:cNvSpPr>
            <a:spLocks noGrp="1"/>
          </p:cNvSpPr>
          <p:nvPr>
            <p:ph type="ctrTitle"/>
          </p:nvPr>
        </p:nvSpPr>
        <p:spPr/>
        <p:txBody>
          <a:bodyPr/>
          <a:lstStyle/>
          <a:p>
            <a:pPr rtl="1"/>
            <a:r>
              <a:rPr lang="ar-JO" dirty="0"/>
              <a:t>التقليد المقدس</a:t>
            </a:r>
            <a:endParaRPr lang="en-US" dirty="0"/>
          </a:p>
        </p:txBody>
      </p:sp>
      <p:pic>
        <p:nvPicPr>
          <p:cNvPr id="4" name="Picture 3">
            <a:extLst>
              <a:ext uri="{FF2B5EF4-FFF2-40B4-BE49-F238E27FC236}">
                <a16:creationId xmlns:a16="http://schemas.microsoft.com/office/drawing/2014/main" id="{0C9AD284-2CDC-447C-A8B8-D7DB70E05A9D}"/>
              </a:ext>
            </a:extLst>
          </p:cNvPr>
          <p:cNvPicPr>
            <a:picLocks noChangeAspect="1"/>
          </p:cNvPicPr>
          <p:nvPr/>
        </p:nvPicPr>
        <p:blipFill rotWithShape="1">
          <a:blip r:embed="rId2"/>
          <a:srcRect t="8664" b="23446"/>
          <a:stretch/>
        </p:blipFill>
        <p:spPr>
          <a:xfrm>
            <a:off x="9819860" y="4557292"/>
            <a:ext cx="2372139" cy="2300708"/>
          </a:xfrm>
          <a:prstGeom prst="rect">
            <a:avLst/>
          </a:prstGeom>
        </p:spPr>
      </p:pic>
    </p:spTree>
    <p:extLst>
      <p:ext uri="{BB962C8B-B14F-4D97-AF65-F5344CB8AC3E}">
        <p14:creationId xmlns:p14="http://schemas.microsoft.com/office/powerpoint/2010/main" val="337823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5F225-A5CF-4D27-BDE9-30DE4C9457E6}"/>
              </a:ext>
            </a:extLst>
          </p:cNvPr>
          <p:cNvSpPr>
            <a:spLocks noGrp="1"/>
          </p:cNvSpPr>
          <p:nvPr>
            <p:ph type="title"/>
          </p:nvPr>
        </p:nvSpPr>
        <p:spPr/>
        <p:txBody>
          <a:bodyPr/>
          <a:lstStyle/>
          <a:p>
            <a:pPr algn="r" rtl="1"/>
            <a:r>
              <a:rPr lang="ar-JO" dirty="0"/>
              <a:t>8) توضيح دور المؤمنين تجاه وديعة الإيمان.</a:t>
            </a:r>
            <a:endParaRPr lang="en-US" dirty="0"/>
          </a:p>
        </p:txBody>
      </p:sp>
      <p:sp>
        <p:nvSpPr>
          <p:cNvPr id="3" name="Content Placeholder 2">
            <a:extLst>
              <a:ext uri="{FF2B5EF4-FFF2-40B4-BE49-F238E27FC236}">
                <a16:creationId xmlns:a16="http://schemas.microsoft.com/office/drawing/2014/main" id="{AA49FE9E-114E-4999-B5EC-502ECC696765}"/>
              </a:ext>
            </a:extLst>
          </p:cNvPr>
          <p:cNvSpPr>
            <a:spLocks noGrp="1"/>
          </p:cNvSpPr>
          <p:nvPr>
            <p:ph idx="1"/>
          </p:nvPr>
        </p:nvSpPr>
        <p:spPr/>
        <p:txBody>
          <a:bodyPr/>
          <a:lstStyle/>
          <a:p>
            <a:pPr marL="0" indent="0" algn="r" rtl="1">
              <a:buNone/>
            </a:pPr>
            <a:r>
              <a:rPr lang="ar-JO" dirty="0"/>
              <a:t>أ) النمو في فهم الإيمان بنعمة الروح القدس.</a:t>
            </a:r>
            <a:endParaRPr lang="en-US" dirty="0"/>
          </a:p>
          <a:p>
            <a:pPr marL="0" indent="0" algn="r" rtl="1">
              <a:buNone/>
            </a:pPr>
            <a:r>
              <a:rPr lang="ar-JO" dirty="0"/>
              <a:t>ب) تحت إرشاد السلطة الكنسية:(ان نعمة الروح القدس والإتحاد بالسلطة الكنسية يحميان المؤمنين من الضلال ومن البدع) .</a:t>
            </a:r>
            <a:endParaRPr lang="en-US" dirty="0"/>
          </a:p>
          <a:p>
            <a:pPr marL="0" indent="0" algn="r" rtl="1">
              <a:buNone/>
            </a:pPr>
            <a:r>
              <a:rPr lang="ar-JO" dirty="0"/>
              <a:t>ج) في كل زمان ومكان : تعمل الكنيسة على نشر تعاليمها الإلهية في كل زمان ومكان</a:t>
            </a:r>
            <a:endParaRPr lang="en-US" dirty="0"/>
          </a:p>
          <a:p>
            <a:pPr marL="0" indent="0" algn="r" rtl="1">
              <a:buNone/>
            </a:pPr>
            <a:endParaRPr lang="en-US" dirty="0"/>
          </a:p>
        </p:txBody>
      </p:sp>
      <p:pic>
        <p:nvPicPr>
          <p:cNvPr id="4" name="Picture 4" descr="Cross 1 Clipart | i2Clipart - Royalty Free Public Domain Clipart">
            <a:extLst>
              <a:ext uri="{FF2B5EF4-FFF2-40B4-BE49-F238E27FC236}">
                <a16:creationId xmlns:a16="http://schemas.microsoft.com/office/drawing/2014/main" id="{CF726EC6-4F00-469D-A730-951AC3BDDC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42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82B1D-D8B0-48BF-945D-AC0BF24539AD}"/>
              </a:ext>
            </a:extLst>
          </p:cNvPr>
          <p:cNvSpPr>
            <a:spLocks noGrp="1"/>
          </p:cNvSpPr>
          <p:nvPr>
            <p:ph type="title"/>
          </p:nvPr>
        </p:nvSpPr>
        <p:spPr/>
        <p:txBody>
          <a:bodyPr/>
          <a:lstStyle/>
          <a:p>
            <a:pPr algn="r" rtl="1"/>
            <a:r>
              <a:rPr lang="ar-JO" dirty="0"/>
              <a:t>هل تعلم</a:t>
            </a:r>
            <a:endParaRPr lang="en-US" dirty="0"/>
          </a:p>
        </p:txBody>
      </p:sp>
      <p:sp>
        <p:nvSpPr>
          <p:cNvPr id="3" name="Content Placeholder 2">
            <a:extLst>
              <a:ext uri="{FF2B5EF4-FFF2-40B4-BE49-F238E27FC236}">
                <a16:creationId xmlns:a16="http://schemas.microsoft.com/office/drawing/2014/main" id="{80DBAE1A-0325-4E38-9239-C96BFBAA4D67}"/>
              </a:ext>
            </a:extLst>
          </p:cNvPr>
          <p:cNvSpPr>
            <a:spLocks noGrp="1"/>
          </p:cNvSpPr>
          <p:nvPr>
            <p:ph idx="1"/>
          </p:nvPr>
        </p:nvSpPr>
        <p:spPr>
          <a:xfrm>
            <a:off x="1103312" y="2052918"/>
            <a:ext cx="8946541" cy="4195481"/>
          </a:xfrm>
        </p:spPr>
        <p:txBody>
          <a:bodyPr/>
          <a:lstStyle/>
          <a:p>
            <a:pPr marL="0" indent="0" algn="r" rtl="1">
              <a:buNone/>
            </a:pPr>
            <a:r>
              <a:rPr lang="ar-JO" dirty="0"/>
              <a:t>+ هل تعلم أن الكنيسة تستند في تقليدها على كلمة الله؟</a:t>
            </a:r>
          </a:p>
          <a:p>
            <a:pPr marL="0" indent="0" algn="r" rtl="1">
              <a:buNone/>
            </a:pPr>
            <a:r>
              <a:rPr lang="ar-JO" dirty="0"/>
              <a:t>+ لأن التقليد المقدس لا يمكن أن يخالف تعاليم الكتاب المقدس لأن كليهما واحد وهو الله.</a:t>
            </a:r>
            <a:endParaRPr lang="en-US" dirty="0"/>
          </a:p>
        </p:txBody>
      </p:sp>
      <p:pic>
        <p:nvPicPr>
          <p:cNvPr id="4" name="Picture 4" descr="Cross 1 Clipart | i2Clipart - Royalty Free Public Domain Clipart">
            <a:extLst>
              <a:ext uri="{FF2B5EF4-FFF2-40B4-BE49-F238E27FC236}">
                <a16:creationId xmlns:a16="http://schemas.microsoft.com/office/drawing/2014/main" id="{902F762B-6511-4E80-8CDC-E6F1FC4F01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805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31F9C-C197-48BF-8908-497167193288}"/>
              </a:ext>
            </a:extLst>
          </p:cNvPr>
          <p:cNvSpPr>
            <a:spLocks noGrp="1"/>
          </p:cNvSpPr>
          <p:nvPr>
            <p:ph type="title"/>
          </p:nvPr>
        </p:nvSpPr>
        <p:spPr/>
        <p:txBody>
          <a:bodyPr/>
          <a:lstStyle/>
          <a:p>
            <a:pPr algn="r" rtl="1"/>
            <a:r>
              <a:rPr lang="ar-JO" dirty="0"/>
              <a:t>أشهر التقليدات المحفوظة في الكنيسة هي:</a:t>
            </a:r>
            <a:endParaRPr lang="en-US" dirty="0"/>
          </a:p>
        </p:txBody>
      </p:sp>
      <p:sp>
        <p:nvSpPr>
          <p:cNvPr id="3" name="Content Placeholder 2">
            <a:extLst>
              <a:ext uri="{FF2B5EF4-FFF2-40B4-BE49-F238E27FC236}">
                <a16:creationId xmlns:a16="http://schemas.microsoft.com/office/drawing/2014/main" id="{D3CDC2EA-FA96-4B71-ABA5-CC7EE8EFB16F}"/>
              </a:ext>
            </a:extLst>
          </p:cNvPr>
          <p:cNvSpPr>
            <a:spLocks noGrp="1"/>
          </p:cNvSpPr>
          <p:nvPr>
            <p:ph idx="1"/>
          </p:nvPr>
        </p:nvSpPr>
        <p:spPr/>
        <p:txBody>
          <a:bodyPr>
            <a:normAutofit lnSpcReduction="10000"/>
          </a:bodyPr>
          <a:lstStyle/>
          <a:p>
            <a:pPr marL="0" indent="0" algn="r" rtl="1">
              <a:buNone/>
            </a:pPr>
            <a:r>
              <a:rPr lang="ar-JO" dirty="0"/>
              <a:t>1- طريقة إجراء المعمودية  ومعمودية الأطفال.</a:t>
            </a:r>
          </a:p>
          <a:p>
            <a:pPr marL="0" indent="0" algn="r" rtl="1">
              <a:buNone/>
            </a:pPr>
            <a:r>
              <a:rPr lang="ar-JO" dirty="0"/>
              <a:t>2- تقديس الميرون.</a:t>
            </a:r>
          </a:p>
          <a:p>
            <a:pPr marL="0" indent="0" algn="r" rtl="1">
              <a:buNone/>
            </a:pPr>
            <a:r>
              <a:rPr lang="ar-JO" dirty="0"/>
              <a:t>3- طريقة تتميم سر الشكر الإلهي.</a:t>
            </a:r>
          </a:p>
          <a:p>
            <a:pPr marL="0" indent="0" algn="r" rtl="1">
              <a:buNone/>
            </a:pPr>
            <a:r>
              <a:rPr lang="ar-JO" dirty="0"/>
              <a:t>4- إكرام الأيقونات المقدسة، وتزيين الكنائس بها للاقتداء بحياة القديسين المرسومين عليها.</a:t>
            </a:r>
          </a:p>
          <a:p>
            <a:pPr marL="0" indent="0" algn="r" rtl="1">
              <a:buNone/>
            </a:pPr>
            <a:r>
              <a:rPr lang="ar-JO" dirty="0"/>
              <a:t>5- إكرام ذخائر لبقديسين.</a:t>
            </a:r>
          </a:p>
          <a:p>
            <a:pPr marL="0" indent="0" algn="r" rtl="1">
              <a:buNone/>
            </a:pPr>
            <a:r>
              <a:rPr lang="ar-JO" dirty="0"/>
              <a:t>6- شفاعة القديسين.</a:t>
            </a:r>
          </a:p>
          <a:p>
            <a:pPr marL="0" indent="0" algn="r" rtl="1">
              <a:buNone/>
            </a:pPr>
            <a:r>
              <a:rPr lang="ar-JO" dirty="0"/>
              <a:t>7- الاتجاه في الصلاة الى الشرق.</a:t>
            </a:r>
          </a:p>
          <a:p>
            <a:pPr marL="0" indent="0" algn="r" rtl="1">
              <a:buNone/>
            </a:pPr>
            <a:r>
              <a:rPr lang="ar-JO" dirty="0"/>
              <a:t>8- إضاءة الأنوار والشموع في أوقات العبادة.</a:t>
            </a:r>
          </a:p>
          <a:p>
            <a:pPr marL="0" indent="0" algn="r" rtl="1">
              <a:buNone/>
            </a:pPr>
            <a:r>
              <a:rPr lang="ar-JO" dirty="0"/>
              <a:t>9- إيقاد البخور للدلالة على الصلاة الصاعدة إلى الله.</a:t>
            </a:r>
          </a:p>
          <a:p>
            <a:pPr marL="0" indent="0" algn="r" rtl="1">
              <a:buNone/>
            </a:pPr>
            <a:r>
              <a:rPr lang="ar-JO" dirty="0"/>
              <a:t>10- رسم علامة الصليب للدلالة علي الإيمان بالمصلوب عليه.</a:t>
            </a:r>
          </a:p>
          <a:p>
            <a:pPr marL="0" indent="0" algn="r" rtl="1">
              <a:buNone/>
            </a:pPr>
            <a:endParaRPr lang="ar-JO" dirty="0"/>
          </a:p>
        </p:txBody>
      </p:sp>
    </p:spTree>
    <p:extLst>
      <p:ext uri="{BB962C8B-B14F-4D97-AF65-F5344CB8AC3E}">
        <p14:creationId xmlns:p14="http://schemas.microsoft.com/office/powerpoint/2010/main" val="2766966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56C6E-34B8-4D3D-AB48-4AAE26EE196A}"/>
              </a:ext>
            </a:extLst>
          </p:cNvPr>
          <p:cNvSpPr>
            <a:spLocks noGrp="1"/>
          </p:cNvSpPr>
          <p:nvPr>
            <p:ph idx="1"/>
          </p:nvPr>
        </p:nvSpPr>
        <p:spPr/>
        <p:txBody>
          <a:bodyPr/>
          <a:lstStyle/>
          <a:p>
            <a:pPr marL="0" indent="0" algn="r" rtl="1">
              <a:buNone/>
            </a:pPr>
            <a:r>
              <a:rPr lang="ar-JO" dirty="0"/>
              <a:t>11- عدم الركوع في أيام الآحاد وفي أيام الخمسين.</a:t>
            </a:r>
          </a:p>
          <a:p>
            <a:pPr marL="0" indent="0" algn="r" rtl="1">
              <a:buNone/>
            </a:pPr>
            <a:r>
              <a:rPr lang="ar-JO" dirty="0"/>
              <a:t>12- ملابس الكهنة أثناء الخدمة الشريفة.</a:t>
            </a:r>
          </a:p>
          <a:p>
            <a:pPr marL="0" indent="0" algn="r" rtl="1">
              <a:buNone/>
            </a:pPr>
            <a:r>
              <a:rPr lang="ar-JO" dirty="0"/>
              <a:t>13- طريقة تقديس الماء.</a:t>
            </a:r>
          </a:p>
          <a:p>
            <a:pPr marL="0" indent="0" algn="r" rtl="1">
              <a:buNone/>
            </a:pPr>
            <a:r>
              <a:rPr lang="ar-JO" dirty="0"/>
              <a:t>14- طريقة تقديس الزيت.</a:t>
            </a:r>
          </a:p>
          <a:p>
            <a:pPr marL="0" indent="0" algn="r" rtl="1">
              <a:buNone/>
            </a:pPr>
            <a:r>
              <a:rPr lang="ar-JO" dirty="0"/>
              <a:t>15- طريقة تقديس الخبزات.</a:t>
            </a:r>
          </a:p>
          <a:p>
            <a:pPr marL="0" indent="0" algn="r" rtl="1">
              <a:buNone/>
            </a:pPr>
            <a:r>
              <a:rPr lang="ar-JO" dirty="0"/>
              <a:t>16- حفظ الأصوام المقدسة  وصوم يومي الأربعاء والحمعة.</a:t>
            </a:r>
          </a:p>
          <a:p>
            <a:pPr marL="0" indent="0" algn="r" rtl="1">
              <a:buNone/>
            </a:pPr>
            <a:r>
              <a:rPr lang="ar-JO" dirty="0"/>
              <a:t>17- الصلاة عن نفوس الراقدين.</a:t>
            </a:r>
          </a:p>
          <a:p>
            <a:pPr marL="0" indent="0" algn="r" rtl="1">
              <a:buNone/>
            </a:pPr>
            <a:r>
              <a:rPr lang="ar-JO" dirty="0"/>
              <a:t>18- التعييد تذكارا لحياة القديسين. </a:t>
            </a:r>
          </a:p>
          <a:p>
            <a:pPr marL="0" indent="0" algn="r" rtl="1">
              <a:buNone/>
            </a:pPr>
            <a:r>
              <a:rPr lang="ar-JO"/>
              <a:t>19- تكريس الكنائس</a:t>
            </a:r>
            <a:endParaRPr lang="en-US" dirty="0"/>
          </a:p>
        </p:txBody>
      </p:sp>
    </p:spTree>
    <p:extLst>
      <p:ext uri="{BB962C8B-B14F-4D97-AF65-F5344CB8AC3E}">
        <p14:creationId xmlns:p14="http://schemas.microsoft.com/office/powerpoint/2010/main" val="336978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25985-857D-4753-9DC1-1D4C3C5A385A}"/>
              </a:ext>
            </a:extLst>
          </p:cNvPr>
          <p:cNvSpPr>
            <a:spLocks noGrp="1"/>
          </p:cNvSpPr>
          <p:nvPr>
            <p:ph type="title"/>
          </p:nvPr>
        </p:nvSpPr>
        <p:spPr/>
        <p:txBody>
          <a:bodyPr/>
          <a:lstStyle/>
          <a:p>
            <a:pPr algn="r" rtl="1"/>
            <a:r>
              <a:rPr lang="ar-JO" dirty="0"/>
              <a:t>الأهداف</a:t>
            </a:r>
            <a:endParaRPr lang="en-US" dirty="0"/>
          </a:p>
        </p:txBody>
      </p:sp>
      <p:sp>
        <p:nvSpPr>
          <p:cNvPr id="3" name="Content Placeholder 2">
            <a:extLst>
              <a:ext uri="{FF2B5EF4-FFF2-40B4-BE49-F238E27FC236}">
                <a16:creationId xmlns:a16="http://schemas.microsoft.com/office/drawing/2014/main" id="{066B8B31-000D-4262-B7C7-4A9F2CC232FD}"/>
              </a:ext>
            </a:extLst>
          </p:cNvPr>
          <p:cNvSpPr>
            <a:spLocks noGrp="1"/>
          </p:cNvSpPr>
          <p:nvPr>
            <p:ph idx="1"/>
          </p:nvPr>
        </p:nvSpPr>
        <p:spPr/>
        <p:txBody>
          <a:bodyPr>
            <a:normAutofit/>
          </a:bodyPr>
          <a:lstStyle/>
          <a:p>
            <a:pPr algn="r" rtl="1"/>
            <a:r>
              <a:rPr lang="ar-JO" dirty="0"/>
              <a:t>1) يعرف كل من التقليد المقدس، المجمع المسكوني، الهرطقة.</a:t>
            </a:r>
            <a:endParaRPr lang="en-US" dirty="0"/>
          </a:p>
          <a:p>
            <a:pPr algn="r" rtl="1"/>
            <a:r>
              <a:rPr lang="ar-JO" dirty="0"/>
              <a:t>2) التمييز بين الخلافة الرسولية (التسلسل الرسولي) والكرازة الرسولية.</a:t>
            </a:r>
            <a:endParaRPr lang="en-US" dirty="0"/>
          </a:p>
          <a:p>
            <a:pPr algn="r" rtl="1"/>
            <a:r>
              <a:rPr lang="ar-JO" dirty="0"/>
              <a:t>3) تحديد الطرق التي تمت بها الكرازة الرسولية.</a:t>
            </a:r>
            <a:endParaRPr lang="en-US" dirty="0"/>
          </a:p>
          <a:p>
            <a:pPr algn="r" rtl="1"/>
            <a:r>
              <a:rPr lang="ar-JO" dirty="0"/>
              <a:t>4) تحديد من هي السلطة التعليمية في الكنيسة.</a:t>
            </a:r>
            <a:endParaRPr lang="en-US" dirty="0"/>
          </a:p>
          <a:p>
            <a:pPr algn="r" rtl="1"/>
            <a:r>
              <a:rPr lang="ar-JO" dirty="0"/>
              <a:t>5) تعليل أهمية القرون السبعة الأولى في التقليد المقدس.</a:t>
            </a:r>
            <a:endParaRPr lang="en-US" dirty="0"/>
          </a:p>
          <a:p>
            <a:pPr algn="r" rtl="1"/>
            <a:r>
              <a:rPr lang="ar-JO" dirty="0"/>
              <a:t>6) توضيح علاقة الكتاب المقدس في التقليد المقدس.</a:t>
            </a:r>
            <a:endParaRPr lang="en-US" dirty="0"/>
          </a:p>
          <a:p>
            <a:pPr algn="r" rtl="1"/>
            <a:r>
              <a:rPr lang="ar-JO" dirty="0"/>
              <a:t>7) توضيح العادات الشعبية المقبولة في الكنيسة.</a:t>
            </a:r>
            <a:endParaRPr lang="en-US" dirty="0"/>
          </a:p>
          <a:p>
            <a:pPr algn="r" rtl="1"/>
            <a:r>
              <a:rPr lang="ar-JO" dirty="0"/>
              <a:t>8) توضيح دور المؤمنين تجاه وديعة الإيمان.</a:t>
            </a:r>
            <a:endParaRPr lang="en-US" dirty="0"/>
          </a:p>
          <a:p>
            <a:pPr algn="r" rtl="1"/>
            <a:endParaRPr lang="en-US" dirty="0"/>
          </a:p>
        </p:txBody>
      </p:sp>
      <p:pic>
        <p:nvPicPr>
          <p:cNvPr id="1028" name="Picture 4" descr="Cross 1 Clipart | i2Clipart - Royalty Free Public Domain Clipart">
            <a:extLst>
              <a:ext uri="{FF2B5EF4-FFF2-40B4-BE49-F238E27FC236}">
                <a16:creationId xmlns:a16="http://schemas.microsoft.com/office/drawing/2014/main" id="{596EA3B7-FCFD-4DD9-A5A9-A808FDC824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36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5BCEC-CB5E-4D91-98A1-8CCDC47D4EAC}"/>
              </a:ext>
            </a:extLst>
          </p:cNvPr>
          <p:cNvSpPr>
            <a:spLocks noGrp="1"/>
          </p:cNvSpPr>
          <p:nvPr>
            <p:ph type="title"/>
          </p:nvPr>
        </p:nvSpPr>
        <p:spPr/>
        <p:txBody>
          <a:bodyPr>
            <a:normAutofit/>
          </a:bodyPr>
          <a:lstStyle/>
          <a:p>
            <a:pPr algn="r" rtl="1"/>
            <a:r>
              <a:rPr lang="ar-JO" dirty="0"/>
              <a:t>1) يعرف كل من التقليد المقدس، المجمع المسكوني، الهرطقة.</a:t>
            </a:r>
            <a:endParaRPr lang="en-US" dirty="0"/>
          </a:p>
        </p:txBody>
      </p:sp>
      <p:sp>
        <p:nvSpPr>
          <p:cNvPr id="3" name="Content Placeholder 2">
            <a:extLst>
              <a:ext uri="{FF2B5EF4-FFF2-40B4-BE49-F238E27FC236}">
                <a16:creationId xmlns:a16="http://schemas.microsoft.com/office/drawing/2014/main" id="{07FE62F8-9F87-4618-B3EB-3AC329D7D2C4}"/>
              </a:ext>
            </a:extLst>
          </p:cNvPr>
          <p:cNvSpPr>
            <a:spLocks noGrp="1"/>
          </p:cNvSpPr>
          <p:nvPr>
            <p:ph idx="1"/>
          </p:nvPr>
        </p:nvSpPr>
        <p:spPr/>
        <p:txBody>
          <a:bodyPr/>
          <a:lstStyle/>
          <a:p>
            <a:pPr marL="0" indent="0" algn="r" rtl="1">
              <a:buNone/>
            </a:pPr>
            <a:r>
              <a:rPr lang="ar-JO" dirty="0"/>
              <a:t>+ التقليد المقدس: هو نقل الوحي الإلهي عبر الأجيال من خلال حياة الكنيسة وتعليمها وطقوسها ويسمى أيضا بالتقليد الحي والتقليد الكنسي.</a:t>
            </a:r>
            <a:endParaRPr lang="en-US" dirty="0"/>
          </a:p>
          <a:p>
            <a:pPr marL="0" indent="0" algn="r" rtl="1">
              <a:buNone/>
            </a:pPr>
            <a:r>
              <a:rPr lang="ar-JO" dirty="0"/>
              <a:t>+ المجمع المسكوني: هو اجتماع أساقفة الكنيسة في العالم كله لتحديد عقائد الإيمان وتحديد حياة الكنيسة والرد على البدع والهرطقات.</a:t>
            </a:r>
            <a:endParaRPr lang="en-US" dirty="0"/>
          </a:p>
          <a:p>
            <a:pPr marL="0" indent="0" algn="r" rtl="1">
              <a:buNone/>
            </a:pPr>
            <a:r>
              <a:rPr lang="ar-JO" dirty="0"/>
              <a:t>+ الهرطقة: هي تعليم مخالف للعقائد المسيحية.</a:t>
            </a:r>
            <a:endParaRPr lang="en-US" dirty="0"/>
          </a:p>
          <a:p>
            <a:pPr algn="r" rtl="1"/>
            <a:endParaRPr lang="en-US" dirty="0"/>
          </a:p>
        </p:txBody>
      </p:sp>
      <p:pic>
        <p:nvPicPr>
          <p:cNvPr id="4" name="Picture 4" descr="Cross 1 Clipart | i2Clipart - Royalty Free Public Domain Clipart">
            <a:extLst>
              <a:ext uri="{FF2B5EF4-FFF2-40B4-BE49-F238E27FC236}">
                <a16:creationId xmlns:a16="http://schemas.microsoft.com/office/drawing/2014/main" id="{E0178D7E-EAEA-46A1-AE3D-CDE5C5A263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866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04E5-AA2D-4847-989D-500F5FE3111C}"/>
              </a:ext>
            </a:extLst>
          </p:cNvPr>
          <p:cNvSpPr>
            <a:spLocks noGrp="1"/>
          </p:cNvSpPr>
          <p:nvPr>
            <p:ph type="title"/>
          </p:nvPr>
        </p:nvSpPr>
        <p:spPr/>
        <p:txBody>
          <a:bodyPr>
            <a:normAutofit/>
          </a:bodyPr>
          <a:lstStyle/>
          <a:p>
            <a:pPr algn="r" rtl="1"/>
            <a:r>
              <a:rPr lang="ar-JO" dirty="0"/>
              <a:t>2) التمييز بين الخلافة الرسولية (التسلسل الرسولي) والكرازة الرسولية.</a:t>
            </a:r>
            <a:endParaRPr lang="en-US" dirty="0"/>
          </a:p>
        </p:txBody>
      </p:sp>
      <p:sp>
        <p:nvSpPr>
          <p:cNvPr id="3" name="Content Placeholder 2">
            <a:extLst>
              <a:ext uri="{FF2B5EF4-FFF2-40B4-BE49-F238E27FC236}">
                <a16:creationId xmlns:a16="http://schemas.microsoft.com/office/drawing/2014/main" id="{17ABE7B8-247A-4452-BEAE-B269B921FF4C}"/>
              </a:ext>
            </a:extLst>
          </p:cNvPr>
          <p:cNvSpPr>
            <a:spLocks noGrp="1"/>
          </p:cNvSpPr>
          <p:nvPr>
            <p:ph idx="1"/>
          </p:nvPr>
        </p:nvSpPr>
        <p:spPr/>
        <p:txBody>
          <a:bodyPr/>
          <a:lstStyle/>
          <a:p>
            <a:pPr marL="0" indent="0" algn="r" rtl="1">
              <a:buNone/>
            </a:pPr>
            <a:r>
              <a:rPr lang="ar-JO" dirty="0"/>
              <a:t>+ الكرازة الرسولية: هي استلام الرسل التعاليم المقدسة من السيد المسيح وقامو بنقلها بأمانة بنعمة الروح القدس.</a:t>
            </a:r>
            <a:endParaRPr lang="en-US" dirty="0"/>
          </a:p>
          <a:p>
            <a:pPr marL="0" indent="0" algn="r" rtl="1">
              <a:buNone/>
            </a:pPr>
            <a:r>
              <a:rPr lang="ar-JO" dirty="0"/>
              <a:t>+ الخلافةالرسولية (التسلسل الرسولي): هي انتقال الكرازة الرسولية من الرسل إلى الأساقفة وكلفوهم مهمة التعليم والقديس ورعاية الشعب المؤمن ومن خلالهم تحافظ الكنيسة على تعاليم الرسل سليمة قويمة عبر الأجيال.</a:t>
            </a:r>
            <a:endParaRPr lang="en-US" dirty="0"/>
          </a:p>
          <a:p>
            <a:pPr algn="r" rtl="1"/>
            <a:endParaRPr lang="en-US" dirty="0"/>
          </a:p>
        </p:txBody>
      </p:sp>
      <p:pic>
        <p:nvPicPr>
          <p:cNvPr id="4" name="Picture 4" descr="Cross 1 Clipart | i2Clipart - Royalty Free Public Domain Clipart">
            <a:extLst>
              <a:ext uri="{FF2B5EF4-FFF2-40B4-BE49-F238E27FC236}">
                <a16:creationId xmlns:a16="http://schemas.microsoft.com/office/drawing/2014/main" id="{648FFF72-80CD-4AB4-8378-E98782D85F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75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8C98E-0640-4AFF-B54D-470F2F405CAF}"/>
              </a:ext>
            </a:extLst>
          </p:cNvPr>
          <p:cNvSpPr>
            <a:spLocks noGrp="1"/>
          </p:cNvSpPr>
          <p:nvPr>
            <p:ph type="title"/>
          </p:nvPr>
        </p:nvSpPr>
        <p:spPr/>
        <p:txBody>
          <a:bodyPr/>
          <a:lstStyle/>
          <a:p>
            <a:pPr algn="r" rtl="1"/>
            <a:r>
              <a:rPr lang="ar-JO" dirty="0"/>
              <a:t>3) تحديد الطرق التي تمت بها الكرازة الرسولية.</a:t>
            </a:r>
            <a:endParaRPr lang="en-US" dirty="0"/>
          </a:p>
        </p:txBody>
      </p:sp>
      <p:sp>
        <p:nvSpPr>
          <p:cNvPr id="3" name="Content Placeholder 2">
            <a:extLst>
              <a:ext uri="{FF2B5EF4-FFF2-40B4-BE49-F238E27FC236}">
                <a16:creationId xmlns:a16="http://schemas.microsoft.com/office/drawing/2014/main" id="{45BB1438-3C30-4EBF-A137-5175D8454EF2}"/>
              </a:ext>
            </a:extLst>
          </p:cNvPr>
          <p:cNvSpPr>
            <a:spLocks noGrp="1"/>
          </p:cNvSpPr>
          <p:nvPr>
            <p:ph idx="1"/>
          </p:nvPr>
        </p:nvSpPr>
        <p:spPr/>
        <p:txBody>
          <a:bodyPr/>
          <a:lstStyle/>
          <a:p>
            <a:pPr marL="0" indent="0" algn="r" rtl="1">
              <a:buNone/>
            </a:pPr>
            <a:r>
              <a:rPr lang="ar-JO" dirty="0"/>
              <a:t>أ ) الكرازة الشفوية: بشر الرسل بتعاليم السيد المسيح وأعماله وما يضمن صحة هذا التناقل هو حضور الروح القدس الذي يلهم الكنيسة بكل ما هو حق.</a:t>
            </a:r>
          </a:p>
          <a:p>
            <a:pPr marL="0" indent="0" algn="r" rtl="1">
              <a:buNone/>
            </a:pPr>
            <a:r>
              <a:rPr lang="ar-JO" dirty="0"/>
              <a:t>ب) التدوين: دون الرسل أو معاونوهم تعاليم السيد المسيح وأعماله التي تهم خلاصنا بإلهام من الروح القدس وأن أسفار العهد الجديد على اختلاف انواعها هي نتيجة لهذا التدوين.</a:t>
            </a:r>
            <a:endParaRPr lang="en-US" dirty="0"/>
          </a:p>
          <a:p>
            <a:pPr marL="0" indent="0" algn="r" rtl="1">
              <a:buNone/>
            </a:pPr>
            <a:endParaRPr lang="en-US" dirty="0"/>
          </a:p>
        </p:txBody>
      </p:sp>
      <p:pic>
        <p:nvPicPr>
          <p:cNvPr id="4" name="Picture 4" descr="Cross 1 Clipart | i2Clipart - Royalty Free Public Domain Clipart">
            <a:extLst>
              <a:ext uri="{FF2B5EF4-FFF2-40B4-BE49-F238E27FC236}">
                <a16:creationId xmlns:a16="http://schemas.microsoft.com/office/drawing/2014/main" id="{F9AD7700-F088-43C6-8C08-38D84E29B9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4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136FF-C360-4CDF-821C-F8B3EC183D00}"/>
              </a:ext>
            </a:extLst>
          </p:cNvPr>
          <p:cNvSpPr>
            <a:spLocks noGrp="1"/>
          </p:cNvSpPr>
          <p:nvPr>
            <p:ph type="title"/>
          </p:nvPr>
        </p:nvSpPr>
        <p:spPr/>
        <p:txBody>
          <a:bodyPr/>
          <a:lstStyle/>
          <a:p>
            <a:pPr algn="r" rtl="1"/>
            <a:r>
              <a:rPr lang="ar-JO" dirty="0"/>
              <a:t>4) تحديد من هي السلطة التعليمية في الكنيسة.</a:t>
            </a:r>
            <a:endParaRPr lang="en-US" dirty="0"/>
          </a:p>
        </p:txBody>
      </p:sp>
      <p:sp>
        <p:nvSpPr>
          <p:cNvPr id="3" name="Content Placeholder 2">
            <a:extLst>
              <a:ext uri="{FF2B5EF4-FFF2-40B4-BE49-F238E27FC236}">
                <a16:creationId xmlns:a16="http://schemas.microsoft.com/office/drawing/2014/main" id="{F798BC5A-1598-45D4-ABF6-56613E09FD63}"/>
              </a:ext>
            </a:extLst>
          </p:cNvPr>
          <p:cNvSpPr>
            <a:spLocks noGrp="1"/>
          </p:cNvSpPr>
          <p:nvPr>
            <p:ph idx="1"/>
          </p:nvPr>
        </p:nvSpPr>
        <p:spPr/>
        <p:txBody>
          <a:bodyPr/>
          <a:lstStyle/>
          <a:p>
            <a:pPr marL="0" indent="0" algn="r" rtl="1">
              <a:buNone/>
            </a:pPr>
            <a:r>
              <a:rPr lang="ar-JO" dirty="0"/>
              <a:t>+ السلطة التعليمية في الكنيسة :</a:t>
            </a:r>
            <a:endParaRPr lang="en-US" dirty="0"/>
          </a:p>
          <a:p>
            <a:pPr marL="0" indent="0" algn="r" rtl="1">
              <a:buNone/>
            </a:pPr>
            <a:r>
              <a:rPr lang="ar-JO" dirty="0"/>
              <a:t>يعود تفسير كلمة الله المكتوبة والمنقولة تفسيرا حقيقيا إلى السلطة التعليمية في الكيسة وتمارس الكنيسة سلطتها التعليمية المعصومة من الخطأ  عندما تحدد عقائد الإيمان انطلاقا من الكتاب المقدس والتقليد الحي ويتم كل ذلك عن طريق الرسل والقديسين الملهمين من الروح القدس.</a:t>
            </a:r>
            <a:endParaRPr lang="en-US" dirty="0"/>
          </a:p>
          <a:p>
            <a:pPr marL="0" indent="0" algn="r" rtl="1">
              <a:buNone/>
            </a:pPr>
            <a:endParaRPr lang="en-US" dirty="0"/>
          </a:p>
        </p:txBody>
      </p:sp>
      <p:pic>
        <p:nvPicPr>
          <p:cNvPr id="4" name="Picture 4" descr="Cross 1 Clipart | i2Clipart - Royalty Free Public Domain Clipart">
            <a:extLst>
              <a:ext uri="{FF2B5EF4-FFF2-40B4-BE49-F238E27FC236}">
                <a16:creationId xmlns:a16="http://schemas.microsoft.com/office/drawing/2014/main" id="{B09E239E-6B3A-4F6E-9107-E6ABCD8ED7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127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0B260-2F66-4AB5-9852-003D6068E9D9}"/>
              </a:ext>
            </a:extLst>
          </p:cNvPr>
          <p:cNvSpPr>
            <a:spLocks noGrp="1"/>
          </p:cNvSpPr>
          <p:nvPr>
            <p:ph type="title"/>
          </p:nvPr>
        </p:nvSpPr>
        <p:spPr/>
        <p:txBody>
          <a:bodyPr/>
          <a:lstStyle/>
          <a:p>
            <a:pPr algn="r" rtl="1"/>
            <a:r>
              <a:rPr lang="ar-JO" dirty="0"/>
              <a:t>5) تعليل أهمية القرون السبعة الأولى في التقليد المقدس.</a:t>
            </a:r>
            <a:endParaRPr lang="en-US" dirty="0"/>
          </a:p>
        </p:txBody>
      </p:sp>
      <p:sp>
        <p:nvSpPr>
          <p:cNvPr id="3" name="Content Placeholder 2">
            <a:extLst>
              <a:ext uri="{FF2B5EF4-FFF2-40B4-BE49-F238E27FC236}">
                <a16:creationId xmlns:a16="http://schemas.microsoft.com/office/drawing/2014/main" id="{FD70E46A-9346-451F-8C13-2DAC517542D2}"/>
              </a:ext>
            </a:extLst>
          </p:cNvPr>
          <p:cNvSpPr>
            <a:spLocks noGrp="1"/>
          </p:cNvSpPr>
          <p:nvPr>
            <p:ph idx="1"/>
          </p:nvPr>
        </p:nvSpPr>
        <p:spPr/>
        <p:txBody>
          <a:bodyPr/>
          <a:lstStyle/>
          <a:p>
            <a:pPr marL="0" indent="0" algn="r" rtl="1">
              <a:buNone/>
            </a:pPr>
            <a:r>
              <a:rPr lang="ar-JO" dirty="0"/>
              <a:t>+ تحتل القرون السبعة الأولى أهمية خاصة في التقليد المقدس عملت الكنيسة خلالها على تحديد عقائدها وتعاليمها ودحض تعاليم الهرطقات والبدع البعيدة عن إيمانها وخاصة المجمع المسكوني الأول المنعقد في نيقية سنة 325  والثالث المنعقد في القسطنطينية سنة 381 الذي حددت فيهما الكنيسة قانون الإيمان من خلال حياة الأباء القديسين الذين امتازوا بعلمهم وقداستهم تلك الفترة مثل( باسيليوس،أثناسيوس،أغسطينوس،كيرلس الأورشليمي وغيرهم).</a:t>
            </a:r>
            <a:endParaRPr lang="en-US" dirty="0"/>
          </a:p>
          <a:p>
            <a:pPr algn="r" rtl="1"/>
            <a:endParaRPr lang="en-US" dirty="0"/>
          </a:p>
        </p:txBody>
      </p:sp>
      <p:pic>
        <p:nvPicPr>
          <p:cNvPr id="4" name="Picture 4" descr="Cross 1 Clipart | i2Clipart - Royalty Free Public Domain Clipart">
            <a:extLst>
              <a:ext uri="{FF2B5EF4-FFF2-40B4-BE49-F238E27FC236}">
                <a16:creationId xmlns:a16="http://schemas.microsoft.com/office/drawing/2014/main" id="{58740167-6F55-404E-91CF-C653750978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881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0CA07-039F-427E-BC20-71F91EA5298D}"/>
              </a:ext>
            </a:extLst>
          </p:cNvPr>
          <p:cNvSpPr>
            <a:spLocks noGrp="1"/>
          </p:cNvSpPr>
          <p:nvPr>
            <p:ph type="title"/>
          </p:nvPr>
        </p:nvSpPr>
        <p:spPr/>
        <p:txBody>
          <a:bodyPr/>
          <a:lstStyle/>
          <a:p>
            <a:pPr algn="r" rtl="1"/>
            <a:r>
              <a:rPr lang="ar-JO" dirty="0"/>
              <a:t>6) توضيح علاقة الكتاب المقدس في التقليد المقدس.</a:t>
            </a:r>
            <a:br>
              <a:rPr lang="en-US" dirty="0"/>
            </a:br>
            <a:endParaRPr lang="en-US" dirty="0"/>
          </a:p>
        </p:txBody>
      </p:sp>
      <p:sp>
        <p:nvSpPr>
          <p:cNvPr id="3" name="Content Placeholder 2">
            <a:extLst>
              <a:ext uri="{FF2B5EF4-FFF2-40B4-BE49-F238E27FC236}">
                <a16:creationId xmlns:a16="http://schemas.microsoft.com/office/drawing/2014/main" id="{B69E06B2-BD1C-44AD-972D-14F43C73C9C1}"/>
              </a:ext>
            </a:extLst>
          </p:cNvPr>
          <p:cNvSpPr>
            <a:spLocks noGrp="1"/>
          </p:cNvSpPr>
          <p:nvPr>
            <p:ph idx="1"/>
          </p:nvPr>
        </p:nvSpPr>
        <p:spPr/>
        <p:txBody>
          <a:bodyPr/>
          <a:lstStyle/>
          <a:p>
            <a:pPr marL="0" indent="0" algn="r" rtl="1">
              <a:buNone/>
            </a:pPr>
            <a:r>
              <a:rPr lang="ar-JO" dirty="0"/>
              <a:t>+ كانت أسفار العهد الجديد قبل تدوينها موضع تناقل شفهي في التقليد المقدس وبعد ذلك دونت هذه الأسفار واعترفت الكنيسة بالصحيح منها(الكتب القانونية) ورفضت كل الكتب المخالفة للتقليد المقدس(الكتب المنحولة) والتقليد المقدس لا يخالف تعاليم  الكتاب المقدس لأن كليهما واحد وهو الله.</a:t>
            </a:r>
            <a:endParaRPr lang="en-US" dirty="0"/>
          </a:p>
          <a:p>
            <a:pPr marL="0" indent="0" algn="r" rtl="1">
              <a:buNone/>
            </a:pPr>
            <a:endParaRPr lang="en-US" dirty="0"/>
          </a:p>
        </p:txBody>
      </p:sp>
      <p:pic>
        <p:nvPicPr>
          <p:cNvPr id="4" name="Picture 4" descr="Cross 1 Clipart | i2Clipart - Royalty Free Public Domain Clipart">
            <a:extLst>
              <a:ext uri="{FF2B5EF4-FFF2-40B4-BE49-F238E27FC236}">
                <a16:creationId xmlns:a16="http://schemas.microsoft.com/office/drawing/2014/main" id="{35188B4C-D96C-422C-9D73-F5E4EF9A6C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084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AEA3A-F527-41BD-BD9E-E98F2E497E75}"/>
              </a:ext>
            </a:extLst>
          </p:cNvPr>
          <p:cNvSpPr>
            <a:spLocks noGrp="1"/>
          </p:cNvSpPr>
          <p:nvPr>
            <p:ph type="title"/>
          </p:nvPr>
        </p:nvSpPr>
        <p:spPr/>
        <p:txBody>
          <a:bodyPr/>
          <a:lstStyle/>
          <a:p>
            <a:pPr algn="r" rtl="1"/>
            <a:r>
              <a:rPr lang="ar-JO" dirty="0"/>
              <a:t>7) توضيح العادات الشعبية المقبولة في الكنيسة.</a:t>
            </a:r>
            <a:endParaRPr lang="en-US" dirty="0"/>
          </a:p>
        </p:txBody>
      </p:sp>
      <p:sp>
        <p:nvSpPr>
          <p:cNvPr id="3" name="Content Placeholder 2">
            <a:extLst>
              <a:ext uri="{FF2B5EF4-FFF2-40B4-BE49-F238E27FC236}">
                <a16:creationId xmlns:a16="http://schemas.microsoft.com/office/drawing/2014/main" id="{81432062-4DCA-4D2D-9302-CEBDF0D71B26}"/>
              </a:ext>
            </a:extLst>
          </p:cNvPr>
          <p:cNvSpPr>
            <a:spLocks noGrp="1"/>
          </p:cNvSpPr>
          <p:nvPr>
            <p:ph idx="1"/>
          </p:nvPr>
        </p:nvSpPr>
        <p:spPr/>
        <p:txBody>
          <a:bodyPr/>
          <a:lstStyle/>
          <a:p>
            <a:pPr marL="0" indent="0" algn="r" rtl="1">
              <a:buNone/>
            </a:pPr>
            <a:r>
              <a:rPr lang="ar-JO" dirty="0"/>
              <a:t>+ تحترم الكنيسة بعض العادات الشعبية المتبعة لكن لا تعتبرها تعاليم إلهية بل هي تراث أخذته الكنيسة من عادات الشعوب التي عاشت معا وهي  ثانوية بالنسبة للإيمان المسيحي ويمكن ان يتغير منغير أن يتغير الإيمان نفسه.</a:t>
            </a:r>
            <a:endParaRPr lang="en-US" dirty="0"/>
          </a:p>
          <a:p>
            <a:pPr algn="r" rtl="1"/>
            <a:endParaRPr lang="en-US" dirty="0"/>
          </a:p>
        </p:txBody>
      </p:sp>
      <p:pic>
        <p:nvPicPr>
          <p:cNvPr id="4" name="Picture 4" descr="Cross 1 Clipart | i2Clipart - Royalty Free Public Domain Clipart">
            <a:extLst>
              <a:ext uri="{FF2B5EF4-FFF2-40B4-BE49-F238E27FC236}">
                <a16:creationId xmlns:a16="http://schemas.microsoft.com/office/drawing/2014/main" id="{805D84A2-1D52-4E1E-AC9B-2CC6FD253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35558"/>
            <a:ext cx="2040835" cy="272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7021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78</TotalTime>
  <Words>760</Words>
  <Application>Microsoft Office PowerPoint</Application>
  <PresentationFormat>Widescreen</PresentationFormat>
  <Paragraphs>56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 3</vt:lpstr>
      <vt:lpstr>Ion</vt:lpstr>
      <vt:lpstr>التقليد المقدس</vt:lpstr>
      <vt:lpstr>الأهداف</vt:lpstr>
      <vt:lpstr>1) يعرف كل من التقليد المقدس، المجمع المسكوني، الهرطقة.</vt:lpstr>
      <vt:lpstr>2) التمييز بين الخلافة الرسولية (التسلسل الرسولي) والكرازة الرسولية.</vt:lpstr>
      <vt:lpstr>3) تحديد الطرق التي تمت بها الكرازة الرسولية.</vt:lpstr>
      <vt:lpstr>4) تحديد من هي السلطة التعليمية في الكنيسة.</vt:lpstr>
      <vt:lpstr>5) تعليل أهمية القرون السبعة الأولى في التقليد المقدس.</vt:lpstr>
      <vt:lpstr>6) توضيح علاقة الكتاب المقدس في التقليد المقدس. </vt:lpstr>
      <vt:lpstr>7) توضيح العادات الشعبية المقبولة في الكنيسة.</vt:lpstr>
      <vt:lpstr>8) توضيح دور المؤمنين تجاه وديعة الإيمان.</vt:lpstr>
      <vt:lpstr>هل تعلم</vt:lpstr>
      <vt:lpstr>أشهر التقليدات المحفوظة في الكنيسة هي: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التقليد المقدس</dc:title>
  <dc:creator>M.Batarseh</dc:creator>
  <cp:lastModifiedBy>M.Batarseh</cp:lastModifiedBy>
  <cp:revision>12</cp:revision>
  <dcterms:created xsi:type="dcterms:W3CDTF">2022-05-23T15:35:11Z</dcterms:created>
  <dcterms:modified xsi:type="dcterms:W3CDTF">2022-05-24T07:43:32Z</dcterms:modified>
</cp:coreProperties>
</file>