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7" r:id="rId3"/>
    <p:sldId id="276" r:id="rId4"/>
    <p:sldId id="269" r:id="rId5"/>
    <p:sldId id="271" r:id="rId6"/>
    <p:sldId id="272" r:id="rId7"/>
    <p:sldId id="280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9/24/2022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9/24/2022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9/24/2022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9/24/2022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9/24/2022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9/24/2022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9/24/2022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9/24/2022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9/24/2022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Flowcharts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Algorithms </a:t>
            </a:r>
          </a:p>
          <a:p>
            <a:r>
              <a:rPr lang="en-US" dirty="0"/>
              <a:t>Python </a:t>
            </a: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740" y="270877"/>
            <a:ext cx="9144000" cy="1143000"/>
          </a:xfrm>
        </p:spPr>
        <p:txBody>
          <a:bodyPr/>
          <a:lstStyle/>
          <a:p>
            <a:r>
              <a:rPr lang="en-US" b="1" dirty="0"/>
              <a:t>Flowchart definition 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78181"/>
            <a:ext cx="4322618" cy="4128653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A diagram that shows the step-by-step progression through a procedure or system, especially using connecting lines and a set of conventional symbols. </a:t>
            </a:r>
          </a:p>
          <a:p>
            <a:pPr fontAlgn="base"/>
            <a:r>
              <a:rPr lang="en-US" sz="2400" dirty="0"/>
              <a:t>A set of symbols put together with commands that are followed to solve a problem . </a:t>
            </a:r>
          </a:p>
          <a:p>
            <a:pPr fontAlgn="base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027E5-CB7C-4CB4-9FC0-BA377A897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93" y="270877"/>
            <a:ext cx="4142507" cy="64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FA5F-69C5-4CBE-A1EF-A3E1867C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b="1" dirty="0"/>
            </a:br>
            <a:r>
              <a:rPr lang="en-US" altLang="en-US" b="1" dirty="0"/>
              <a:t>What is the difference between Algorithms and Flowcharts?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0EDBE-60F4-4A3E-99B5-64CBEDDDA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00823"/>
            <a:ext cx="9850582" cy="1233325"/>
          </a:xfrm>
        </p:spPr>
        <p:txBody>
          <a:bodyPr>
            <a:normAutofit/>
          </a:bodyPr>
          <a:lstStyle/>
          <a:p>
            <a:r>
              <a:rPr lang="en-US" altLang="en-US" dirty="0"/>
              <a:t>Algorithms and flowcharts are two different tools used for creating new programs, especially in computer programming. </a:t>
            </a:r>
            <a:r>
              <a:rPr lang="en-US" altLang="en-US" b="1" dirty="0"/>
              <a:t>An algorithm is a step-by-step analysis of the process</a:t>
            </a:r>
            <a:r>
              <a:rPr lang="en-US" altLang="en-US" dirty="0"/>
              <a:t>, while a </a:t>
            </a:r>
            <a:r>
              <a:rPr lang="en-US" altLang="en-US" b="1" dirty="0"/>
              <a:t>flowchart explains the steps of a program in a graphical way</a:t>
            </a:r>
          </a:p>
          <a:p>
            <a:endParaRPr lang="en-US" dirty="0"/>
          </a:p>
        </p:txBody>
      </p:sp>
      <p:pic>
        <p:nvPicPr>
          <p:cNvPr id="2049" name="Picture 2">
            <a:extLst>
              <a:ext uri="{FF2B5EF4-FFF2-40B4-BE49-F238E27FC236}">
                <a16:creationId xmlns:a16="http://schemas.microsoft.com/office/drawing/2014/main" id="{070CE1D3-2A86-4118-874A-D401E3A0E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22327" r="3297" b="6712"/>
          <a:stretch>
            <a:fillRect/>
          </a:stretch>
        </p:blipFill>
        <p:spPr bwMode="auto">
          <a:xfrm>
            <a:off x="2863608" y="3134148"/>
            <a:ext cx="6304344" cy="361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9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Flowcharts and Pseudocode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273402-5B32-4991-A857-5CC362C5D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6" t="66214" r="68298" b="23314"/>
          <a:stretch/>
        </p:blipFill>
        <p:spPr>
          <a:xfrm>
            <a:off x="4564419" y="4493776"/>
            <a:ext cx="2487546" cy="1971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AF57DB-7854-47C3-AFA5-C3FA2A0D27BC}"/>
              </a:ext>
            </a:extLst>
          </p:cNvPr>
          <p:cNvSpPr txBox="1"/>
          <p:nvPr/>
        </p:nvSpPr>
        <p:spPr>
          <a:xfrm>
            <a:off x="1628775" y="1885950"/>
            <a:ext cx="1041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</a:t>
            </a:r>
            <a:r>
              <a:rPr lang="en-US" b="1" dirty="0">
                <a:solidFill>
                  <a:srgbClr val="FF0000"/>
                </a:solidFill>
              </a:rPr>
              <a:t>flowchart</a:t>
            </a:r>
            <a:r>
              <a:rPr lang="en-US" dirty="0"/>
              <a:t> is a </a:t>
            </a:r>
            <a:r>
              <a:rPr lang="en-US" b="1" dirty="0"/>
              <a:t>diagram</a:t>
            </a:r>
            <a:r>
              <a:rPr lang="en-US" dirty="0"/>
              <a:t> that </a:t>
            </a:r>
            <a:r>
              <a:rPr lang="en-US" dirty="0">
                <a:solidFill>
                  <a:srgbClr val="FF0000"/>
                </a:solidFill>
              </a:rPr>
              <a:t>uses </a:t>
            </a:r>
            <a:r>
              <a:rPr lang="en-US" b="1" dirty="0">
                <a:solidFill>
                  <a:srgbClr val="FF0000"/>
                </a:solidFill>
              </a:rPr>
              <a:t>specific shape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arrows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produce an algorithm that someone can then follow.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EDDB9A-1AF4-4EF1-9F56-7E6A728F2E75}"/>
              </a:ext>
            </a:extLst>
          </p:cNvPr>
          <p:cNvSpPr txBox="1"/>
          <p:nvPr/>
        </p:nvSpPr>
        <p:spPr>
          <a:xfrm>
            <a:off x="1628775" y="2643188"/>
            <a:ext cx="981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Pseudocode</a:t>
            </a:r>
            <a:r>
              <a:rPr lang="en-GB" dirty="0"/>
              <a:t> does </a:t>
            </a:r>
            <a:r>
              <a:rPr lang="en-GB" b="1" dirty="0">
                <a:solidFill>
                  <a:srgbClr val="FF0000"/>
                </a:solidFill>
              </a:rPr>
              <a:t>not use symbols</a:t>
            </a:r>
            <a:r>
              <a:rPr lang="en-GB" dirty="0"/>
              <a:t>, but </a:t>
            </a:r>
            <a:r>
              <a:rPr lang="en-GB" b="1" dirty="0"/>
              <a:t>structured statements</a:t>
            </a:r>
            <a:r>
              <a:rPr lang="en-GB" dirty="0"/>
              <a:t>. There is no specific syntax (rules) that it must follow, but it should use key words.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1E020-75C4-4953-AA7D-13C0F8A82F33}"/>
              </a:ext>
            </a:extLst>
          </p:cNvPr>
          <p:cNvSpPr txBox="1"/>
          <p:nvPr/>
        </p:nvSpPr>
        <p:spPr>
          <a:xfrm>
            <a:off x="1628775" y="3568482"/>
            <a:ext cx="955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Flowchart structure: Every </a:t>
            </a:r>
            <a:r>
              <a:rPr lang="en-GB" b="1" dirty="0"/>
              <a:t>flowchart begins and ends with a </a:t>
            </a:r>
            <a:r>
              <a:rPr lang="en-GB" b="1" dirty="0">
                <a:solidFill>
                  <a:srgbClr val="FF0000"/>
                </a:solidFill>
              </a:rPr>
              <a:t>terminator box</a:t>
            </a:r>
            <a:r>
              <a:rPr lang="en-GB" dirty="0"/>
              <a:t> (a starter box at the beginning and a Stop box at the end).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0850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arrow is the flow line. When following a flowchart you follow the arrows. Algorithms don’t go straight from start to stop. They also 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input, output, processes, decisions and loops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42878D-610C-4F96-ADB4-5DCE02F46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t="2882" r="36738" b="2117"/>
          <a:stretch/>
        </p:blipFill>
        <p:spPr>
          <a:xfrm>
            <a:off x="3299791" y="2345634"/>
            <a:ext cx="5155096" cy="427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Variables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9BDE2-9C32-4C76-9A8E-F78DA8E29378}"/>
              </a:ext>
            </a:extLst>
          </p:cNvPr>
          <p:cNvSpPr txBox="1"/>
          <p:nvPr/>
        </p:nvSpPr>
        <p:spPr>
          <a:xfrm>
            <a:off x="1802296" y="2014330"/>
            <a:ext cx="9409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Variables</a:t>
            </a:r>
            <a:r>
              <a:rPr lang="en-US" b="1" dirty="0"/>
              <a:t>: </a:t>
            </a:r>
            <a:r>
              <a:rPr lang="en-US" dirty="0"/>
              <a:t>a </a:t>
            </a:r>
            <a:r>
              <a:rPr lang="en-US" b="1" dirty="0"/>
              <a:t>space in the memory of computer</a:t>
            </a:r>
            <a:r>
              <a:rPr lang="en-US" dirty="0"/>
              <a:t>, that has an identifier where you can store data; this data can be changed.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Identifier</a:t>
            </a:r>
            <a:r>
              <a:rPr lang="en-US" dirty="0"/>
              <a:t>: the name given to a variable, subroutine of function. </a:t>
            </a:r>
          </a:p>
          <a:p>
            <a:endParaRPr lang="en-US" dirty="0"/>
          </a:p>
        </p:txBody>
      </p:sp>
      <p:pic>
        <p:nvPicPr>
          <p:cNvPr id="1026" name="Picture 2" descr="What is a Variable?">
            <a:extLst>
              <a:ext uri="{FF2B5EF4-FFF2-40B4-BE49-F238E27FC236}">
                <a16:creationId xmlns:a16="http://schemas.microsoft.com/office/drawing/2014/main" id="{47821B29-CA59-4165-A38A-8E471150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95" y="3929554"/>
            <a:ext cx="3473906" cy="173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A819-701D-43F4-9796-BC6AF612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66799"/>
          </a:xfrm>
        </p:spPr>
        <p:txBody>
          <a:bodyPr>
            <a:normAutofit/>
          </a:bodyPr>
          <a:lstStyle/>
          <a:p>
            <a:r>
              <a:rPr lang="en-US" sz="2800" b="1" dirty="0"/>
              <a:t>Mathematical Operators: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B3D47F-F4A6-4BCC-9111-5B283E79F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581" t="31603" r="8740" b="46090"/>
          <a:stretch/>
        </p:blipFill>
        <p:spPr>
          <a:xfrm>
            <a:off x="2383930" y="1565565"/>
            <a:ext cx="7628932" cy="48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AD63-2E74-4811-9688-6924ED81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Relational (Comparison) Operators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38FCFE-A28E-4F5A-BBDE-3CFBAF6C7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32" t="61519" r="27101" b="12446"/>
          <a:stretch/>
        </p:blipFill>
        <p:spPr>
          <a:xfrm>
            <a:off x="1054456" y="2682661"/>
            <a:ext cx="10749617" cy="33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163</TotalTime>
  <Words>265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Schoolbook</vt:lpstr>
      <vt:lpstr>FLOWERS 16X9</vt:lpstr>
      <vt:lpstr>Flowcharts </vt:lpstr>
      <vt:lpstr>Flowchart definition : </vt:lpstr>
      <vt:lpstr> What is the difference between Algorithms and Flowcharts?</vt:lpstr>
      <vt:lpstr>Flowcharts and Pseudocode </vt:lpstr>
      <vt:lpstr>The arrow is the flow line. When following a flowchart you follow the arrows. Algorithms don’t go straight from start to stop. They also need input, output, processes, decisions and loops. </vt:lpstr>
      <vt:lpstr>Variables :</vt:lpstr>
      <vt:lpstr>Mathematical Operators:  </vt:lpstr>
      <vt:lpstr>Relational (Comparison) Operators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Flowcharts</dc:title>
  <dc:creator>E.AlKaradsheh</dc:creator>
  <cp:lastModifiedBy>NOS</cp:lastModifiedBy>
  <cp:revision>18</cp:revision>
  <dcterms:created xsi:type="dcterms:W3CDTF">2022-02-26T17:27:16Z</dcterms:created>
  <dcterms:modified xsi:type="dcterms:W3CDTF">2022-09-24T11:12:38Z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