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2" r:id="rId2"/>
    <p:sldId id="354" r:id="rId3"/>
    <p:sldId id="328" r:id="rId4"/>
    <p:sldId id="329" r:id="rId5"/>
    <p:sldId id="330" r:id="rId6"/>
    <p:sldId id="331" r:id="rId7"/>
    <p:sldId id="348" r:id="rId8"/>
    <p:sldId id="332" r:id="rId9"/>
    <p:sldId id="333" r:id="rId10"/>
    <p:sldId id="334" r:id="rId11"/>
    <p:sldId id="335" r:id="rId12"/>
    <p:sldId id="349" r:id="rId13"/>
    <p:sldId id="336" r:id="rId14"/>
    <p:sldId id="274" r:id="rId15"/>
    <p:sldId id="260" r:id="rId16"/>
    <p:sldId id="355" r:id="rId17"/>
    <p:sldId id="356" r:id="rId18"/>
    <p:sldId id="309" r:id="rId19"/>
    <p:sldId id="351" r:id="rId20"/>
    <p:sldId id="357" r:id="rId21"/>
    <p:sldId id="358" r:id="rId22"/>
    <p:sldId id="359" r:id="rId23"/>
    <p:sldId id="307" r:id="rId24"/>
    <p:sldId id="353" r:id="rId25"/>
    <p:sldId id="360" r:id="rId26"/>
    <p:sldId id="303" r:id="rId27"/>
    <p:sldId id="313" r:id="rId28"/>
    <p:sldId id="316" r:id="rId29"/>
    <p:sldId id="367" r:id="rId30"/>
    <p:sldId id="368" r:id="rId31"/>
    <p:sldId id="275" r:id="rId32"/>
    <p:sldId id="314" r:id="rId33"/>
    <p:sldId id="361" r:id="rId34"/>
    <p:sldId id="317" r:id="rId35"/>
    <p:sldId id="291" r:id="rId36"/>
    <p:sldId id="366" r:id="rId37"/>
    <p:sldId id="362" r:id="rId38"/>
    <p:sldId id="319" r:id="rId39"/>
    <p:sldId id="363" r:id="rId40"/>
    <p:sldId id="320" r:id="rId41"/>
    <p:sldId id="288" r:id="rId42"/>
    <p:sldId id="365" r:id="rId43"/>
    <p:sldId id="369" r:id="rId44"/>
    <p:sldId id="370" r:id="rId45"/>
    <p:sldId id="371" r:id="rId46"/>
    <p:sldId id="372" r:id="rId47"/>
    <p:sldId id="373" r:id="rId48"/>
    <p:sldId id="374" r:id="rId49"/>
    <p:sldId id="375" r:id="rId50"/>
    <p:sldId id="376" r:id="rId51"/>
    <p:sldId id="377" r:id="rId52"/>
    <p:sldId id="378" r:id="rId53"/>
    <p:sldId id="37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23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824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02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5130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41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00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27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6AC05-3632-4B3C-B9BA-B5ED25772D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0293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50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2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8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53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8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59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9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4AF-BC60-41E2-A58B-1B6156394F5B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75BD46B-A941-4821-B903-590F2794B0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5XhbhqOL_c" TargetMode="External"/><Relationship Id="rId2" Type="http://schemas.openxmlformats.org/officeDocument/2006/relationships/hyperlink" Target="https://www.youtube.com/watch?v=eGG7hyx_Hl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JmSz7PGfcA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5807/a-decomposer-is-an-organism-tha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5807/a-decomposer-is-an-organism-tha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4258/which-series-correctly-describes-how-energy-is-passed-among-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pteaching.com/questions/64258/which-series-correctly-describes-how-energy-is-passed-among-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24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25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2.xml"/><Relationship Id="rId5" Type="http://schemas.openxmlformats.org/officeDocument/2006/relationships/control" Target="../activeX/activeX8.xml"/><Relationship Id="rId4" Type="http://schemas.openxmlformats.org/officeDocument/2006/relationships/control" Target="../activeX/activeX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details/6938dc2c-b084-41a0-95b9-15aff8e6fb83" TargetMode="External"/><Relationship Id="rId2" Type="http://schemas.openxmlformats.org/officeDocument/2006/relationships/hyperlink" Target="https://create.kahoot.it/details/23ece7db-e0cf-4964-8923-542d21472198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1593667" y="250372"/>
            <a:ext cx="8151223" cy="1752600"/>
          </a:xfrm>
        </p:spPr>
        <p:txBody>
          <a:bodyPr/>
          <a:lstStyle/>
          <a:p>
            <a:pPr algn="ctr" eaLnBrk="1" hangingPunct="1"/>
            <a:r>
              <a:rPr lang="en-US" altLang="en-US" sz="4400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Living things in their environment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5" name="Picture 7" descr="http://5thgradecedarfork.weebly.com/uploads/8/2/1/5/8215136/5132547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368" y="2211977"/>
            <a:ext cx="546100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3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u="sng" dirty="0">
                <a:ea typeface="ＭＳ Ｐゴシック" panose="020B0600070205080204" pitchFamily="34" charset="-128"/>
              </a:rPr>
              <a:t>Omnivores ( Eat both plants and animals)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418011" y="1527175"/>
            <a:ext cx="9911852" cy="4572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Omnivores have both types of teeth—flat, round teeth and longer, sharp teeth.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humans, brown bears, hens, pigs and  birds.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5604" name="Picture 2" descr="Image result for omnivores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14801"/>
            <a:ext cx="403860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059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Decomposers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9872663" cy="4572000"/>
          </a:xfrm>
        </p:spPr>
        <p:txBody>
          <a:bodyPr/>
          <a:lstStyle/>
          <a:p>
            <a:r>
              <a:rPr lang="en-US" altLang="en-US" sz="2400" b="1" u="sng" dirty="0">
                <a:ea typeface="ＭＳ Ｐゴシック" panose="020B0600070205080204" pitchFamily="34" charset="-128"/>
              </a:rPr>
              <a:t>Decomposers</a:t>
            </a:r>
            <a:r>
              <a:rPr lang="en-US" altLang="en-US" sz="2400" dirty="0">
                <a:ea typeface="ＭＳ Ｐゴシック" panose="020B0600070205080204" pitchFamily="34" charset="-128"/>
              </a:rPr>
              <a:t> are very tiny animals (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microorganisms</a:t>
            </a:r>
            <a:r>
              <a:rPr lang="en-US" altLang="en-US" sz="2400" dirty="0">
                <a:ea typeface="ＭＳ Ｐゴシック" panose="020B0600070205080204" pitchFamily="34" charset="-128"/>
              </a:rPr>
              <a:t>) that eat waste and the remains of dead plants and animals.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sz="2400" b="1" dirty="0">
                <a:ea typeface="ＭＳ Ｐゴシック" panose="020B0600070205080204" pitchFamily="34" charset="-128"/>
              </a:rPr>
              <a:t>They break down the waste and remains into simple chemicals and nutrients.</a:t>
            </a:r>
            <a:r>
              <a:rPr lang="en-US" altLang="en-US" sz="2400" dirty="0">
                <a:ea typeface="ＭＳ Ｐゴシック" panose="020B0600070205080204" pitchFamily="34" charset="-128"/>
              </a:rPr>
              <a:t> These chemicals can be used again by other living things.</a:t>
            </a:r>
          </a:p>
          <a:p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u="sng" dirty="0">
                <a:ea typeface="ＭＳ Ｐゴシック" panose="020B0600070205080204" pitchFamily="34" charset="-128"/>
              </a:rPr>
              <a:t>Examples</a:t>
            </a:r>
            <a:r>
              <a:rPr lang="en-US" altLang="en-US" sz="2400" dirty="0">
                <a:ea typeface="ＭＳ Ｐゴシック" panose="020B0600070205080204" pitchFamily="34" charset="-128"/>
              </a:rPr>
              <a:t>: Mushrooms, Bacteria, Worms, Bugs and snails.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6628" name="Picture 3" descr="490391436_6ce01ceae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320" y="5390606"/>
            <a:ext cx="27130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tumbleb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053" y="5425282"/>
            <a:ext cx="17462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8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the decomposers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516" y="1820954"/>
            <a:ext cx="10217089" cy="4318588"/>
          </a:xfrm>
        </p:spPr>
        <p:txBody>
          <a:bodyPr>
            <a:normAutofit/>
          </a:bodyPr>
          <a:lstStyle/>
          <a:p>
            <a:r>
              <a:rPr lang="en-US" sz="2000" dirty="0"/>
              <a:t>People need a lot of food and produce a lot of bodily waste. We </a:t>
            </a:r>
            <a:r>
              <a:rPr lang="en-US" sz="2000" dirty="0" smtClean="0"/>
              <a:t>use decomposers </a:t>
            </a:r>
            <a:r>
              <a:rPr lang="en-US" sz="2000" dirty="0"/>
              <a:t>to help us solve both of these problems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b="1" u="sng" dirty="0"/>
              <a:t>Making compost: </a:t>
            </a:r>
            <a:r>
              <a:rPr lang="en-US" sz="2000" dirty="0"/>
              <a:t>we use decomposers to break down our </a:t>
            </a:r>
            <a:r>
              <a:rPr lang="en-US" sz="2000" dirty="0" smtClean="0"/>
              <a:t>kitchen and </a:t>
            </a:r>
            <a:r>
              <a:rPr lang="en-US" sz="2000" dirty="0"/>
              <a:t>garden waste. In the right conditions, bacteria and fungi break </a:t>
            </a:r>
            <a:r>
              <a:rPr lang="en-US" sz="2000" dirty="0" smtClean="0"/>
              <a:t>this down </a:t>
            </a:r>
            <a:r>
              <a:rPr lang="en-US" sz="2000" dirty="0"/>
              <a:t>into a brown, soil-like substance called </a:t>
            </a:r>
            <a:r>
              <a:rPr lang="en-US" sz="2000" dirty="0" smtClean="0"/>
              <a:t>compost. </a:t>
            </a:r>
            <a:r>
              <a:rPr lang="en-US" sz="2000" dirty="0"/>
              <a:t>Adding compost to your soil puts back nutrients, </a:t>
            </a:r>
            <a:r>
              <a:rPr lang="en-US" sz="2000" dirty="0" smtClean="0"/>
              <a:t>so your </a:t>
            </a:r>
            <a:r>
              <a:rPr lang="en-US" sz="2000" dirty="0"/>
              <a:t>plants grow bigger and better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• </a:t>
            </a:r>
            <a:r>
              <a:rPr lang="en-US" sz="2000" b="1" u="sng" dirty="0"/>
              <a:t>Treating sewage</a:t>
            </a:r>
            <a:r>
              <a:rPr lang="en-US" sz="2000" dirty="0"/>
              <a:t>: </a:t>
            </a:r>
            <a:r>
              <a:rPr lang="en-US" sz="2000" dirty="0" smtClean="0"/>
              <a:t>microorganisms decompose the waste </a:t>
            </a:r>
            <a:r>
              <a:rPr lang="en-US" sz="2000" dirty="0"/>
              <a:t>and break it down so it does not damage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2686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726" y="571500"/>
            <a:ext cx="10972800" cy="1143000"/>
          </a:xfrm>
        </p:spPr>
        <p:txBody>
          <a:bodyPr/>
          <a:lstStyle/>
          <a:p>
            <a:r>
              <a:rPr lang="en-US" altLang="en-US" b="1" u="sng" dirty="0" smtClean="0"/>
              <a:t>Scavengers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6571" y="1600200"/>
            <a:ext cx="9039498" cy="43434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Another type of consumer is a scavenger.</a:t>
            </a:r>
          </a:p>
          <a:p>
            <a:r>
              <a:rPr lang="en-US" altLang="en-US" sz="2400" b="1" u="sng" dirty="0"/>
              <a:t>Scavengers</a:t>
            </a:r>
            <a:r>
              <a:rPr lang="en-US" altLang="en-US" sz="2400" dirty="0"/>
              <a:t> eat the bodies of other dead animals.</a:t>
            </a:r>
          </a:p>
          <a:p>
            <a:r>
              <a:rPr lang="en-US" altLang="en-US" sz="2400" dirty="0"/>
              <a:t>Vultures are large birds that are scavengers. </a:t>
            </a:r>
          </a:p>
        </p:txBody>
      </p:sp>
      <p:pic>
        <p:nvPicPr>
          <p:cNvPr id="12292" name="Picture 5" descr="Black Vultures, 1/11/05, El Fuerte River, Sinaloa, Mexic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76332" y="3446719"/>
            <a:ext cx="2541588" cy="3091241"/>
          </a:xfrm>
        </p:spPr>
      </p:pic>
    </p:spTree>
    <p:extLst>
      <p:ext uri="{BB962C8B-B14F-4D97-AF65-F5344CB8AC3E}">
        <p14:creationId xmlns:p14="http://schemas.microsoft.com/office/powerpoint/2010/main" val="118177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19396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 a food chain, organisms are classified </a:t>
            </a:r>
            <a:r>
              <a:rPr lang="en-US" b="1" u="sng" dirty="0"/>
              <a:t>according to their role</a:t>
            </a:r>
            <a:r>
              <a:rPr lang="en-US" b="1" dirty="0"/>
              <a:t> into: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971" y="1514764"/>
            <a:ext cx="10253902" cy="478053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Producer</a:t>
            </a:r>
            <a:r>
              <a:rPr lang="en-US" sz="2800" dirty="0"/>
              <a:t>: an organism that produces food at the beginning of a food </a:t>
            </a:r>
            <a:r>
              <a:rPr lang="en-US" sz="2800" dirty="0" smtClean="0"/>
              <a:t>chain.</a:t>
            </a:r>
          </a:p>
          <a:p>
            <a:r>
              <a:rPr lang="en-US" sz="2800" b="1" dirty="0" smtClean="0"/>
              <a:t>Consumer</a:t>
            </a:r>
            <a:r>
              <a:rPr lang="en-US" sz="2800" dirty="0"/>
              <a:t>: an animal that eats plants, other animals or both.</a:t>
            </a:r>
          </a:p>
          <a:p>
            <a:pPr lvl="0"/>
            <a:r>
              <a:rPr lang="en-US" sz="2800" b="1" dirty="0"/>
              <a:t>Primary consumer</a:t>
            </a:r>
            <a:r>
              <a:rPr lang="en-US" sz="2800" dirty="0"/>
              <a:t>: an animal that eats plants (this maybe a herbivore or an omnivore) </a:t>
            </a:r>
          </a:p>
          <a:p>
            <a:pPr lvl="0"/>
            <a:r>
              <a:rPr lang="en-US" sz="2800" b="1" dirty="0"/>
              <a:t>Secondary consumer</a:t>
            </a:r>
            <a:r>
              <a:rPr lang="en-US" sz="2800" dirty="0"/>
              <a:t>: an animal that eats primary consumers (this maybe a carnivore or an omnivore)</a:t>
            </a:r>
          </a:p>
          <a:p>
            <a:pPr lvl="0"/>
            <a:r>
              <a:rPr lang="en-US" sz="2800" b="1" dirty="0"/>
              <a:t>Tertiary consumer</a:t>
            </a:r>
            <a:r>
              <a:rPr lang="en-US" sz="2800" dirty="0"/>
              <a:t>: an animal that eats secondary consumers (this maybe a carnivore or an omnivore</a:t>
            </a:r>
            <a:r>
              <a:rPr lang="en-US" sz="2800" dirty="0" smtClean="0"/>
              <a:t>)</a:t>
            </a:r>
          </a:p>
          <a:p>
            <a:pPr lvl="0"/>
            <a:r>
              <a:rPr lang="en-US" sz="2800" b="1" dirty="0"/>
              <a:t>Quaternary consumer</a:t>
            </a:r>
            <a:r>
              <a:rPr lang="en-US" sz="2800" dirty="0"/>
              <a:t>: an animal that eats tertiary consumers.</a:t>
            </a:r>
          </a:p>
          <a:p>
            <a:pPr lvl="0"/>
            <a:r>
              <a:rPr lang="en-US" sz="2800" b="1" dirty="0"/>
              <a:t>Top carnivore</a:t>
            </a:r>
            <a:r>
              <a:rPr lang="en-US" sz="2800" dirty="0"/>
              <a:t>: an animal at the end of the food chain.</a:t>
            </a:r>
          </a:p>
          <a:p>
            <a:pPr lvl="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15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1" y="429491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Example 1</a:t>
            </a:r>
            <a:r>
              <a:rPr lang="en-US" b="1" dirty="0" smtClean="0"/>
              <a:t> : </a:t>
            </a:r>
            <a:r>
              <a:rPr lang="en-US" b="1" dirty="0"/>
              <a:t>The diagram shows part of a desert food web: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33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1" y="707374"/>
            <a:ext cx="1097433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1. Circle the producer in the food web. </a:t>
            </a:r>
          </a:p>
          <a:p>
            <a:pPr marL="0" lvl="0" indent="0">
              <a:buNone/>
            </a:pPr>
            <a:r>
              <a:rPr lang="en-US" sz="2400" dirty="0" smtClean="0"/>
              <a:t>2. Name all the consumers :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dirty="0" smtClean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 smtClean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 smtClean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 smtClean="0"/>
              <a:t>Tertiary </a:t>
            </a:r>
            <a:r>
              <a:rPr lang="en-US" sz="2400" b="1" dirty="0"/>
              <a:t>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6. Some </a:t>
            </a:r>
            <a:r>
              <a:rPr lang="en-US" sz="2400" dirty="0"/>
              <a:t>lizard species are herbivores, others are carnivores. Write two food chains, one for each type of lizard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0663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30240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0663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30240" y="617002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634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0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61" y="429491"/>
            <a:ext cx="9187104" cy="1094509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Example 1</a:t>
            </a:r>
            <a:r>
              <a:rPr lang="en-US" b="1" dirty="0" smtClean="0"/>
              <a:t> : </a:t>
            </a:r>
            <a:r>
              <a:rPr lang="en-US" b="1" dirty="0"/>
              <a:t>The diagram shows part of a desert food web: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8" t="47377" r="51090" b="27688"/>
          <a:stretch/>
        </p:blipFill>
        <p:spPr bwMode="auto">
          <a:xfrm>
            <a:off x="1066800" y="1828801"/>
            <a:ext cx="8847909" cy="4372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1066800" y="3186545"/>
            <a:ext cx="1274618" cy="15655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361" y="707374"/>
            <a:ext cx="10974339" cy="5943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1. </a:t>
            </a:r>
            <a:r>
              <a:rPr lang="en-US" sz="2400" dirty="0"/>
              <a:t>Circle the producer in the food web. </a:t>
            </a:r>
          </a:p>
          <a:p>
            <a:pPr marL="0" lvl="0" indent="0">
              <a:buNone/>
            </a:pPr>
            <a:r>
              <a:rPr lang="en-US" sz="2400" dirty="0" smtClean="0"/>
              <a:t>2. Name all the consumers :</a:t>
            </a:r>
          </a:p>
          <a:p>
            <a:pPr marL="0" lvl="0" indent="0">
              <a:buNone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insects , rodents , lizards ,spiders ,scorpions , lizards ,snakes ,foxes </a:t>
            </a:r>
          </a:p>
          <a:p>
            <a:pPr marL="0" lvl="0" indent="0">
              <a:buNone/>
            </a:pPr>
            <a:r>
              <a:rPr lang="en-US" sz="2400" dirty="0" smtClean="0"/>
              <a:t>3. Underline all the primary consumers.</a:t>
            </a:r>
          </a:p>
          <a:p>
            <a:pPr marL="0" lvl="0" indent="0">
              <a:buNone/>
            </a:pPr>
            <a:r>
              <a:rPr lang="en-US" sz="2400" dirty="0" smtClean="0"/>
              <a:t>4. Double underline all the secondary consumers.</a:t>
            </a:r>
          </a:p>
          <a:p>
            <a:pPr marL="0" lvl="0" indent="0">
              <a:buNone/>
            </a:pPr>
            <a:r>
              <a:rPr lang="en-US" sz="2400" dirty="0" smtClean="0"/>
              <a:t>5. What type of consumer is a fennec fox? circle the correct answer </a:t>
            </a:r>
          </a:p>
          <a:p>
            <a:pPr marL="0" indent="0">
              <a:buNone/>
            </a:pPr>
            <a:r>
              <a:rPr lang="en-US" sz="2400" b="1" dirty="0" smtClean="0"/>
              <a:t>Tertiary </a:t>
            </a:r>
            <a:r>
              <a:rPr lang="en-US" sz="2400" b="1" dirty="0"/>
              <a:t>consumer             Secondary consumer              Both of them </a:t>
            </a: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6. Some </a:t>
            </a:r>
            <a:r>
              <a:rPr lang="en-US" sz="2400" dirty="0"/>
              <a:t>lizard species are herbivores, others are carnivores. Write two food chains, one for each type of lizard.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Grass shrubs or trees            lizards             foxes ( herbivore 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Grass shrubs or trees            insects              lizards             foxes  (carnivore )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8449491" y="4005744"/>
            <a:ext cx="2220685" cy="666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70663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730240" y="5695406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670663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30240" y="617002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959634" y="6200503"/>
            <a:ext cx="9797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51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901338"/>
            <a:ext cx="11956473" cy="52756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000" dirty="0" smtClean="0"/>
              <a:t>Videos: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www.youtube.com/watch?v=eGG7hyx_HlA</a:t>
            </a:r>
            <a:r>
              <a:rPr lang="en-US" dirty="0" smtClean="0"/>
              <a:t>   ecosystem </a:t>
            </a:r>
          </a:p>
          <a:p>
            <a:pPr marL="0" indent="0">
              <a:buNone/>
            </a:pPr>
            <a:r>
              <a:rPr lang="en-US" u="sng" dirty="0">
                <a:hlinkClick r:id="rId3"/>
              </a:rPr>
              <a:t>https://www.youtube.com/watch?v=T5XhbhqOL_c</a:t>
            </a:r>
            <a:r>
              <a:rPr lang="en-US" dirty="0"/>
              <a:t>  trophic levels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www.youtube.com/watch?v=JJmSz7PGfcA</a:t>
            </a:r>
            <a:r>
              <a:rPr lang="en-US" dirty="0" smtClean="0"/>
              <a:t> Decomposers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040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69" y="318655"/>
            <a:ext cx="9117831" cy="1011381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2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The diagram shows a food web in areas of grassland.</a:t>
            </a:r>
            <a:br>
              <a:rPr lang="en-US" sz="2800" b="1" dirty="0"/>
            </a:br>
            <a:endParaRPr lang="en-US" sz="2800" b="1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30128" t="48485" r="22597" b="15338"/>
          <a:stretch/>
        </p:blipFill>
        <p:spPr bwMode="auto">
          <a:xfrm>
            <a:off x="483370" y="1901371"/>
            <a:ext cx="10126573" cy="4208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865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09600"/>
            <a:ext cx="8525857" cy="62345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Classify </a:t>
            </a:r>
            <a:r>
              <a:rPr lang="en-US" dirty="0"/>
              <a:t>the organisms in the table below.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82444" y="4127336"/>
          <a:ext cx="8874827" cy="2650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764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2958592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2958592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433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21939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3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3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32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955" y="3821095"/>
            <a:ext cx="8628731" cy="30369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b. Write three food chains from this food web.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smtClean="0"/>
              <a:t>c. One </a:t>
            </a:r>
            <a:r>
              <a:rPr lang="en-US" sz="2400" dirty="0"/>
              <a:t>year the snail population increased in the grassland area.</a:t>
            </a:r>
          </a:p>
          <a:p>
            <a:pPr marL="0" indent="0">
              <a:buNone/>
            </a:pPr>
            <a:r>
              <a:rPr lang="en-US" sz="2400" dirty="0"/>
              <a:t>How could an increase in the number of snails cause the caterpillar population to change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10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252617" y="139595"/>
            <a:ext cx="6833325" cy="34454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34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4" y="609600"/>
            <a:ext cx="8525857" cy="623455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a. Classify </a:t>
            </a:r>
            <a:r>
              <a:rPr lang="en-US" dirty="0"/>
              <a:t>the organisms in the table below.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 rotWithShape="1">
          <a:blip r:embed="rId2"/>
          <a:srcRect l="30128" t="48485" r="22597" b="15338"/>
          <a:stretch/>
        </p:blipFill>
        <p:spPr bwMode="auto">
          <a:xfrm>
            <a:off x="2468373" y="1233055"/>
            <a:ext cx="5703170" cy="28942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492770"/>
              </p:ext>
            </p:extLst>
          </p:nvPr>
        </p:nvGraphicFramePr>
        <p:xfrm>
          <a:off x="1216496" y="4127336"/>
          <a:ext cx="9287955" cy="2412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5323">
                  <a:extLst>
                    <a:ext uri="{9D8B030D-6E8A-4147-A177-3AD203B41FA5}">
                      <a16:colId xmlns:a16="http://schemas.microsoft.com/office/drawing/2014/main" val="3616248899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3422922190"/>
                    </a:ext>
                  </a:extLst>
                </a:gridCol>
                <a:gridCol w="3096316">
                  <a:extLst>
                    <a:ext uri="{9D8B030D-6E8A-4147-A177-3AD203B41FA5}">
                      <a16:colId xmlns:a16="http://schemas.microsoft.com/office/drawing/2014/main" val="4044921780"/>
                    </a:ext>
                  </a:extLst>
                </a:gridCol>
              </a:tblGrid>
              <a:tr h="3868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Producers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herbivores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carnivores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974796"/>
                  </a:ext>
                </a:extLst>
              </a:tr>
              <a:tr h="195626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</a:rPr>
                        <a:t>Grasses </a:t>
                      </a:r>
                      <a:endParaRPr lang="en-US" sz="240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Dandelions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Rabbit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Mouse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Snail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Caterpillar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</a:rPr>
                        <a:t>Fox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Owl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Blackbird 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377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89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665019"/>
            <a:ext cx="9381066" cy="537634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b. Write </a:t>
            </a:r>
            <a:r>
              <a:rPr lang="en-US" sz="2400" dirty="0"/>
              <a:t>three food chains from this food web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Grasses           rabbit                  fox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Dandelions          caterpillar            owl </a:t>
            </a:r>
          </a:p>
          <a:p>
            <a:pPr marL="0" lv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 grasses             mouse            fox       </a:t>
            </a:r>
            <a:endParaRPr lang="en-US" sz="2400" dirty="0" smtClean="0"/>
          </a:p>
          <a:p>
            <a:pPr marL="0" lvl="0" indent="0">
              <a:buNone/>
            </a:pPr>
            <a:endParaRPr lang="en-US" sz="2400" dirty="0" smtClean="0"/>
          </a:p>
          <a:p>
            <a:pPr marL="0" lvl="0" indent="0">
              <a:buNone/>
            </a:pPr>
            <a:r>
              <a:rPr lang="en-US" sz="2400" dirty="0" smtClean="0"/>
              <a:t>c. One </a:t>
            </a:r>
            <a:r>
              <a:rPr lang="en-US" sz="2400" dirty="0"/>
              <a:t>year the snail population increased in the grassland area.</a:t>
            </a:r>
          </a:p>
          <a:p>
            <a:pPr marL="0" indent="0">
              <a:buNone/>
            </a:pPr>
            <a:r>
              <a:rPr lang="en-US" sz="2400" dirty="0"/>
              <a:t>How could an increase in the number of snails cause the caterpillar population to change?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The caterpillar population will decrease because both of them feed on dandelions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1907177" y="1371600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333898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20194" y="1911532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049485" y="1397726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049485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03120" y="2386149"/>
            <a:ext cx="7707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5"/>
            <a:ext cx="7455284" cy="1460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3 </a:t>
            </a:r>
            <a:r>
              <a:rPr lang="en-US" sz="3200" b="1" dirty="0" smtClean="0"/>
              <a:t>: </a:t>
            </a:r>
            <a:r>
              <a:rPr lang="en-US" sz="3200" dirty="0"/>
              <a:t>Look at the food web </a:t>
            </a:r>
            <a:r>
              <a:rPr lang="en-US" sz="3200" dirty="0" smtClean="0"/>
              <a:t>then </a:t>
            </a:r>
            <a:r>
              <a:rPr lang="en-US" sz="3200" dirty="0"/>
              <a:t>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807" y="1289677"/>
            <a:ext cx="5778884" cy="49133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Which </a:t>
            </a:r>
            <a:r>
              <a:rPr lang="en-US" sz="2000" b="1" dirty="0"/>
              <a:t>of the animals are primary consumers?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2. </a:t>
            </a:r>
            <a:r>
              <a:rPr lang="en-US" sz="2000" b="1" dirty="0"/>
              <a:t>Which of the animals are secondary consumers? </a:t>
            </a:r>
            <a:endParaRPr lang="en-US" sz="2000" b="1" dirty="0" smtClean="0"/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3. What </a:t>
            </a:r>
            <a:r>
              <a:rPr lang="en-US" sz="2000" b="1" dirty="0"/>
              <a:t>types of living thing are the producers at the start of food chains? </a:t>
            </a:r>
          </a:p>
          <a:p>
            <a:pPr lvl="0"/>
            <a:endParaRPr lang="en-US" sz="2000" b="1" dirty="0" smtClean="0"/>
          </a:p>
          <a:p>
            <a:pPr lvl="0"/>
            <a:r>
              <a:rPr lang="en-US" sz="2000" b="1" dirty="0" smtClean="0"/>
              <a:t>4. Explain </a:t>
            </a:r>
            <a:r>
              <a:rPr lang="en-US" sz="2000" b="1" dirty="0"/>
              <a:t>what the arrows in a food web represent ? </a:t>
            </a: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C:\Users\NOS\Downloads\20200410_2145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459807" y="969559"/>
            <a:ext cx="5306287" cy="516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05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6255"/>
            <a:ext cx="7455284" cy="14608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Example 3 </a:t>
            </a:r>
            <a:r>
              <a:rPr lang="en-US" sz="3200" b="1" dirty="0" smtClean="0"/>
              <a:t>: </a:t>
            </a:r>
            <a:r>
              <a:rPr lang="en-US" sz="3200" dirty="0"/>
              <a:t>Look at the food web </a:t>
            </a:r>
            <a:r>
              <a:rPr lang="en-US" sz="3200" dirty="0" smtClean="0"/>
              <a:t>then </a:t>
            </a:r>
            <a:r>
              <a:rPr lang="en-US" sz="3200" dirty="0"/>
              <a:t>answer the questions: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1807" y="1289677"/>
            <a:ext cx="5778884" cy="491331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1. Which </a:t>
            </a:r>
            <a:r>
              <a:rPr lang="en-US" sz="2000" b="1" dirty="0"/>
              <a:t>of the animals are primary consumers? </a:t>
            </a:r>
            <a:endParaRPr lang="en-US" sz="2000" b="1" dirty="0" smtClean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</a:t>
            </a:r>
            <a:r>
              <a:rPr lang="en-US" sz="2000" b="1" dirty="0" smtClean="0">
                <a:solidFill>
                  <a:srgbClr val="FF0000"/>
                </a:solidFill>
              </a:rPr>
              <a:t>snails , woodlice and millipedes 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smtClean="0"/>
              <a:t>2. </a:t>
            </a:r>
            <a:r>
              <a:rPr lang="en-US" sz="2000" b="1" dirty="0"/>
              <a:t>Which of the animals are secondary consumers? </a:t>
            </a:r>
            <a:endParaRPr lang="en-US" sz="2000" b="1" dirty="0" smtClean="0"/>
          </a:p>
          <a:p>
            <a:pPr lvl="0"/>
            <a:r>
              <a:rPr lang="en-US" sz="2000" b="1" dirty="0"/>
              <a:t> </a:t>
            </a:r>
            <a:r>
              <a:rPr lang="en-US" sz="2000" b="1" dirty="0" smtClean="0"/>
              <a:t>    </a:t>
            </a:r>
            <a:r>
              <a:rPr lang="en-US" sz="2000" b="1" dirty="0" smtClean="0">
                <a:solidFill>
                  <a:srgbClr val="FF0000"/>
                </a:solidFill>
              </a:rPr>
              <a:t>beetles and their larvae 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/>
              <a:t>3. What </a:t>
            </a:r>
            <a:r>
              <a:rPr lang="en-US" sz="2000" b="1" dirty="0"/>
              <a:t>types of living thing are the producers at the start of food chains? </a:t>
            </a:r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 dead leaves</a:t>
            </a:r>
            <a:endParaRPr lang="en-US" sz="2000" dirty="0">
              <a:solidFill>
                <a:srgbClr val="FF0000"/>
              </a:solidFill>
            </a:endParaRPr>
          </a:p>
          <a:p>
            <a:pPr lvl="0"/>
            <a:r>
              <a:rPr lang="en-US" sz="2000" b="1" dirty="0" smtClean="0"/>
              <a:t>4. Explain </a:t>
            </a:r>
            <a:r>
              <a:rPr lang="en-US" sz="2000" b="1" dirty="0"/>
              <a:t>what the arrows in a food web represent ? </a:t>
            </a:r>
          </a:p>
          <a:p>
            <a:pPr lvl="0"/>
            <a:r>
              <a:rPr lang="en-US" sz="2000" b="1" dirty="0" smtClean="0">
                <a:solidFill>
                  <a:srgbClr val="FF0000"/>
                </a:solidFill>
              </a:rPr>
              <a:t>    the energy flow 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b="1" dirty="0"/>
              <a:t> </a:t>
            </a:r>
            <a:endParaRPr lang="en-US" sz="2000" dirty="0"/>
          </a:p>
          <a:p>
            <a:r>
              <a:rPr lang="en-US" sz="2000" b="1" dirty="0"/>
              <a:t> 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Content Placeholder 4" descr="C:\Users\NOS\Downloads\20200410_21453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t="25966" r="25712" b="11406"/>
          <a:stretch/>
        </p:blipFill>
        <p:spPr bwMode="auto">
          <a:xfrm rot="5400000">
            <a:off x="6459807" y="969559"/>
            <a:ext cx="5306287" cy="51605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26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 smtClean="0"/>
              <a:t>Trophic levels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20190"/>
            <a:ext cx="10175965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The </a:t>
            </a:r>
            <a:r>
              <a:rPr lang="en-US" sz="2800" dirty="0">
                <a:solidFill>
                  <a:srgbClr val="FF0000"/>
                </a:solidFill>
              </a:rPr>
              <a:t>position</a:t>
            </a:r>
            <a:r>
              <a:rPr lang="en-US" sz="2800" dirty="0"/>
              <a:t> of a living thing in a food chain is called </a:t>
            </a:r>
            <a:r>
              <a:rPr lang="en-US" sz="2800" dirty="0" smtClean="0"/>
              <a:t>its </a:t>
            </a:r>
            <a:r>
              <a:rPr lang="en-US" sz="2800" dirty="0">
                <a:solidFill>
                  <a:srgbClr val="FF0000"/>
                </a:solidFill>
              </a:rPr>
              <a:t>trophic level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The producers                        </a:t>
            </a:r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</a:t>
            </a:r>
            <a:r>
              <a:rPr lang="en-US" sz="2800" dirty="0"/>
              <a:t>trophic level </a:t>
            </a:r>
          </a:p>
          <a:p>
            <a:pPr lvl="0"/>
            <a:r>
              <a:rPr lang="en-US" sz="2800" dirty="0"/>
              <a:t>Primary consumers ( herbivores )                </a:t>
            </a:r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trophic level </a:t>
            </a:r>
            <a:endParaRPr lang="en-US" sz="2800" dirty="0" smtClean="0"/>
          </a:p>
          <a:p>
            <a:endParaRPr lang="en-US" sz="2800" b="1" i="1" dirty="0"/>
          </a:p>
          <a:p>
            <a:r>
              <a:rPr lang="en-US" sz="2800" b="1" i="1" dirty="0" smtClean="0"/>
              <a:t>All </a:t>
            </a:r>
            <a:r>
              <a:rPr lang="en-US" sz="2800" b="1" i="1" dirty="0"/>
              <a:t>the animals at higher trophic levels are </a:t>
            </a:r>
            <a:r>
              <a:rPr lang="en-US" sz="2800" b="1" i="1" dirty="0" smtClean="0"/>
              <a:t>carnivores. </a:t>
            </a:r>
            <a:endParaRPr lang="en-US" sz="2800" i="1" u="sng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617840" y="2895600"/>
            <a:ext cx="15932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085312" y="3413760"/>
            <a:ext cx="1440873" cy="13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8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8145"/>
          </a:xfrm>
        </p:spPr>
        <p:txBody>
          <a:bodyPr/>
          <a:lstStyle/>
          <a:p>
            <a:r>
              <a:rPr lang="en-US" u="sng" dirty="0" smtClean="0"/>
              <a:t>Trophic levels :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446" y="1620190"/>
            <a:ext cx="10175965" cy="44342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u="sng" dirty="0">
                <a:solidFill>
                  <a:srgbClr val="FF0000"/>
                </a:solidFill>
              </a:rPr>
              <a:t>Biomass</a:t>
            </a:r>
            <a:r>
              <a:rPr lang="en-US" sz="2800" b="1" i="1" u="sng" dirty="0"/>
              <a:t> decreases with each trophic level. There is always more biomass (stored energy) in lower trophic levels than in higher ones</a:t>
            </a:r>
            <a:r>
              <a:rPr lang="en-US" sz="2800" b="1" i="1" u="sng" dirty="0" smtClean="0"/>
              <a:t>.</a:t>
            </a:r>
          </a:p>
          <a:p>
            <a:pPr marL="0" indent="0">
              <a:buNone/>
            </a:pPr>
            <a:endParaRPr lang="en-US" sz="2800" b="1" i="1" u="sng" dirty="0"/>
          </a:p>
          <a:p>
            <a:pPr marL="0" indent="0">
              <a:buNone/>
            </a:pPr>
            <a:endParaRPr lang="en-US" sz="2800" i="1" u="sng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Biomass</a:t>
            </a:r>
            <a:r>
              <a:rPr lang="en-US" sz="2800" dirty="0"/>
              <a:t>: the amount of material in a plant (or any living creature).</a:t>
            </a:r>
          </a:p>
          <a:p>
            <a:pPr marL="0" indent="0">
              <a:buNone/>
            </a:pPr>
            <a:r>
              <a:rPr lang="en-US" sz="2800" dirty="0"/>
              <a:t>Plants produce biomass through photosynthesis.</a:t>
            </a:r>
          </a:p>
          <a:p>
            <a:endParaRPr lang="en-US" sz="2800" dirty="0"/>
          </a:p>
          <a:p>
            <a:endParaRPr lang="en-US" sz="2800" i="1" u="sng" dirty="0"/>
          </a:p>
        </p:txBody>
      </p:sp>
    </p:spTree>
    <p:extLst>
      <p:ext uri="{BB962C8B-B14F-4D97-AF65-F5344CB8AC3E}">
        <p14:creationId xmlns:p14="http://schemas.microsoft.com/office/powerpoint/2010/main" val="25186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224" y="666206"/>
            <a:ext cx="9430547" cy="5817721"/>
          </a:xfrm>
        </p:spPr>
        <p:txBody>
          <a:bodyPr>
            <a:normAutofit/>
          </a:bodyPr>
          <a:lstStyle/>
          <a:p>
            <a:r>
              <a:rPr lang="en-US" sz="2800" dirty="0"/>
              <a:t>In any habitat, the producers absorb light energy and produce biomass </a:t>
            </a:r>
            <a:r>
              <a:rPr lang="en-US" sz="2800" dirty="0" smtClean="0"/>
              <a:t>(the energy in living organisms).</a:t>
            </a:r>
          </a:p>
          <a:p>
            <a:endParaRPr lang="en-US" sz="2800" dirty="0" smtClean="0"/>
          </a:p>
          <a:p>
            <a:pPr lvl="0"/>
            <a:r>
              <a:rPr lang="en-US" sz="2800" dirty="0" smtClean="0"/>
              <a:t>When consumers eat the biomass, only </a:t>
            </a:r>
            <a:r>
              <a:rPr lang="en-US" sz="2800" b="1" dirty="0" smtClean="0">
                <a:solidFill>
                  <a:srgbClr val="FF0000"/>
                </a:solidFill>
              </a:rPr>
              <a:t>10% </a:t>
            </a:r>
            <a:r>
              <a:rPr lang="en-US" sz="2800" dirty="0" smtClean="0"/>
              <a:t>of the energy will be stored in the second level and the rest of the energy will be wasted or consumed for life processes.</a:t>
            </a:r>
          </a:p>
        </p:txBody>
      </p:sp>
    </p:spTree>
    <p:extLst>
      <p:ext uri="{BB962C8B-B14F-4D97-AF65-F5344CB8AC3E}">
        <p14:creationId xmlns:p14="http://schemas.microsoft.com/office/powerpoint/2010/main" val="39823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What is a food chain?</a:t>
            </a:r>
            <a:endParaRPr lang="en-US" altLang="en-US" smtClean="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862149" y="1527175"/>
            <a:ext cx="9467714" cy="4572000"/>
          </a:xfrm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It is a series in which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food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and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energy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move from one organism to another. 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555" y="2562498"/>
            <a:ext cx="6553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OS\Downloads\20200410_2141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8" r="47678"/>
          <a:stretch/>
        </p:blipFill>
        <p:spPr bwMode="auto">
          <a:xfrm rot="5400000">
            <a:off x="3383277" y="-245794"/>
            <a:ext cx="4924702" cy="9130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5137" y="472329"/>
            <a:ext cx="88783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Energy</a:t>
            </a:r>
            <a:r>
              <a:rPr lang="en-US" sz="2800" dirty="0"/>
              <a:t> is lost at each level in a food chain or a food web as shown in the figure below: (observe the change in size of the arrows)</a:t>
            </a:r>
          </a:p>
        </p:txBody>
      </p:sp>
    </p:spTree>
    <p:extLst>
      <p:ext uri="{BB962C8B-B14F-4D97-AF65-F5344CB8AC3E}">
        <p14:creationId xmlns:p14="http://schemas.microsoft.com/office/powerpoint/2010/main" val="115881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166256"/>
            <a:ext cx="9462655" cy="1260762"/>
          </a:xfrm>
        </p:spPr>
        <p:txBody>
          <a:bodyPr>
            <a:noAutofit/>
          </a:bodyPr>
          <a:lstStyle/>
          <a:p>
            <a:pPr lvl="0"/>
            <a:r>
              <a:rPr lang="en-US" sz="2400" b="1" dirty="0" smtClean="0"/>
              <a:t>Question : Complete </a:t>
            </a:r>
            <a:r>
              <a:rPr lang="en-US" sz="2400" b="1" dirty="0"/>
              <a:t>the diagram below by putting each organism in each lizard’s food chain in the correct trophic level.</a:t>
            </a:r>
            <a:br>
              <a:rPr lang="en-US" sz="2400" b="1" dirty="0"/>
            </a:br>
            <a:endParaRPr lang="en-US" sz="2400" b="1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2"/>
          <a:srcRect l="49844" t="52087" r="23520" b="16051"/>
          <a:stretch/>
        </p:blipFill>
        <p:spPr bwMode="auto">
          <a:xfrm>
            <a:off x="5874326" y="1191490"/>
            <a:ext cx="6317673" cy="4932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8" descr="C:\Users\NOS\Downloads\20200410_211744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3" t="18967" r="32097" b="28455"/>
          <a:stretch/>
        </p:blipFill>
        <p:spPr bwMode="auto">
          <a:xfrm rot="5400000">
            <a:off x="366139" y="1163781"/>
            <a:ext cx="5211323" cy="52231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17920" y="1737360"/>
            <a:ext cx="1672046" cy="3657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Fennec foxes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7331" y="2943688"/>
            <a:ext cx="12932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Snakes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149840" y="1707662"/>
            <a:ext cx="15283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Fennec foxes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6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Question : </a:t>
            </a:r>
            <a:r>
              <a:rPr lang="en-US" sz="2800" b="1" dirty="0"/>
              <a:t>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551709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Insect </a:t>
            </a:r>
            <a:r>
              <a:rPr lang="en-US" sz="2800" dirty="0" smtClean="0">
                <a:solidFill>
                  <a:srgbClr val="FF0000"/>
                </a:solidFill>
              </a:rPr>
              <a:t>     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frog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snake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514350" lvl="0" indent="-514350">
              <a:buAutoNum type="alphaLcPeriod"/>
            </a:pPr>
            <a:r>
              <a:rPr lang="en-US" sz="2800" dirty="0" smtClean="0"/>
              <a:t>Grass</a:t>
            </a:r>
            <a:endParaRPr lang="en-US" sz="2800" dirty="0"/>
          </a:p>
        </p:txBody>
      </p:sp>
      <p:pic>
        <p:nvPicPr>
          <p:cNvPr id="6" name="Content Placeholder 5" descr="C:\Users\NOS\Downloads\20200420_203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798521" y="895401"/>
            <a:ext cx="4523198" cy="546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221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52" y="514924"/>
            <a:ext cx="6984230" cy="103678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Question : </a:t>
            </a:r>
            <a:r>
              <a:rPr lang="en-US" sz="2800" b="1" dirty="0"/>
              <a:t>The diagram below shows a pyramid of biomass 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551709"/>
            <a:ext cx="5030740" cy="4558146"/>
          </a:xfrm>
        </p:spPr>
        <p:txBody>
          <a:bodyPr>
            <a:normAutofit/>
          </a:bodyPr>
          <a:lstStyle/>
          <a:p>
            <a:r>
              <a:rPr lang="en-US" sz="2800" dirty="0"/>
              <a:t>Match each of the following organisms to the correct trophic level :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Insect </a:t>
            </a:r>
            <a:r>
              <a:rPr lang="en-US" sz="2800" dirty="0" smtClean="0">
                <a:solidFill>
                  <a:srgbClr val="FF0000"/>
                </a:solidFill>
              </a:rPr>
              <a:t>/ 2     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frog  </a:t>
            </a:r>
            <a:r>
              <a:rPr lang="en-US" sz="2800" dirty="0" smtClean="0">
                <a:solidFill>
                  <a:srgbClr val="FF0000"/>
                </a:solidFill>
              </a:rPr>
              <a:t>/ 3</a:t>
            </a:r>
            <a:r>
              <a:rPr lang="en-US" sz="2800" dirty="0" smtClean="0"/>
              <a:t>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snake </a:t>
            </a:r>
            <a:r>
              <a:rPr lang="en-US" sz="2800" dirty="0" smtClean="0">
                <a:solidFill>
                  <a:srgbClr val="FF0000"/>
                </a:solidFill>
              </a:rPr>
              <a:t>/ 4          </a:t>
            </a:r>
          </a:p>
          <a:p>
            <a:pPr marL="514350" lvl="0" indent="-514350">
              <a:buAutoNum type="alphaLcPeriod"/>
            </a:pPr>
            <a:r>
              <a:rPr lang="en-US" sz="2800" dirty="0" smtClean="0"/>
              <a:t>Grass </a:t>
            </a:r>
            <a:r>
              <a:rPr lang="en-US" sz="2800" dirty="0" smtClean="0">
                <a:solidFill>
                  <a:srgbClr val="FF0000"/>
                </a:solidFill>
              </a:rPr>
              <a:t>/ 1</a:t>
            </a:r>
          </a:p>
          <a:p>
            <a:endParaRPr lang="en-US" sz="2800" dirty="0"/>
          </a:p>
        </p:txBody>
      </p:sp>
      <p:pic>
        <p:nvPicPr>
          <p:cNvPr id="6" name="Content Placeholder 5" descr="C:\Users\NOS\Downloads\20200420_203155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8" r="25417" b="11664"/>
          <a:stretch/>
        </p:blipFill>
        <p:spPr bwMode="auto">
          <a:xfrm rot="5400000">
            <a:off x="6798521" y="895401"/>
            <a:ext cx="4523198" cy="54601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58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1</a:t>
            </a:r>
            <a:r>
              <a:rPr lang="en-US" sz="2800" b="1" dirty="0" smtClean="0"/>
              <a:t>  :The </a:t>
            </a:r>
            <a:r>
              <a:rPr lang="en-US" sz="2800" b="1" dirty="0"/>
              <a:t>diagram below shows the energy </a:t>
            </a:r>
            <a:r>
              <a:rPr lang="en-US" sz="2800" b="1" dirty="0" smtClean="0"/>
              <a:t>transfer </a:t>
            </a:r>
            <a:r>
              <a:rPr lang="en-US" sz="2800" b="1" dirty="0"/>
              <a:t>in a food chain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21673"/>
            <a:ext cx="9464193" cy="1708727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Example 1</a:t>
            </a:r>
            <a:r>
              <a:rPr lang="en-US" sz="2800" b="1" dirty="0" smtClean="0"/>
              <a:t>  :The </a:t>
            </a:r>
            <a:r>
              <a:rPr lang="en-US" sz="2800" b="1" dirty="0"/>
              <a:t>diagram below shows the energy </a:t>
            </a:r>
            <a:r>
              <a:rPr lang="en-US" sz="2800" b="1" dirty="0" smtClean="0"/>
              <a:t>transfer </a:t>
            </a:r>
            <a:r>
              <a:rPr lang="en-US" sz="2800" b="1" dirty="0"/>
              <a:t>in a food chain </a:t>
            </a:r>
            <a:r>
              <a:rPr lang="en-US" sz="2800" b="1" dirty="0" smtClean="0"/>
              <a:t>:</a:t>
            </a:r>
            <a:br>
              <a:rPr lang="en-US" sz="2800" b="1" dirty="0" smtClean="0"/>
            </a:br>
            <a:r>
              <a:rPr lang="en-US" sz="2800" b="1" dirty="0"/>
              <a:t>Calculate how much energy the fox uses to build new tissues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3" r="42743"/>
          <a:stretch/>
        </p:blipFill>
        <p:spPr>
          <a:xfrm rot="5400000">
            <a:off x="3899285" y="-547253"/>
            <a:ext cx="4267199" cy="9850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9416" y="4558938"/>
            <a:ext cx="64008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1kJ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154" y="300059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369" y="1059294"/>
            <a:ext cx="5407979" cy="4949619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 smtClean="0"/>
              <a:t>The diagram shows an energy pyramid which represents </a:t>
            </a:r>
            <a:r>
              <a:rPr lang="en-US" sz="2400" b="1" dirty="0"/>
              <a:t>the amount of energy available at </a:t>
            </a:r>
            <a:r>
              <a:rPr lang="en-US" sz="2400" b="1" dirty="0" smtClean="0"/>
              <a:t>each trophic level in this food chain . </a:t>
            </a:r>
          </a:p>
          <a:p>
            <a:pPr lvl="0"/>
            <a:r>
              <a:rPr lang="en-US" sz="2400" b="1" dirty="0" smtClean="0"/>
              <a:t>1. Name </a:t>
            </a:r>
            <a:r>
              <a:rPr lang="en-US" sz="2400" b="1" dirty="0"/>
              <a:t>the </a:t>
            </a:r>
            <a:r>
              <a:rPr lang="en-US" sz="2400" b="1" dirty="0" smtClean="0"/>
              <a:t>producer: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2. Name </a:t>
            </a:r>
            <a:r>
              <a:rPr lang="en-US" sz="2400" b="1" dirty="0"/>
              <a:t>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</a:t>
            </a:r>
            <a:r>
              <a:rPr lang="en-US" sz="2400" b="1" dirty="0" smtClean="0"/>
              <a:t>:</a:t>
            </a:r>
            <a:endParaRPr lang="en-US" sz="2400" dirty="0"/>
          </a:p>
          <a:p>
            <a:pPr lvl="0"/>
            <a:r>
              <a:rPr lang="en-US" sz="2400" b="1" dirty="0" smtClean="0"/>
              <a:t>3. Name </a:t>
            </a:r>
            <a:r>
              <a:rPr lang="en-US" sz="2400" b="1" dirty="0"/>
              <a:t>the top carnivore </a:t>
            </a:r>
            <a:r>
              <a:rPr lang="en-US" sz="2400" b="1" dirty="0" smtClean="0"/>
              <a:t>: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4. Calculate </a:t>
            </a:r>
            <a:r>
              <a:rPr lang="en-US" sz="2400" b="1" dirty="0"/>
              <a:t>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513" y="496388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Example 2: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4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154" y="300059"/>
            <a:ext cx="6433607" cy="584661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3369" y="1059294"/>
            <a:ext cx="5407979" cy="4949619"/>
          </a:xfrm>
        </p:spPr>
        <p:txBody>
          <a:bodyPr>
            <a:normAutofit fontScale="92500"/>
          </a:bodyPr>
          <a:lstStyle/>
          <a:p>
            <a:r>
              <a:rPr lang="en-US" dirty="0"/>
              <a:t> </a:t>
            </a:r>
          </a:p>
          <a:p>
            <a:r>
              <a:rPr lang="en-US" sz="2400" b="1" dirty="0" smtClean="0"/>
              <a:t>The diagram shows an energy pyramid which represents </a:t>
            </a:r>
            <a:r>
              <a:rPr lang="en-US" sz="2400" b="1" dirty="0"/>
              <a:t>the amount of energy available at </a:t>
            </a:r>
            <a:r>
              <a:rPr lang="en-US" sz="2400" b="1" dirty="0" smtClean="0"/>
              <a:t>each trophic level in this food chain . </a:t>
            </a:r>
          </a:p>
          <a:p>
            <a:pPr lvl="0"/>
            <a:r>
              <a:rPr lang="en-US" sz="2400" b="1" dirty="0" smtClean="0"/>
              <a:t>1. Name </a:t>
            </a:r>
            <a:r>
              <a:rPr lang="en-US" sz="2400" b="1" dirty="0"/>
              <a:t>the </a:t>
            </a:r>
            <a:r>
              <a:rPr lang="en-US" sz="2400" b="1" dirty="0" smtClean="0"/>
              <a:t>producer: </a:t>
            </a:r>
            <a:r>
              <a:rPr lang="en-US" sz="2400" b="1" dirty="0" smtClean="0">
                <a:solidFill>
                  <a:srgbClr val="FF0000"/>
                </a:solidFill>
              </a:rPr>
              <a:t>Grass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2. Name </a:t>
            </a:r>
            <a:r>
              <a:rPr lang="en-US" sz="2400" b="1" dirty="0"/>
              <a:t>the animal in the 3</a:t>
            </a:r>
            <a:r>
              <a:rPr lang="en-US" sz="2400" b="1" baseline="30000" dirty="0"/>
              <a:t>rd</a:t>
            </a:r>
            <a:r>
              <a:rPr lang="en-US" sz="2400" b="1" dirty="0"/>
              <a:t> trophic level </a:t>
            </a:r>
            <a:r>
              <a:rPr lang="en-US" sz="2400" b="1" smtClean="0"/>
              <a:t>: </a:t>
            </a:r>
            <a:r>
              <a:rPr lang="en-US" sz="2400" b="1" smtClean="0">
                <a:solidFill>
                  <a:srgbClr val="FF0000"/>
                </a:solidFill>
              </a:rPr>
              <a:t>snake</a:t>
            </a:r>
            <a:endParaRPr lang="en-US" sz="2400" dirty="0"/>
          </a:p>
          <a:p>
            <a:pPr lvl="0"/>
            <a:r>
              <a:rPr lang="en-US" sz="2400" b="1" dirty="0" smtClean="0"/>
              <a:t>3. Name </a:t>
            </a:r>
            <a:r>
              <a:rPr lang="en-US" sz="2400" b="1" dirty="0"/>
              <a:t>the top carnivore 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rgbClr val="FF0000"/>
                </a:solidFill>
              </a:rPr>
              <a:t>eagle </a:t>
            </a:r>
            <a:endParaRPr lang="en-US" sz="2400" dirty="0">
              <a:solidFill>
                <a:srgbClr val="FF0000"/>
              </a:solidFill>
            </a:endParaRPr>
          </a:p>
          <a:p>
            <a:pPr lvl="0"/>
            <a:r>
              <a:rPr lang="en-US" sz="2400" b="1" dirty="0" smtClean="0"/>
              <a:t>4. Calculate </a:t>
            </a:r>
            <a:r>
              <a:rPr lang="en-US" sz="2400" b="1" dirty="0"/>
              <a:t>the amount of energy that will be transferred in each level ?</a:t>
            </a:r>
            <a:endParaRPr lang="en-US" sz="2400" dirty="0"/>
          </a:p>
          <a:p>
            <a:r>
              <a:rPr lang="en-US" sz="2400" b="1" dirty="0"/>
              <a:t> </a:t>
            </a:r>
            <a:r>
              <a:rPr lang="en-US" sz="2400" b="1" dirty="0" smtClean="0">
                <a:solidFill>
                  <a:srgbClr val="FF0000"/>
                </a:solidFill>
              </a:rPr>
              <a:t>on the diagram 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0179483" y="4123913"/>
            <a:ext cx="1468582" cy="374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6029" y="2854037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47018" y="1392382"/>
            <a:ext cx="138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3" y="496388"/>
            <a:ext cx="28085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Example 2: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967" y="247574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 :Use </a:t>
            </a:r>
            <a:r>
              <a:rPr lang="en-US" sz="2800" b="1" dirty="0"/>
              <a:t>the pyramid </a:t>
            </a:r>
            <a:r>
              <a:rPr lang="en-US" sz="2800" b="1" dirty="0" smtClean="0"/>
              <a:t>to </a:t>
            </a:r>
            <a:r>
              <a:rPr lang="en-US" sz="2800" b="1" dirty="0"/>
              <a:t>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1482436"/>
            <a:ext cx="5999018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1. Which </a:t>
            </a:r>
            <a:r>
              <a:rPr lang="en-US" sz="2600" dirty="0"/>
              <a:t>level contains the organisms with the highest amount of energy? </a:t>
            </a:r>
            <a:r>
              <a:rPr lang="en-US" sz="2600" dirty="0" smtClean="0"/>
              <a:t> </a:t>
            </a:r>
            <a:endParaRPr lang="en-US" sz="2600" dirty="0"/>
          </a:p>
          <a:p>
            <a:pPr lvl="0"/>
            <a:r>
              <a:rPr lang="en-US" sz="2600" dirty="0" smtClean="0"/>
              <a:t>2. Top </a:t>
            </a:r>
            <a:r>
              <a:rPr lang="en-US" sz="2600" dirty="0"/>
              <a:t>predators are found in level </a:t>
            </a:r>
            <a:r>
              <a:rPr lang="en-US" sz="2600" dirty="0" smtClean="0"/>
              <a:t>.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3. Which </a:t>
            </a:r>
            <a:r>
              <a:rPr lang="en-US" sz="2600" dirty="0"/>
              <a:t>level contains herbivores?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4. How </a:t>
            </a:r>
            <a:r>
              <a:rPr lang="en-US" sz="2600" dirty="0"/>
              <a:t>does the amount of energy changes as you move from level A to level D?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5. In </a:t>
            </a:r>
            <a:r>
              <a:rPr lang="en-US" sz="2600" dirty="0"/>
              <a:t>a community of grass, rabbit, fox and eagle, which organism will fill level C? </a:t>
            </a:r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17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84208" y="1267099"/>
            <a:ext cx="9251678" cy="98742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The three categories of the food chain are…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783771" y="1527175"/>
            <a:ext cx="9546092" cy="4572000"/>
          </a:xfrm>
        </p:spPr>
        <p:txBody>
          <a:bodyPr/>
          <a:lstStyle/>
          <a:p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Decomposers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They are all dependent on each other.</a:t>
            </a:r>
          </a:p>
        </p:txBody>
      </p:sp>
    </p:spTree>
    <p:extLst>
      <p:ext uri="{BB962C8B-B14F-4D97-AF65-F5344CB8AC3E}">
        <p14:creationId xmlns:p14="http://schemas.microsoft.com/office/powerpoint/2010/main" val="27851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207818"/>
            <a:ext cx="6707139" cy="138545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Question :Use </a:t>
            </a:r>
            <a:r>
              <a:rPr lang="en-US" sz="2800" b="1" dirty="0"/>
              <a:t>the pyramid </a:t>
            </a:r>
            <a:r>
              <a:rPr lang="en-US" sz="2800" b="1" dirty="0" smtClean="0"/>
              <a:t>to </a:t>
            </a:r>
            <a:r>
              <a:rPr lang="en-US" sz="2800" b="1" dirty="0"/>
              <a:t>answer the following questions.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327" y="1482436"/>
            <a:ext cx="5999018" cy="473825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 smtClean="0"/>
              <a:t>1. Which </a:t>
            </a:r>
            <a:r>
              <a:rPr lang="en-US" sz="2600" dirty="0"/>
              <a:t>level contains the organisms with the highest amount of energy? </a:t>
            </a:r>
            <a:r>
              <a:rPr lang="en-US" sz="2600" b="1" dirty="0" smtClean="0">
                <a:solidFill>
                  <a:srgbClr val="FF0000"/>
                </a:solidFill>
              </a:rPr>
              <a:t>A </a:t>
            </a:r>
            <a:r>
              <a:rPr lang="en-US" sz="2600" dirty="0" smtClean="0"/>
              <a:t> </a:t>
            </a:r>
            <a:endParaRPr lang="en-US" sz="2600" dirty="0"/>
          </a:p>
          <a:p>
            <a:pPr lvl="0"/>
            <a:r>
              <a:rPr lang="en-US" sz="2600" dirty="0" smtClean="0"/>
              <a:t>2. Top </a:t>
            </a:r>
            <a:r>
              <a:rPr lang="en-US" sz="2600" dirty="0"/>
              <a:t>predators are found in level </a:t>
            </a:r>
            <a:r>
              <a:rPr lang="en-US" sz="2600" dirty="0" smtClean="0"/>
              <a:t>. </a:t>
            </a:r>
            <a:r>
              <a:rPr lang="en-US" sz="2600" b="1" dirty="0" smtClean="0">
                <a:solidFill>
                  <a:srgbClr val="FF0000"/>
                </a:solidFill>
              </a:rPr>
              <a:t>D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3. Which </a:t>
            </a:r>
            <a:r>
              <a:rPr lang="en-US" sz="2600" dirty="0"/>
              <a:t>level contains herbivores? </a:t>
            </a:r>
            <a:r>
              <a:rPr lang="en-US" sz="2600" b="1" dirty="0">
                <a:solidFill>
                  <a:srgbClr val="FF0000"/>
                </a:solidFill>
              </a:rPr>
              <a:t>B</a:t>
            </a:r>
          </a:p>
          <a:p>
            <a:pPr lvl="0"/>
            <a:r>
              <a:rPr lang="en-US" sz="2600" dirty="0" smtClean="0"/>
              <a:t>4. How </a:t>
            </a:r>
            <a:r>
              <a:rPr lang="en-US" sz="2600" dirty="0"/>
              <a:t>does the amount of energy changes as you move from level A to level D? </a:t>
            </a:r>
            <a:r>
              <a:rPr lang="en-US" sz="2600" b="1" dirty="0" smtClean="0">
                <a:solidFill>
                  <a:srgbClr val="FF0000"/>
                </a:solidFill>
              </a:rPr>
              <a:t>it will Decrease </a:t>
            </a:r>
            <a:endParaRPr lang="en-US" sz="2600" b="1" dirty="0">
              <a:solidFill>
                <a:srgbClr val="FF0000"/>
              </a:solidFill>
            </a:endParaRPr>
          </a:p>
          <a:p>
            <a:pPr lvl="0"/>
            <a:r>
              <a:rPr lang="en-US" sz="2600" dirty="0" smtClean="0"/>
              <a:t>5. In </a:t>
            </a:r>
            <a:r>
              <a:rPr lang="en-US" sz="2600" dirty="0"/>
              <a:t>a community of grass, rabbit, fox and eagle, which organism will fill level C? </a:t>
            </a:r>
            <a:r>
              <a:rPr lang="en-US" sz="2600" b="1" dirty="0" smtClean="0">
                <a:solidFill>
                  <a:srgbClr val="FF0000"/>
                </a:solidFill>
              </a:rPr>
              <a:t>fox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 </a:t>
            </a:r>
          </a:p>
          <a:p>
            <a:endParaRPr lang="en-US" dirty="0"/>
          </a:p>
        </p:txBody>
      </p:sp>
      <p:pic>
        <p:nvPicPr>
          <p:cNvPr id="5" name="Content Placeholder 4" descr="http://bonlacfoods.com/images/energy-pyramid-worksheet-answer-key/energy-pyramid-worksheet-answer-key-15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9" t="14888" r="29984" b="59129"/>
          <a:stretch/>
        </p:blipFill>
        <p:spPr bwMode="auto">
          <a:xfrm>
            <a:off x="6676351" y="1482436"/>
            <a:ext cx="3887585" cy="32866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83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:The </a:t>
            </a:r>
            <a:r>
              <a:rPr lang="en-US" sz="2800" dirty="0"/>
              <a:t>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 smtClean="0"/>
              <a:t>1.Name </a:t>
            </a:r>
            <a:r>
              <a:rPr lang="en-US" sz="2400" dirty="0"/>
              <a:t>the process represented by arrow </a:t>
            </a:r>
            <a:r>
              <a:rPr lang="en-US" sz="2400" dirty="0" smtClean="0"/>
              <a:t>A .</a:t>
            </a:r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type of organism carries out process A </a:t>
            </a:r>
            <a:r>
              <a:rPr lang="en-US" sz="2400" dirty="0" smtClean="0"/>
              <a:t>? </a:t>
            </a:r>
            <a:endParaRPr lang="en-US" sz="2400" dirty="0"/>
          </a:p>
          <a:p>
            <a:pPr lvl="0"/>
            <a:r>
              <a:rPr lang="en-US" sz="2400" dirty="0" smtClean="0"/>
              <a:t>3. Name </a:t>
            </a:r>
            <a:r>
              <a:rPr lang="en-US" sz="2400" dirty="0"/>
              <a:t>two examples of this type of organism </a:t>
            </a:r>
            <a:endParaRPr lang="en-US" sz="2400" dirty="0" smtClean="0"/>
          </a:p>
          <a:p>
            <a:pPr lvl="0"/>
            <a:r>
              <a:rPr lang="en-US" sz="2400" dirty="0" smtClean="0"/>
              <a:t>4. Explain </a:t>
            </a:r>
            <a:r>
              <a:rPr lang="en-US" sz="2400" dirty="0"/>
              <a:t>why process A is vital to life in </a:t>
            </a:r>
            <a:r>
              <a:rPr lang="en-US" sz="2400" dirty="0" smtClean="0"/>
              <a:t>earth</a:t>
            </a:r>
            <a:endParaRPr lang="en-US" sz="2400" dirty="0"/>
          </a:p>
        </p:txBody>
      </p:sp>
      <p:pic>
        <p:nvPicPr>
          <p:cNvPr id="5" name="Content Placeholder 4" descr="C:\Users\NOS\Downloads\20200420_2032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73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71021"/>
            <a:ext cx="6166812" cy="1278466"/>
          </a:xfrm>
        </p:spPr>
        <p:txBody>
          <a:bodyPr>
            <a:noAutofit/>
          </a:bodyPr>
          <a:lstStyle/>
          <a:p>
            <a:r>
              <a:rPr lang="en-US" sz="2800" dirty="0" smtClean="0"/>
              <a:t>Question :The </a:t>
            </a:r>
            <a:r>
              <a:rPr lang="en-US" sz="2800" dirty="0"/>
              <a:t>diagram below shows how minerals are recycled .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1649487"/>
            <a:ext cx="5280121" cy="3712031"/>
          </a:xfrm>
        </p:spPr>
        <p:txBody>
          <a:bodyPr>
            <a:noAutofit/>
          </a:bodyPr>
          <a:lstStyle/>
          <a:p>
            <a:r>
              <a:rPr lang="en-US" dirty="0"/>
              <a:t> </a:t>
            </a:r>
          </a:p>
          <a:p>
            <a:pPr lvl="0"/>
            <a:r>
              <a:rPr lang="en-US" sz="2400" dirty="0" smtClean="0"/>
              <a:t>1. Name </a:t>
            </a:r>
            <a:r>
              <a:rPr lang="en-US" sz="2400" dirty="0"/>
              <a:t>the process represented by arrow </a:t>
            </a:r>
            <a:r>
              <a:rPr lang="en-US" sz="2400" dirty="0" smtClean="0"/>
              <a:t>A </a:t>
            </a:r>
            <a:r>
              <a:rPr lang="en-US" sz="2400" u="sng" dirty="0" smtClean="0">
                <a:solidFill>
                  <a:srgbClr val="FF0000"/>
                </a:solidFill>
              </a:rPr>
              <a:t>Decomposition</a:t>
            </a:r>
            <a:r>
              <a:rPr lang="en-US" sz="2400" dirty="0" smtClean="0"/>
              <a:t>  </a:t>
            </a:r>
            <a:endParaRPr lang="en-US" sz="2400" dirty="0"/>
          </a:p>
          <a:p>
            <a:pPr lvl="0"/>
            <a:r>
              <a:rPr lang="en-US" sz="2400" dirty="0" smtClean="0"/>
              <a:t>2. What </a:t>
            </a:r>
            <a:r>
              <a:rPr lang="en-US" sz="2400" dirty="0"/>
              <a:t>type of organism carries out process A </a:t>
            </a:r>
            <a:r>
              <a:rPr lang="en-US" sz="2400" dirty="0" smtClean="0"/>
              <a:t>? </a:t>
            </a:r>
            <a:r>
              <a:rPr lang="en-US" sz="2400" u="sng" dirty="0" smtClean="0">
                <a:solidFill>
                  <a:srgbClr val="FF0000"/>
                </a:solidFill>
              </a:rPr>
              <a:t>Decomposers</a:t>
            </a:r>
            <a:r>
              <a:rPr lang="en-US" sz="2400" dirty="0" smtClean="0"/>
              <a:t> </a:t>
            </a:r>
            <a:endParaRPr lang="en-US" sz="2400" dirty="0"/>
          </a:p>
          <a:p>
            <a:pPr lvl="0"/>
            <a:r>
              <a:rPr lang="en-US" sz="2400" dirty="0" smtClean="0"/>
              <a:t>3. Name </a:t>
            </a:r>
            <a:r>
              <a:rPr lang="en-US" sz="2400" dirty="0"/>
              <a:t>two examples of this type of organism </a:t>
            </a:r>
            <a:r>
              <a:rPr lang="en-US" sz="2400" u="sng" dirty="0" smtClean="0">
                <a:solidFill>
                  <a:srgbClr val="FF0000"/>
                </a:solidFill>
              </a:rPr>
              <a:t>fungi and bacteria </a:t>
            </a:r>
            <a:endParaRPr lang="en-US" sz="2400" u="sng" dirty="0">
              <a:solidFill>
                <a:srgbClr val="FF0000"/>
              </a:solidFill>
            </a:endParaRPr>
          </a:p>
          <a:p>
            <a:pPr lvl="0"/>
            <a:r>
              <a:rPr lang="en-US" sz="2400" dirty="0" smtClean="0"/>
              <a:t>4. Explain </a:t>
            </a:r>
            <a:r>
              <a:rPr lang="en-US" sz="2400" dirty="0"/>
              <a:t>why process A is vital to life in earth </a:t>
            </a:r>
            <a:r>
              <a:rPr lang="en-US" sz="2400" u="sng" dirty="0" smtClean="0">
                <a:solidFill>
                  <a:srgbClr val="FF0000"/>
                </a:solidFill>
              </a:rPr>
              <a:t>they add minerals to the soil</a:t>
            </a:r>
            <a:endParaRPr lang="en-US" sz="2400" dirty="0"/>
          </a:p>
        </p:txBody>
      </p:sp>
      <p:pic>
        <p:nvPicPr>
          <p:cNvPr id="5" name="Content Placeholder 4" descr="C:\Users\NOS\Downloads\20200420_20320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63" t="11940" r="10595" b="12839"/>
          <a:stretch/>
        </p:blipFill>
        <p:spPr bwMode="auto">
          <a:xfrm rot="5400000">
            <a:off x="6869458" y="1341500"/>
            <a:ext cx="4850221" cy="51021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04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 decomposer?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44" t="18979" r="46458" b="41997"/>
          <a:stretch/>
        </p:blipFill>
        <p:spPr>
          <a:xfrm>
            <a:off x="1249997" y="2271284"/>
            <a:ext cx="3359327" cy="383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8" t="59223" r="49714" b="2058"/>
          <a:stretch/>
        </p:blipFill>
        <p:spPr>
          <a:xfrm>
            <a:off x="4778386" y="1930400"/>
            <a:ext cx="3335099" cy="403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is a decomposer?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344" t="18979" r="46458" b="41997"/>
          <a:stretch/>
        </p:blipFill>
        <p:spPr>
          <a:xfrm>
            <a:off x="1249997" y="2271284"/>
            <a:ext cx="3359327" cy="3839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8" t="59223" r="49714" b="2058"/>
          <a:stretch/>
        </p:blipFill>
        <p:spPr>
          <a:xfrm>
            <a:off x="4778386" y="1930400"/>
            <a:ext cx="3335099" cy="403388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49997" y="3829050"/>
            <a:ext cx="2960053" cy="2533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32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decomposer is an organism </a:t>
            </a:r>
            <a:r>
              <a:rPr lang="en-US" dirty="0" smtClean="0">
                <a:hlinkClick r:id="rId2"/>
              </a:rPr>
              <a:t>that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2800" dirty="0"/>
              <a:t>eats plants only.</a:t>
            </a:r>
          </a:p>
          <a:p>
            <a:pPr>
              <a:buFont typeface="+mj-lt"/>
              <a:buAutoNum type="alphaLcParenR"/>
            </a:pPr>
            <a:r>
              <a:rPr lang="en-US" sz="2800" dirty="0"/>
              <a:t>breaks down dead things.</a:t>
            </a:r>
          </a:p>
          <a:p>
            <a:pPr>
              <a:buFont typeface="+mj-lt"/>
              <a:buAutoNum type="alphaLcParenR"/>
            </a:pPr>
            <a:r>
              <a:rPr lang="en-US" sz="2800" dirty="0" smtClean="0"/>
              <a:t>eats </a:t>
            </a:r>
            <a:r>
              <a:rPr lang="en-US" sz="2800" dirty="0"/>
              <a:t>meat only.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9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 decomposer is an organism </a:t>
            </a:r>
            <a:r>
              <a:rPr lang="en-US" dirty="0" smtClean="0">
                <a:hlinkClick r:id="rId2"/>
              </a:rPr>
              <a:t>that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lphaLcParenR"/>
            </a:pPr>
            <a:r>
              <a:rPr lang="en-US" sz="2800" dirty="0"/>
              <a:t>eats plants only.</a:t>
            </a:r>
          </a:p>
          <a:p>
            <a:pPr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breaks down dead things.</a:t>
            </a:r>
          </a:p>
          <a:p>
            <a:pPr>
              <a:buFont typeface="+mj-lt"/>
              <a:buAutoNum type="alphaLcParenR"/>
            </a:pPr>
            <a:r>
              <a:rPr lang="en-US" sz="2800" dirty="0" smtClean="0"/>
              <a:t>eats </a:t>
            </a:r>
            <a:r>
              <a:rPr lang="en-US" sz="2800" dirty="0"/>
              <a:t>meat only.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4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Which series correctly describes how energy is passed among the four organisms?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consumer</a:t>
            </a:r>
            <a:r>
              <a:rPr lang="en-US" sz="2800" dirty="0"/>
              <a:t>, consumer, decomposer,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decomposer, consumer, consumer,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producer, consumer, consumer, decomposer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decomposer, producer, consumer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036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Which series correctly describes how energy is passed among the four organisms?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dirty="0" smtClean="0"/>
              <a:t>consumer</a:t>
            </a:r>
            <a:r>
              <a:rPr lang="en-US" sz="2800" dirty="0"/>
              <a:t>, consumer, decomposer,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decomposer, consumer, consumer, producer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FF0000"/>
                </a:solidFill>
              </a:rPr>
              <a:t>producer, consumer, consumer, decomposer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/>
              <a:t>consumer, decomposer, producer, consumer</a:t>
            </a:r>
          </a:p>
          <a:p>
            <a:pPr marL="514350" indent="-514350">
              <a:buFont typeface="+mj-lt"/>
              <a:buAutoNum type="alphaLcParenR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0702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1216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>
                <a:latin typeface="inherit"/>
              </a:rPr>
              <a:t>In the environment, how is the role of a decomposer different from that of a scavenger?</a:t>
            </a:r>
            <a:r>
              <a:rPr lang="en-US" altLang="en-US" b="1" dirty="0">
                <a:solidFill>
                  <a:srgbClr val="555555"/>
                </a:solidFill>
                <a:latin typeface="inherit"/>
              </a:rPr>
              <a:t/>
            </a:r>
            <a:br>
              <a:rPr lang="en-US" altLang="en-US" b="1" dirty="0">
                <a:solidFill>
                  <a:srgbClr val="555555"/>
                </a:solidFill>
                <a:latin typeface="inher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8816" cy="4411661"/>
          </a:xfrm>
        </p:spPr>
        <p:txBody>
          <a:bodyPr>
            <a:noAutofit/>
          </a:bodyPr>
          <a:lstStyle/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uses the sun's energy to produce its own food while scavengers do not use the sun's energy.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 smtClean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breaks down dead organisms and feces into chemicals while a scavenger breaks down dead organisms without producing chemicals for </a:t>
            </a: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soil.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eats living plants and animals to get energy while a scavenger obtains its energy from eating plants and animals</a:t>
            </a: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Both a decomposer and a scavenger are microscopic and has a small role in the environment.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74" name="HTMLOption1" r:id="rId2" imgW="1371600" imgH="304920"/>
        </mc:Choice>
        <mc:Fallback>
          <p:control name="HTMLOption1" r:id="rId2" imgW="1371600" imgH="30492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5" name="HTMLOption2" r:id="rId3" imgW="1371600" imgH="304920"/>
        </mc:Choice>
        <mc:Fallback>
          <p:control name="HTMLOption2" r:id="rId3" imgW="137160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6" name="HTMLOption3" r:id="rId4" imgW="1371600" imgH="304920"/>
        </mc:Choice>
        <mc:Fallback>
          <p:control name="HTMLOption3" r:id="rId4" imgW="137160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77" name="HTMLOption4" r:id="rId5" imgW="1371600" imgH="304920"/>
        </mc:Choice>
        <mc:Fallback>
          <p:control name="HTMLOption4" r:id="rId5" imgW="137160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6982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>
          <a:xfrm>
            <a:off x="849086" y="1527175"/>
            <a:ext cx="9480777" cy="4572000"/>
          </a:xfrm>
        </p:spPr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Producers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get their energy from the sun. 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They make </a:t>
            </a:r>
            <a:r>
              <a:rPr lang="en-US" altLang="en-US" u="sng" dirty="0" smtClean="0">
                <a:ea typeface="ＭＳ Ｐゴシック" panose="020B0600070205080204" pitchFamily="34" charset="-128"/>
              </a:rPr>
              <a:t>their own food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through a process called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photosynthesis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Plants that make their own food are usually </a:t>
            </a:r>
            <a:r>
              <a:rPr lang="en-US" altLang="en-US" b="1" i="1" dirty="0" smtClean="0">
                <a:ea typeface="ＭＳ Ｐゴシック" panose="020B0600070205080204" pitchFamily="34" charset="-128"/>
              </a:rPr>
              <a:t>green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 color. The green color tells us that they have </a:t>
            </a:r>
            <a:r>
              <a:rPr lang="en-US" altLang="en-US" b="1" u="sng" dirty="0" smtClean="0">
                <a:ea typeface="ＭＳ Ｐゴシック" panose="020B0600070205080204" pitchFamily="34" charset="-128"/>
              </a:rPr>
              <a:t>chlorophyll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1508" name="Picture 3" descr="Image result for pl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"/>
          <a:stretch>
            <a:fillRect/>
          </a:stretch>
        </p:blipFill>
        <p:spPr bwMode="auto">
          <a:xfrm>
            <a:off x="5410200" y="4419601"/>
            <a:ext cx="335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4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581216" cy="13208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en-US" b="1" dirty="0">
                <a:latin typeface="inherit"/>
              </a:rPr>
              <a:t>In the environment, how is the role of a decomposer different from that of a scavenger?</a:t>
            </a:r>
            <a:r>
              <a:rPr lang="en-US" altLang="en-US" b="1" dirty="0">
                <a:solidFill>
                  <a:srgbClr val="555555"/>
                </a:solidFill>
                <a:latin typeface="inherit"/>
              </a:rPr>
              <a:t/>
            </a:r>
            <a:br>
              <a:rPr lang="en-US" altLang="en-US" b="1" dirty="0">
                <a:solidFill>
                  <a:srgbClr val="555555"/>
                </a:solidFill>
                <a:latin typeface="inherit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10428816" cy="4411661"/>
          </a:xfrm>
        </p:spPr>
        <p:txBody>
          <a:bodyPr>
            <a:noAutofit/>
          </a:bodyPr>
          <a:lstStyle/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uses the sun's energy to produce its own food while scavengers do not use the sun's energy.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 smtClean="0">
              <a:solidFill>
                <a:srgbClr val="FF0000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FF0000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FF0000"/>
                </a:solidFill>
                <a:latin typeface="Open Sans"/>
              </a:rPr>
              <a:t>decomposer breaks down dead organisms and feces into chemicals while a scavenger breaks down dead organisms without producing chemicals for </a:t>
            </a:r>
            <a:r>
              <a:rPr lang="en-US" altLang="en-US" sz="2400" dirty="0" smtClean="0">
                <a:solidFill>
                  <a:srgbClr val="FF0000"/>
                </a:solidFill>
                <a:latin typeface="Open Sans"/>
              </a:rPr>
              <a:t>soil.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A </a:t>
            </a: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decomposer eats living plants and animals to get energy while a scavenger obtains its energy from eating plants and animals</a:t>
            </a:r>
            <a:r>
              <a:rPr lang="en-US" altLang="en-US" sz="2400" dirty="0" smtClean="0">
                <a:solidFill>
                  <a:srgbClr val="555555"/>
                </a:solidFill>
                <a:latin typeface="Open Sans"/>
              </a:rPr>
              <a:t>.</a:t>
            </a: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endParaRPr lang="en-US" altLang="en-US" sz="2400" dirty="0">
              <a:solidFill>
                <a:srgbClr val="555555"/>
              </a:solidFill>
              <a:latin typeface="Open Sans"/>
            </a:endParaRPr>
          </a:p>
          <a:p>
            <a:pPr lvl="0" defTabSz="914400" eaLnBrk="0" fontAlgn="t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</a:pPr>
            <a:r>
              <a:rPr lang="en-US" altLang="en-US" sz="2400" dirty="0">
                <a:solidFill>
                  <a:srgbClr val="555555"/>
                </a:solidFill>
                <a:latin typeface="Open Sans"/>
              </a:rPr>
              <a:t>Both a decomposer and a scavenger are microscopic and has a small role in the environment.</a:t>
            </a:r>
            <a:endParaRPr lang="en-US" altLang="en-US" sz="4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90" name="HTMLOption1" r:id="rId2" imgW="257040" imgH="304920"/>
        </mc:Choice>
        <mc:Fallback>
          <p:control name="HTMLOption1" r:id="rId2" imgW="257040" imgH="304920">
            <p:pic>
              <p:nvPicPr>
                <p:cNvPr id="5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1" name="HTMLOption2" r:id="rId3" imgW="257040" imgH="304920"/>
        </mc:Choice>
        <mc:Fallback>
          <p:control name="HTMLOption2" r:id="rId3" imgW="257040" imgH="304920">
            <p:pic>
              <p:nvPicPr>
                <p:cNvPr id="6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2" name="HTMLOption3" r:id="rId4" imgW="257040" imgH="304920"/>
        </mc:Choice>
        <mc:Fallback>
          <p:control name="HTMLOption3" r:id="rId4" imgW="257040" imgH="304920">
            <p:pic>
              <p:nvPicPr>
                <p:cNvPr id="7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93" name="HTMLOption4" r:id="rId5" imgW="257040" imgH="304920"/>
        </mc:Choice>
        <mc:Fallback>
          <p:control name="HTMLOption4" r:id="rId5" imgW="257040" imgH="304920">
            <p:pic>
              <p:nvPicPr>
                <p:cNvPr id="8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298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 games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create.kahoot.it/details/23ece7db-e0cf-4964-8923-542d21472198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create.kahoot.it/details/6938dc2c-b084-41a0-95b9-15aff8e6fb83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4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15358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>
          <a:xfrm rot="5400000">
            <a:off x="-1192696" y="1192696"/>
            <a:ext cx="6857999" cy="4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94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2"/>
          <a:stretch/>
        </p:blipFill>
        <p:spPr>
          <a:xfrm rot="5400000">
            <a:off x="-1187725" y="1217546"/>
            <a:ext cx="6828180" cy="44527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95480" y="88707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Consumers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are organisms that cannot make their own food, they eat the food that producers make or they eat other organisms.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en-US" b="1" u="sng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u="sng" dirty="0" smtClean="0">
                <a:ea typeface="ＭＳ Ｐゴシック" panose="020B0600070205080204" pitchFamily="34" charset="-128"/>
              </a:rPr>
              <a:t>There are three types of Consumers: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Carnivores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Herbivores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Omnivores.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altLang="en-US" b="1" i="1" dirty="0" smtClean="0">
                <a:ea typeface="ＭＳ Ｐゴシック" panose="020B0600070205080204" pitchFamily="34" charset="-128"/>
              </a:rPr>
              <a:t>It is all about what you eat!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6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Animals are classified according to their </a:t>
            </a:r>
            <a:r>
              <a:rPr lang="en-US" b="1" u="sng" dirty="0"/>
              <a:t>feeding styles </a:t>
            </a:r>
            <a:r>
              <a:rPr lang="en-US" dirty="0"/>
              <a:t>into: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921393" cy="4434175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Herbivore</a:t>
            </a:r>
            <a:r>
              <a:rPr lang="en-US" sz="2400" dirty="0"/>
              <a:t>: an animal that only eats plants.</a:t>
            </a:r>
          </a:p>
          <a:p>
            <a:pPr lvl="0"/>
            <a:r>
              <a:rPr lang="en-US" sz="2400" b="1" dirty="0"/>
              <a:t>Carnivore</a:t>
            </a:r>
            <a:r>
              <a:rPr lang="en-US" sz="2400" dirty="0"/>
              <a:t>: an animal that only eats other animal.</a:t>
            </a:r>
          </a:p>
          <a:p>
            <a:pPr lvl="0"/>
            <a:r>
              <a:rPr lang="en-US" sz="2400" b="1" dirty="0"/>
              <a:t>Omnivore</a:t>
            </a:r>
            <a:r>
              <a:rPr lang="en-US" sz="2400" dirty="0"/>
              <a:t>: an animal that eats both plants and animals.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b="1" u="sng" dirty="0"/>
              <a:t>Food chain</a:t>
            </a:r>
            <a:r>
              <a:rPr lang="en-US" sz="2400" dirty="0"/>
              <a:t>: a diagram that shows the way some organisms in a habitat are linked to each other through feeding.</a:t>
            </a:r>
          </a:p>
          <a:p>
            <a:r>
              <a:rPr lang="en-US" sz="2400" b="1" u="sng" dirty="0"/>
              <a:t>The arrows </a:t>
            </a:r>
            <a:r>
              <a:rPr lang="en-US" sz="2400" dirty="0"/>
              <a:t>represent </a:t>
            </a:r>
            <a:r>
              <a:rPr lang="en-US" sz="2400" dirty="0">
                <a:solidFill>
                  <a:srgbClr val="FF0000"/>
                </a:solidFill>
              </a:rPr>
              <a:t>the flow of energy</a:t>
            </a:r>
            <a:r>
              <a:rPr lang="en-US" sz="2400" dirty="0"/>
              <a:t>, the producers absorb light energy and </a:t>
            </a:r>
            <a:r>
              <a:rPr lang="en-US" sz="2400" dirty="0" smtClean="0"/>
              <a:t>produce </a:t>
            </a:r>
            <a:r>
              <a:rPr lang="en-US" sz="2400" dirty="0"/>
              <a:t>biomass (the energy in living organisms</a:t>
            </a:r>
            <a:r>
              <a:rPr lang="en-US" sz="2400" dirty="0" smtClean="0"/>
              <a:t>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50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Carnivores ( Eat only animals 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Carnivores typically have sharp teeth to help catch prey and tear the meat when they eat. Carnivores must often hunt and kill their food.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lions, tigers, cats, wolves, owls, polar bears, and sharks.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3556" name="Picture 2" descr="Image result for carnivores tee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9601"/>
            <a:ext cx="30480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5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u="sng" dirty="0" smtClean="0">
                <a:ea typeface="ＭＳ Ｐゴシック" panose="020B0600070205080204" pitchFamily="34" charset="-128"/>
              </a:rPr>
              <a:t>Herbivores ( Eat only plants )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77334" y="1527175"/>
            <a:ext cx="9652529" cy="4572000"/>
          </a:xfrm>
        </p:spPr>
        <p:txBody>
          <a:bodyPr/>
          <a:lstStyle/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Herbivores typically have round, flat teeth. They use their large, ridged molars for grinding the plants. 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  <a:p>
            <a:r>
              <a:rPr lang="en-US" altLang="en-US" u="sng" dirty="0" smtClean="0">
                <a:ea typeface="ＭＳ Ｐゴシック" panose="020B0600070205080204" pitchFamily="34" charset="-128"/>
              </a:rPr>
              <a:t>Examples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: sheep, deer, giraffe, elephants, cows, and rabbits.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24580" name="Picture 2" descr="Image result for herbivores tee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14801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1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31511</TotalTime>
  <Words>1762</Words>
  <Application>Microsoft Office PowerPoint</Application>
  <PresentationFormat>Widescreen</PresentationFormat>
  <Paragraphs>272</Paragraphs>
  <Slides>53</Slides>
  <Notes>0</Notes>
  <HiddenSlides>13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MS PGothic</vt:lpstr>
      <vt:lpstr>Arial</vt:lpstr>
      <vt:lpstr>Calibri</vt:lpstr>
      <vt:lpstr>inherit</vt:lpstr>
      <vt:lpstr>Open Sans</vt:lpstr>
      <vt:lpstr>Trebuchet MS</vt:lpstr>
      <vt:lpstr>Wingdings 2</vt:lpstr>
      <vt:lpstr>Wingdings 3</vt:lpstr>
      <vt:lpstr>Facet</vt:lpstr>
      <vt:lpstr>Living things in their environment</vt:lpstr>
      <vt:lpstr>PowerPoint Presentation</vt:lpstr>
      <vt:lpstr>What is a food chain?</vt:lpstr>
      <vt:lpstr>The three categories of the food chain are…</vt:lpstr>
      <vt:lpstr>Producers</vt:lpstr>
      <vt:lpstr>Consumers</vt:lpstr>
      <vt:lpstr>Animals are classified according to their feeding styles into: </vt:lpstr>
      <vt:lpstr>Carnivores ( Eat only animals )</vt:lpstr>
      <vt:lpstr>Herbivores ( Eat only plants )</vt:lpstr>
      <vt:lpstr>Omnivores ( Eat both plants and animals)</vt:lpstr>
      <vt:lpstr>Decomposers</vt:lpstr>
      <vt:lpstr>Making use of the decomposers</vt:lpstr>
      <vt:lpstr>Scavengers</vt:lpstr>
      <vt:lpstr>PowerPoint Presentation</vt:lpstr>
      <vt:lpstr>In a food chain, organisms are classified according to their role into: </vt:lpstr>
      <vt:lpstr>Example 1 : The diagram shows part of a desert food web: </vt:lpstr>
      <vt:lpstr>PowerPoint Presentation</vt:lpstr>
      <vt:lpstr>Example 1 : The diagram shows part of a desert food web: </vt:lpstr>
      <vt:lpstr>PowerPoint Presentation</vt:lpstr>
      <vt:lpstr>Example 2 : The diagram shows a food web in areas of grassland. </vt:lpstr>
      <vt:lpstr>a. Classify the organisms in the table below. </vt:lpstr>
      <vt:lpstr>PowerPoint Presentation</vt:lpstr>
      <vt:lpstr>a. Classify the organisms in the table below. </vt:lpstr>
      <vt:lpstr>PowerPoint Presentation</vt:lpstr>
      <vt:lpstr>Example 3 : Look at the food web then answer the questions: </vt:lpstr>
      <vt:lpstr>Example 3 : Look at the food web then answer the questions: </vt:lpstr>
      <vt:lpstr>Trophic levels :</vt:lpstr>
      <vt:lpstr>Trophic levels :</vt:lpstr>
      <vt:lpstr>PowerPoint Presentation</vt:lpstr>
      <vt:lpstr>PowerPoint Presentation</vt:lpstr>
      <vt:lpstr>PowerPoint Presentation</vt:lpstr>
      <vt:lpstr>Question : Complete the diagram below by putting each organism in each lizard’s food chain in the correct trophic level. </vt:lpstr>
      <vt:lpstr>Question : The diagram below shows a pyramid of biomass . </vt:lpstr>
      <vt:lpstr>Question : The diagram below shows a pyramid of biomass . </vt:lpstr>
      <vt:lpstr>Example 1  :The diagram below shows the energy transfer in a food chain : Calculate how much energy the fox uses to build new tissues .</vt:lpstr>
      <vt:lpstr>Example 1  :The diagram below shows the energy transfer in a food chain : Calculate how much energy the fox uses to build new tissues .</vt:lpstr>
      <vt:lpstr>PowerPoint Presentation</vt:lpstr>
      <vt:lpstr>PowerPoint Presentation</vt:lpstr>
      <vt:lpstr>Question :Use the pyramid to answer the following questions. </vt:lpstr>
      <vt:lpstr>Question :Use the pyramid to answer the following questions. </vt:lpstr>
      <vt:lpstr>Question :The diagram below shows how minerals are recycled . </vt:lpstr>
      <vt:lpstr>Question :The diagram below shows how minerals are recycled . </vt:lpstr>
      <vt:lpstr>Which is a decomposer?</vt:lpstr>
      <vt:lpstr>Which is a decomposer?</vt:lpstr>
      <vt:lpstr>A decomposer is an organism that:</vt:lpstr>
      <vt:lpstr>A decomposer is an organism that:</vt:lpstr>
      <vt:lpstr>Which series correctly describes how energy is passed among the four organisms? </vt:lpstr>
      <vt:lpstr>Which series correctly describes how energy is passed among the four organisms? </vt:lpstr>
      <vt:lpstr>In the environment, how is the role of a decomposer different from that of a scavenger? </vt:lpstr>
      <vt:lpstr>In the environment, how is the role of a decomposer different from that of a scavenger? </vt:lpstr>
      <vt:lpstr>Kahoot games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NOS</dc:creator>
  <cp:lastModifiedBy>R.Saman</cp:lastModifiedBy>
  <cp:revision>104</cp:revision>
  <dcterms:created xsi:type="dcterms:W3CDTF">2021-05-10T20:02:19Z</dcterms:created>
  <dcterms:modified xsi:type="dcterms:W3CDTF">2022-09-24T10:03:47Z</dcterms:modified>
</cp:coreProperties>
</file>