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80" r:id="rId2"/>
    <p:sldId id="281" r:id="rId3"/>
    <p:sldId id="274" r:id="rId4"/>
    <p:sldId id="275" r:id="rId5"/>
    <p:sldId id="283" r:id="rId6"/>
    <p:sldId id="284" r:id="rId7"/>
    <p:sldId id="342" r:id="rId8"/>
    <p:sldId id="344" r:id="rId9"/>
    <p:sldId id="345" r:id="rId10"/>
    <p:sldId id="347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27/02/1444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7.wav"/><Relationship Id="rId7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637741"/>
            <a:ext cx="76962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11480" marR="0" lvl="0" indent="-34290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ndalus" pitchFamily="2" charset="-78"/>
              </a:rPr>
              <a:t>القيمة المنزلية ضمن</a:t>
            </a:r>
            <a:r>
              <a:rPr kumimoji="0" lang="ar-SA" sz="6600" b="1" i="0" u="none" strike="noStrike" kern="1200" cap="none" spc="0" normalizeH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ndalus" pitchFamily="2" charset="-78"/>
              </a:rPr>
              <a:t> الآلوف</a:t>
            </a:r>
            <a:endParaRPr kumimoji="0" lang="ar-EG" sz="6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Andalus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F14C28-3604-43EB-BCF9-9FD4D0032D54}"/>
              </a:ext>
            </a:extLst>
          </p:cNvPr>
          <p:cNvSpPr/>
          <p:nvPr/>
        </p:nvSpPr>
        <p:spPr>
          <a:xfrm>
            <a:off x="1600200" y="25204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65E9FA-857C-4692-B720-65E1A5A60B04}"/>
              </a:ext>
            </a:extLst>
          </p:cNvPr>
          <p:cNvSpPr/>
          <p:nvPr/>
        </p:nvSpPr>
        <p:spPr>
          <a:xfrm>
            <a:off x="2557666" y="3244334"/>
            <a:ext cx="4028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https://wordwall.net/play/21643/456/633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F85BD-7AE8-413E-B05C-F9E3147561B7}"/>
              </a:ext>
            </a:extLst>
          </p:cNvPr>
          <p:cNvSpPr/>
          <p:nvPr/>
        </p:nvSpPr>
        <p:spPr>
          <a:xfrm>
            <a:off x="2470334" y="4495800"/>
            <a:ext cx="4115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https://wordwall.net/ar/resource/4434759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A53232-66F6-49C2-B458-708DA3467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8200"/>
            <a:ext cx="8153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7734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C78C7E-F70B-4C63-B708-D8A64D313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6242"/>
            <a:ext cx="8305800" cy="650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51231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81600" y="512064"/>
            <a:ext cx="3505200" cy="1545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800" b="0" i="0" u="none" strike="noStrike" kern="1200" cap="none" spc="-10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أستعد </a:t>
            </a:r>
            <a:endParaRPr kumimoji="0" lang="ar-EG" sz="8800" b="0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667000"/>
            <a:ext cx="7848600" cy="1524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ar-SA" sz="4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abic Transparent" pitchFamily="2" charset="-78"/>
              </a:rPr>
              <a:t>طول الشارع فى الصورة 1813 مترا . </a:t>
            </a:r>
            <a:endParaRPr kumimoji="0" lang="ar-EG" sz="4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526014"/>
            <a:ext cx="3886200" cy="299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304800"/>
            <a:ext cx="2209800" cy="6309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الرقم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228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SA" sz="4000" b="1" dirty="0">
                <a:solidFill>
                  <a:schemeClr val="tx2">
                    <a:lumMod val="50000"/>
                  </a:schemeClr>
                </a:solidFill>
                <a:cs typeface="Simplified Arabic" pitchFamily="2" charset="-78"/>
              </a:rPr>
              <a:t>ـ</a:t>
            </a:r>
            <a:r>
              <a:rPr lang="ar-SA" sz="4000" b="1" dirty="0">
                <a:solidFill>
                  <a:srgbClr val="FF00FF"/>
                </a:solidFill>
                <a:cs typeface="Simplified Arabic" pitchFamily="2" charset="-78"/>
              </a:rPr>
              <a:t> الرقم 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رمز يستعمل فى كتابة الاعداد . استعملنا الأرقام 1 ، 3 ، 8 فى كتابة العدد 1813</a:t>
            </a:r>
            <a:r>
              <a:rPr lang="ar-SA" sz="4000" b="1" dirty="0">
                <a:solidFill>
                  <a:schemeClr val="tx2">
                    <a:lumMod val="50000"/>
                  </a:schemeClr>
                </a:solidFill>
                <a:cs typeface="Simplified Arabic" pitchFamily="2" charset="-78"/>
              </a:rPr>
              <a:t> </a:t>
            </a:r>
            <a:r>
              <a:rPr lang="ar-SA" sz="4000" b="1" dirty="0">
                <a:solidFill>
                  <a:srgbClr val="FF00FF"/>
                </a:solidFill>
                <a:cs typeface="Simplified Arabic" pitchFamily="2" charset="-78"/>
              </a:rPr>
              <a:t>والقيمة المنزلية </a:t>
            </a:r>
            <a:r>
              <a:rPr lang="ar-SA" sz="4000" b="1" dirty="0">
                <a:solidFill>
                  <a:schemeClr val="bg1"/>
                </a:solidFill>
                <a:cs typeface="Simplified Arabic" pitchFamily="2" charset="-78"/>
              </a:rPr>
              <a:t>للرقم فى العدد هى القيمة التى يأخذها بحسب موقعه فى ذلك العدد . </a:t>
            </a:r>
          </a:p>
          <a:p>
            <a:pPr>
              <a:buNone/>
            </a:pPr>
            <a:endParaRPr lang="ar-EG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7"/>
          <a:srcRect b="19231"/>
          <a:stretch/>
        </p:blipFill>
        <p:spPr bwMode="auto">
          <a:xfrm>
            <a:off x="457200" y="3810000"/>
            <a:ext cx="762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5638800"/>
            <a:ext cx="78486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يساعدنى جدول المنازل على فهم القيمة المنزلية 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512064"/>
            <a:ext cx="1600200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b="1" dirty="0">
                <a:solidFill>
                  <a:schemeClr val="bg1"/>
                </a:solidFill>
              </a:rPr>
              <a:t>مثال: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914400"/>
          </a:xfrm>
          <a:solidFill>
            <a:srgbClr val="FFFF00"/>
          </a:soli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None/>
            </a:pPr>
            <a:r>
              <a:rPr lang="ar-SA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: أحدد اسم المنزلية للرقم الذى تحته خط فى العدد 1813 ثم اكتب القيمة المنزلية لذلك الرقم . </a:t>
            </a:r>
          </a:p>
          <a:p>
            <a:pPr algn="just">
              <a:buNone/>
            </a:pP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43800" y="2743200"/>
            <a:ext cx="1295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5334000"/>
            <a:ext cx="7391400" cy="99060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يقع الرقم 1 فى منزلة الألوف وقيمته 1000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8"/>
          <a:srcRect b="35439"/>
          <a:stretch/>
        </p:blipFill>
        <p:spPr bwMode="auto">
          <a:xfrm>
            <a:off x="-228600" y="2755800"/>
            <a:ext cx="7772400" cy="23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CF0E38-F1E7-45C5-A56A-E56855387149}"/>
              </a:ext>
            </a:extLst>
          </p:cNvPr>
          <p:cNvSpPr/>
          <p:nvPr/>
        </p:nvSpPr>
        <p:spPr>
          <a:xfrm>
            <a:off x="5448300" y="38226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204842-9E9B-4D60-99E3-7BBF1FAAEBC4}"/>
              </a:ext>
            </a:extLst>
          </p:cNvPr>
          <p:cNvSpPr/>
          <p:nvPr/>
        </p:nvSpPr>
        <p:spPr>
          <a:xfrm>
            <a:off x="3695701" y="3889421"/>
            <a:ext cx="1828800" cy="50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60A3C-DB0C-4D23-946B-A77DD2E72600}"/>
              </a:ext>
            </a:extLst>
          </p:cNvPr>
          <p:cNvSpPr/>
          <p:nvPr/>
        </p:nvSpPr>
        <p:spPr>
          <a:xfrm>
            <a:off x="1830559" y="3890828"/>
            <a:ext cx="1828800" cy="50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4D49AF-1ABF-46CC-B6EE-3D66530BC44A}"/>
              </a:ext>
            </a:extLst>
          </p:cNvPr>
          <p:cNvSpPr/>
          <p:nvPr/>
        </p:nvSpPr>
        <p:spPr>
          <a:xfrm>
            <a:off x="-24032" y="3877112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2800" b="1" dirty="0">
                <a:solidFill>
                  <a:srgbClr val="FF00FF"/>
                </a:solidFill>
              </a:rPr>
              <a:t>يمكن أن يكتب الأعداد بطرائق مختلفة منها :</a:t>
            </a:r>
            <a:endParaRPr lang="ar-EG" sz="28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7772400" cy="3276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القياسية : تظهر فيها الأرقام فقط 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التحليلية : يظهر فيها مجموع القيم المنزلية للأرقام .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اللفظية : تستعمل فيها الكلمات . 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>
              <a:buNone/>
            </a:pPr>
            <a:endParaRPr lang="ar-EG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39000" y="512064"/>
            <a:ext cx="14478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مثال: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685800"/>
            <a:ext cx="6248400" cy="1524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: المسافة بين مدينتى </a:t>
            </a:r>
            <a:r>
              <a:rPr lang="ar-JO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جدة وعمان</a:t>
            </a: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تساوى 1204 كيلومترا تقريبا . 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أكتبى العدد 1204 بثلاث طرائق . 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endParaRPr lang="ar-SA" sz="36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endParaRPr kumimoji="0" lang="ar-SA" sz="2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91400" y="2438400"/>
            <a:ext cx="1295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743200"/>
            <a:ext cx="5562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572000"/>
            <a:ext cx="8001000" cy="1981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القياسية :       1204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التحليلية :     4+ 0+ 200+1000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اللفظية :      ألف ومئتان وأربعة .</a:t>
            </a:r>
            <a:endParaRPr kumimoji="0" lang="ar-EG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1524000"/>
            <a:ext cx="25908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8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5230</a:t>
            </a: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438400"/>
            <a:ext cx="7315200" cy="304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الصيغة التحليلية : 0 + 30 + 200 + 5000 </a:t>
            </a:r>
          </a:p>
          <a:p>
            <a:pPr algn="ctr"/>
            <a:r>
              <a:rPr lang="ar-S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الصيغة اللفظية : خمسة ألاف ومئاتين وثلاثين</a:t>
            </a:r>
            <a:endParaRPr lang="ar-EG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143000"/>
            <a:ext cx="67056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ما أكبر عدد يمكن كتابته من الأرقام 1 ، 0 ، 8 ، 3 بدون تكرارها ؟</a:t>
            </a:r>
            <a:endParaRPr lang="ar-EG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3505200"/>
            <a:ext cx="59436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8310</a:t>
            </a:r>
            <a:endParaRPr lang="ar-EG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DDA3CC-CBC1-46CA-BA19-94F8351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912"/>
            <a:ext cx="8382000" cy="681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81741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4086</TotalTime>
  <Words>216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Andalus</vt:lpstr>
      <vt:lpstr>Arabic Transparent</vt:lpstr>
      <vt:lpstr>Arial</vt:lpstr>
      <vt:lpstr>Calibri</vt:lpstr>
      <vt:lpstr>Consolas</vt:lpstr>
      <vt:lpstr>Corbel</vt:lpstr>
      <vt:lpstr>Simplified Arabic</vt:lpstr>
      <vt:lpstr>Tahoma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الرقم</vt:lpstr>
      <vt:lpstr>مثال:</vt:lpstr>
      <vt:lpstr>يمكن أن يكتب الأعداد بطرائق مختلفة منها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Abdelhafid</dc:creator>
  <cp:lastModifiedBy>s.kakish</cp:lastModifiedBy>
  <cp:revision>77</cp:revision>
  <dcterms:created xsi:type="dcterms:W3CDTF">2006-08-16T00:00:00Z</dcterms:created>
  <dcterms:modified xsi:type="dcterms:W3CDTF">2022-09-23T19:06:23Z</dcterms:modified>
</cp:coreProperties>
</file>