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80" r:id="rId2"/>
    <p:sldId id="281" r:id="rId3"/>
    <p:sldId id="274" r:id="rId4"/>
    <p:sldId id="275" r:id="rId5"/>
    <p:sldId id="283" r:id="rId6"/>
    <p:sldId id="284" r:id="rId7"/>
    <p:sldId id="342" r:id="rId8"/>
    <p:sldId id="344" r:id="rId9"/>
    <p:sldId id="345" r:id="rId10"/>
    <p:sldId id="347" r:id="rId11"/>
    <p:sldId id="34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139FEC1-DF78-4FF6-A3CE-2F8BC7679399}" type="datetimeFigureOut">
              <a:rPr lang="ar-EG" smtClean="0"/>
              <a:pPr/>
              <a:t>27/02/1444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96E0E3-8774-43E6-9A6B-DC4D9E446598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newsflash/>
    <p:sndAc>
      <p:stSnd>
        <p:snd r:embed="rId13" name="chimes.wav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7.wav"/><Relationship Id="rId7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0.wav"/><Relationship Id="rId5" Type="http://schemas.openxmlformats.org/officeDocument/2006/relationships/audio" Target="../media/audio9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33400" y="1637741"/>
            <a:ext cx="7696200" cy="1295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11480" marR="0" lvl="0" indent="-342900" algn="ctr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ndalus" pitchFamily="2" charset="-78"/>
              </a:rPr>
              <a:t>القيمة المنزلية ضمن</a:t>
            </a:r>
            <a:r>
              <a:rPr kumimoji="0" lang="ar-SA" sz="6600" b="1" i="0" u="none" strike="noStrike" kern="1200" cap="none" spc="0" normalizeH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ndalus" pitchFamily="2" charset="-78"/>
              </a:rPr>
              <a:t> الآلوف</a:t>
            </a:r>
            <a:endParaRPr kumimoji="0" lang="ar-EG" sz="66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Andalus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F14C28-3604-43EB-BCF9-9FD4D0032D54}"/>
              </a:ext>
            </a:extLst>
          </p:cNvPr>
          <p:cNvSpPr/>
          <p:nvPr/>
        </p:nvSpPr>
        <p:spPr>
          <a:xfrm>
            <a:off x="1600200" y="25204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65E9FA-857C-4692-B720-65E1A5A60B04}"/>
              </a:ext>
            </a:extLst>
          </p:cNvPr>
          <p:cNvSpPr/>
          <p:nvPr/>
        </p:nvSpPr>
        <p:spPr>
          <a:xfrm>
            <a:off x="2557666" y="3244334"/>
            <a:ext cx="4028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https://wordwall.net/play/21643/456/633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2F85BD-7AE8-413E-B05C-F9E3147561B7}"/>
              </a:ext>
            </a:extLst>
          </p:cNvPr>
          <p:cNvSpPr/>
          <p:nvPr/>
        </p:nvSpPr>
        <p:spPr>
          <a:xfrm>
            <a:off x="2470334" y="4495800"/>
            <a:ext cx="4115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https://wordwall.net/ar/resource/4434759</a:t>
            </a: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A53232-66F6-49C2-B458-708DA3467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838200"/>
            <a:ext cx="81534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17734"/>
      </p:ext>
    </p:extLst>
  </p:cSld>
  <p:clrMapOvr>
    <a:masterClrMapping/>
  </p:clrMapOvr>
  <p:transition spd="slow">
    <p:newsflash/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C78C7E-F70B-4C63-B708-D8A64D313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56242"/>
            <a:ext cx="8305800" cy="650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251231"/>
      </p:ext>
    </p:extLst>
  </p:cSld>
  <p:clrMapOvr>
    <a:masterClrMapping/>
  </p:clrMapOvr>
  <p:transition spd="slow">
    <p:newsflash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81600" y="512064"/>
            <a:ext cx="3505200" cy="15453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8800" b="0" i="0" u="none" strike="noStrike" kern="1200" cap="none" spc="-10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أستعد </a:t>
            </a:r>
            <a:endParaRPr kumimoji="0" lang="ar-EG" sz="8800" b="0" i="0" u="none" strike="noStrike" kern="1200" cap="none" spc="-1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14400" y="2667000"/>
            <a:ext cx="7848600" cy="1524000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11480" marR="0" lvl="0" indent="-342900" algn="just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ar-SA" sz="48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abic Transparent" pitchFamily="2" charset="-78"/>
              </a:rPr>
              <a:t>طول الشارع فى الصورة 1813 مترا . </a:t>
            </a:r>
            <a:endParaRPr kumimoji="0" lang="ar-EG" sz="48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Arabic Transparent" pitchFamily="2" charset="-78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3526014"/>
            <a:ext cx="3886200" cy="299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304800"/>
            <a:ext cx="2209800" cy="63093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الرقم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2286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ar-SA" sz="4000" b="1" dirty="0">
                <a:solidFill>
                  <a:schemeClr val="tx2">
                    <a:lumMod val="50000"/>
                  </a:schemeClr>
                </a:solidFill>
                <a:cs typeface="Simplified Arabic" pitchFamily="2" charset="-78"/>
              </a:rPr>
              <a:t>ـ</a:t>
            </a:r>
            <a:r>
              <a:rPr lang="ar-SA" sz="4000" b="1" dirty="0">
                <a:solidFill>
                  <a:srgbClr val="FF00FF"/>
                </a:solidFill>
                <a:cs typeface="Simplified Arabic" pitchFamily="2" charset="-78"/>
              </a:rPr>
              <a:t> الرقم </a:t>
            </a:r>
            <a:r>
              <a:rPr lang="ar-SA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ified Arabic" pitchFamily="2" charset="-78"/>
              </a:rPr>
              <a:t>رمز يستعمل فى كتابة الاعداد . استعملنا الأرقام 1 ، 3 ، 8 فى كتابة العدد 1813</a:t>
            </a:r>
            <a:r>
              <a:rPr lang="ar-SA" sz="4000" b="1" dirty="0">
                <a:solidFill>
                  <a:schemeClr val="tx2">
                    <a:lumMod val="50000"/>
                  </a:schemeClr>
                </a:solidFill>
                <a:cs typeface="Simplified Arabic" pitchFamily="2" charset="-78"/>
              </a:rPr>
              <a:t> </a:t>
            </a:r>
            <a:r>
              <a:rPr lang="ar-SA" sz="4000" b="1" dirty="0">
                <a:solidFill>
                  <a:srgbClr val="FF00FF"/>
                </a:solidFill>
                <a:cs typeface="Simplified Arabic" pitchFamily="2" charset="-78"/>
              </a:rPr>
              <a:t>والقيمة المنزلية </a:t>
            </a:r>
            <a:r>
              <a:rPr lang="ar-SA" sz="4000" b="1" dirty="0">
                <a:solidFill>
                  <a:schemeClr val="bg1"/>
                </a:solidFill>
                <a:cs typeface="Simplified Arabic" pitchFamily="2" charset="-78"/>
              </a:rPr>
              <a:t>للرقم فى العدد هى القيمة التى يأخذها بحسب موقعه فى ذلك العدد . </a:t>
            </a:r>
          </a:p>
          <a:p>
            <a:pPr>
              <a:buNone/>
            </a:pPr>
            <a:endParaRPr lang="ar-EG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7"/>
          <a:srcRect b="19231"/>
          <a:stretch/>
        </p:blipFill>
        <p:spPr bwMode="auto">
          <a:xfrm>
            <a:off x="457200" y="3810000"/>
            <a:ext cx="7620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5638800"/>
            <a:ext cx="78486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marL="411480" lvl="0" indent="-342900" algn="ctr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solidFill>
                  <a:schemeClr val="bg1"/>
                </a:solidFill>
                <a:cs typeface="Simplified Arabic" pitchFamily="2" charset="-78"/>
              </a:rPr>
              <a:t>يساعدنى جدول المنازل على فهم القيمة المنزلية </a:t>
            </a:r>
            <a:endParaRPr kumimoji="0" lang="ar-EG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600" y="512064"/>
            <a:ext cx="1600200" cy="9144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SA" b="1" dirty="0">
                <a:solidFill>
                  <a:schemeClr val="bg1"/>
                </a:solidFill>
              </a:rPr>
              <a:t>مثال:</a:t>
            </a:r>
            <a:endParaRPr lang="ar-EG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914400"/>
          </a:xfrm>
          <a:solidFill>
            <a:srgbClr val="FFFF00"/>
          </a:solidFill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buNone/>
            </a:pPr>
            <a:r>
              <a:rPr lang="ar-SA" sz="2400" b="1" dirty="0">
                <a:ln w="50800"/>
                <a:solidFill>
                  <a:schemeClr val="bg1">
                    <a:shade val="50000"/>
                  </a:schemeClr>
                </a:solidFill>
              </a:rPr>
              <a:t>: أحدد اسم المنزلية للرقم الذى تحته خط فى العدد 1813 ثم اكتب القيمة المنزلية لذلك الرقم . </a:t>
            </a:r>
          </a:p>
          <a:p>
            <a:pPr algn="just">
              <a:buNone/>
            </a:pPr>
            <a:endParaRPr lang="ar-EG" sz="2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43800" y="2743200"/>
            <a:ext cx="129540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الحل:</a:t>
            </a:r>
            <a:endParaRPr kumimoji="0" lang="ar-EG" sz="4000" b="1" i="0" u="none" strike="noStrike" kern="1200" cap="none" spc="-1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5334000"/>
            <a:ext cx="7391400" cy="99060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11480" lvl="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يقع الرقم 1 فى منزلة الألوف وقيمته 1000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8"/>
          <a:srcRect b="35439"/>
          <a:stretch/>
        </p:blipFill>
        <p:spPr bwMode="auto">
          <a:xfrm>
            <a:off x="-228600" y="2755800"/>
            <a:ext cx="7772400" cy="23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3CF0E38-F1E7-45C5-A56A-E56855387149}"/>
              </a:ext>
            </a:extLst>
          </p:cNvPr>
          <p:cNvSpPr/>
          <p:nvPr/>
        </p:nvSpPr>
        <p:spPr>
          <a:xfrm>
            <a:off x="5448300" y="38226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204842-9E9B-4D60-99E3-7BBF1FAAEBC4}"/>
              </a:ext>
            </a:extLst>
          </p:cNvPr>
          <p:cNvSpPr/>
          <p:nvPr/>
        </p:nvSpPr>
        <p:spPr>
          <a:xfrm>
            <a:off x="3695701" y="3889421"/>
            <a:ext cx="1828800" cy="508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F60A3C-DB0C-4D23-946B-A77DD2E72600}"/>
              </a:ext>
            </a:extLst>
          </p:cNvPr>
          <p:cNvSpPr/>
          <p:nvPr/>
        </p:nvSpPr>
        <p:spPr>
          <a:xfrm>
            <a:off x="1830559" y="3890828"/>
            <a:ext cx="1828800" cy="505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4D49AF-1ABF-46CC-B6EE-3D66530BC44A}"/>
              </a:ext>
            </a:extLst>
          </p:cNvPr>
          <p:cNvSpPr/>
          <p:nvPr/>
        </p:nvSpPr>
        <p:spPr>
          <a:xfrm>
            <a:off x="-24032" y="3877112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2800" b="1" dirty="0">
                <a:solidFill>
                  <a:srgbClr val="FF00FF"/>
                </a:solidFill>
              </a:rPr>
              <a:t>يمكن أن يكتب الأعداد بطرائق مختلفة منها :</a:t>
            </a:r>
            <a:endParaRPr lang="ar-EG" sz="2800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95600"/>
            <a:ext cx="7772400" cy="32766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/>
            <a:r>
              <a:rPr lang="ar-SA" sz="40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الصيغة القياسية : تظهر فيها الأرقام فقط 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  <a:p>
            <a:pPr algn="just"/>
            <a:r>
              <a:rPr lang="ar-SA" sz="40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الصيغة التحليلية : يظهر فيها مجموع القيم المنزلية للأرقام .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  <a:p>
            <a:pPr algn="just"/>
            <a:r>
              <a:rPr lang="ar-SA" sz="40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الصيغة اللفظية : تستعمل فيها الكلمات . 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  <a:p>
            <a:pPr>
              <a:buNone/>
            </a:pPr>
            <a:endParaRPr lang="ar-EG" sz="40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239000" y="512064"/>
            <a:ext cx="1447800" cy="914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مثال:</a:t>
            </a:r>
            <a:endParaRPr kumimoji="0" lang="ar-EG" sz="4000" b="1" i="0" u="none" strike="noStrike" kern="1200" cap="none" spc="-1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5800" y="685800"/>
            <a:ext cx="6248400" cy="1524000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: المسافة بين مدينتى </a:t>
            </a:r>
            <a:r>
              <a:rPr lang="ar-JO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جدة وعمان</a:t>
            </a:r>
            <a:r>
              <a:rPr lang="ar-SA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 تساوى 1204 كيلومترا تقريبا . </a:t>
            </a: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أكتبى العدد 1204 بثلاث طرائق . </a:t>
            </a: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endParaRPr lang="ar-SA" sz="36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endParaRPr kumimoji="0" lang="ar-SA" sz="2800" b="1" i="0" u="none" strike="noStrike" kern="1200" normalizeH="0" baseline="0" noProof="0" dirty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just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ar-EG" sz="2400" b="1" i="0" u="none" strike="noStrike" kern="1200" normalizeH="0" baseline="0" noProof="0" dirty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391400" y="2438400"/>
            <a:ext cx="129540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الحل:</a:t>
            </a:r>
            <a:endParaRPr kumimoji="0" lang="ar-EG" sz="4000" b="1" i="0" u="none" strike="noStrike" kern="1200" cap="none" spc="-1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3000" y="2743200"/>
            <a:ext cx="5562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480" marR="0" lvl="0" indent="-342900" algn="just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ar-EG" sz="24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4572000"/>
            <a:ext cx="8001000" cy="1981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-78"/>
              </a:rPr>
              <a:t>الصيغة القياسية :       1204</a:t>
            </a: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-78"/>
              </a:rPr>
              <a:t>الصيغة التحليلية :     4+ 0+ 200+1000</a:t>
            </a: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-78"/>
              </a:rPr>
              <a:t>الصيغة اللفظية :      ألف ومئتان وأربعة .</a:t>
            </a:r>
            <a:endParaRPr kumimoji="0" lang="ar-EG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76800" y="1524000"/>
            <a:ext cx="2590800" cy="76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48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5230</a:t>
            </a:r>
            <a:endParaRPr lang="ar-EG" sz="2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2438400"/>
            <a:ext cx="7315200" cy="304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الصيغة التحليلية : 0 + 30 + 200 + 5000 </a:t>
            </a:r>
          </a:p>
          <a:p>
            <a:pPr algn="ctr"/>
            <a:r>
              <a:rPr lang="ar-SA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الصيغة اللفظية : خمسة ألاف ومئاتين وثلاثين</a:t>
            </a:r>
            <a:endParaRPr lang="ar-EG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143000"/>
            <a:ext cx="67056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ما أكبر عدد يمكن كتابته من الأرقام 1 ، 0 ، 8 ، 3 بدون تكرارها ؟</a:t>
            </a:r>
            <a:endParaRPr lang="ar-EG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00" y="3505200"/>
            <a:ext cx="5943600" cy="1066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8310</a:t>
            </a:r>
            <a:endParaRPr lang="ar-EG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DDA3CC-CBC1-46CA-BA19-94F8351F7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0912"/>
            <a:ext cx="8382000" cy="681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81741"/>
      </p:ext>
    </p:extLst>
  </p:cSld>
  <p:clrMapOvr>
    <a:masterClrMapping/>
  </p:clrMapOvr>
  <p:transition spd="slow">
    <p:newsflash/>
    <p:sndAc>
      <p:stSnd>
        <p:snd r:embed="rId2" name="chimes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4086</TotalTime>
  <Words>216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Andalus</vt:lpstr>
      <vt:lpstr>Arabic Transparent</vt:lpstr>
      <vt:lpstr>Arial</vt:lpstr>
      <vt:lpstr>Calibri</vt:lpstr>
      <vt:lpstr>Consolas</vt:lpstr>
      <vt:lpstr>Corbel</vt:lpstr>
      <vt:lpstr>Simplified Arabic</vt:lpstr>
      <vt:lpstr>Tahoma</vt:lpstr>
      <vt:lpstr>Times New Roman</vt:lpstr>
      <vt:lpstr>Wingdings</vt:lpstr>
      <vt:lpstr>Wingdings 2</vt:lpstr>
      <vt:lpstr>Wingdings 3</vt:lpstr>
      <vt:lpstr>Metro</vt:lpstr>
      <vt:lpstr>PowerPoint Presentation</vt:lpstr>
      <vt:lpstr>PowerPoint Presentation</vt:lpstr>
      <vt:lpstr>الرقم</vt:lpstr>
      <vt:lpstr>مثال:</vt:lpstr>
      <vt:lpstr>يمكن أن يكتب الأعداد بطرائق مختلفة منها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الأول</dc:title>
  <dc:creator>Abdelhafid</dc:creator>
  <cp:lastModifiedBy>s.kakish</cp:lastModifiedBy>
  <cp:revision>77</cp:revision>
  <dcterms:created xsi:type="dcterms:W3CDTF">2006-08-16T00:00:00Z</dcterms:created>
  <dcterms:modified xsi:type="dcterms:W3CDTF">2022-09-23T19:06:23Z</dcterms:modified>
</cp:coreProperties>
</file>