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5AFA-40BE-4ADA-9A06-08B1DAA29D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2F3D6D-EC64-4BF9-A327-9E1DB1A7A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E1C29E-A31F-4154-ADC9-590859F44B7F}"/>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5" name="Footer Placeholder 4">
            <a:extLst>
              <a:ext uri="{FF2B5EF4-FFF2-40B4-BE49-F238E27FC236}">
                <a16:creationId xmlns:a16="http://schemas.microsoft.com/office/drawing/2014/main" id="{D95EC9E7-50D2-4EEA-9817-DBD9D504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B1C8A-0292-43EF-95C3-8C3FB8F62C44}"/>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12264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70C0-949F-45CA-960F-C650C41CF9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4A58E-1438-4B5B-8198-F5EBA35E90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9E6C9-386C-4409-8D87-DC562DA14469}"/>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5" name="Footer Placeholder 4">
            <a:extLst>
              <a:ext uri="{FF2B5EF4-FFF2-40B4-BE49-F238E27FC236}">
                <a16:creationId xmlns:a16="http://schemas.microsoft.com/office/drawing/2014/main" id="{59540C2A-978B-4000-BF76-7409EBE08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F0D8F-6281-499F-B749-281F521F7CC0}"/>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259151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D73FF-5248-4A7F-9EC7-D9E8A9F325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26755-1D88-45BE-81C2-49D7EDF935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50DCE-D3EE-4FF3-9DC2-2BBAE390B86A}"/>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5" name="Footer Placeholder 4">
            <a:extLst>
              <a:ext uri="{FF2B5EF4-FFF2-40B4-BE49-F238E27FC236}">
                <a16:creationId xmlns:a16="http://schemas.microsoft.com/office/drawing/2014/main" id="{58BBCB8A-09C9-495A-AF19-396B9C435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04497-5C3B-4F7F-9F15-71AB80304D92}"/>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251172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58A7-1D7F-4578-A08E-79DE717C2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586DE-9CAC-4E2C-930F-B01EEE1586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7B6E2-332F-4049-91F2-1741AFE6C1DC}"/>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5" name="Footer Placeholder 4">
            <a:extLst>
              <a:ext uri="{FF2B5EF4-FFF2-40B4-BE49-F238E27FC236}">
                <a16:creationId xmlns:a16="http://schemas.microsoft.com/office/drawing/2014/main" id="{A72EAFA3-CAF5-4C34-B84E-91CD4F7DD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322E2-2748-4102-BADB-1161B72089D4}"/>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394074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003-3706-41A2-9498-6DF2749F88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28385-FC99-407D-911E-9B83605A6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67DF72-461F-44F2-9F0E-458E6FD560E6}"/>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5" name="Footer Placeholder 4">
            <a:extLst>
              <a:ext uri="{FF2B5EF4-FFF2-40B4-BE49-F238E27FC236}">
                <a16:creationId xmlns:a16="http://schemas.microsoft.com/office/drawing/2014/main" id="{E16FB52D-A08D-4FF7-9BF9-65BB90053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35C4-7ACE-4D00-81A0-90AEB4D7B20D}"/>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39862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2C55-F7BC-4BD1-A22F-4EF914694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AB925-65F3-4100-A9AE-BEF2E0A732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5E162B-3661-4A95-BF3E-DF33F403BD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D912AD-FF3A-434E-9026-B6D81D3985C6}"/>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6" name="Footer Placeholder 5">
            <a:extLst>
              <a:ext uri="{FF2B5EF4-FFF2-40B4-BE49-F238E27FC236}">
                <a16:creationId xmlns:a16="http://schemas.microsoft.com/office/drawing/2014/main" id="{93BE51DA-D816-4C10-90CE-275A6ED07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7A04B-F748-4511-B506-EB6373410495}"/>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323239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C15E-7FA2-4602-8924-52ECE20629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7365E1-D979-4B96-B3EF-1CAC96F48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B2BCB8-E1D3-454F-8C3C-580E7952D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E8ABF-2D7A-434E-90CD-CFF407DC1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FBD550-C766-4058-ABFD-63CE59518E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96F980-F96B-4628-A34D-FC8304F2C739}"/>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8" name="Footer Placeholder 7">
            <a:extLst>
              <a:ext uri="{FF2B5EF4-FFF2-40B4-BE49-F238E27FC236}">
                <a16:creationId xmlns:a16="http://schemas.microsoft.com/office/drawing/2014/main" id="{1CED0404-23B8-4CF3-8D08-7590E3E19B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9EFCFA-5BA9-4C99-99AE-EC1EED4A9D0A}"/>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125008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15F0-14D3-430A-B177-5D7204A730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905F38-75D9-49A6-A79C-0E41F26C9C4B}"/>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4" name="Footer Placeholder 3">
            <a:extLst>
              <a:ext uri="{FF2B5EF4-FFF2-40B4-BE49-F238E27FC236}">
                <a16:creationId xmlns:a16="http://schemas.microsoft.com/office/drawing/2014/main" id="{3EFBA2EE-510B-474A-94A7-D87A8C749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65C0E0-65DE-44A7-ACEA-37171C43AEAD}"/>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84001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E4C4-0C76-43CE-81D7-634938C01017}"/>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3" name="Footer Placeholder 2">
            <a:extLst>
              <a:ext uri="{FF2B5EF4-FFF2-40B4-BE49-F238E27FC236}">
                <a16:creationId xmlns:a16="http://schemas.microsoft.com/office/drawing/2014/main" id="{B6813FB6-C0C9-4937-BF69-D4A1C37E70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98D0ED-3A98-43E8-B0B4-A3C5A63CC950}"/>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182842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3C4F-5C86-47EC-ABAF-2DCC5489D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1CCB7F-1A7E-4628-912D-F6EC6BABB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BE963-EEB7-4692-900B-091F0A464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56E81A-054A-4F06-A357-E9C45A3E0870}"/>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6" name="Footer Placeholder 5">
            <a:extLst>
              <a:ext uri="{FF2B5EF4-FFF2-40B4-BE49-F238E27FC236}">
                <a16:creationId xmlns:a16="http://schemas.microsoft.com/office/drawing/2014/main" id="{25A7E678-F25B-4743-B2F1-C5FCD451A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A9D88-EF51-4CD2-8297-B2ED1329101C}"/>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145674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F2E4-7AC0-491F-A7CC-4FA24858B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EB9EB2-DCBA-4F83-BCFF-B80F15AC40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0E65E-58DD-46ED-96E1-C765D4546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0FEC64-4723-4EBB-9C0B-F78B5218D63F}"/>
              </a:ext>
            </a:extLst>
          </p:cNvPr>
          <p:cNvSpPr>
            <a:spLocks noGrp="1"/>
          </p:cNvSpPr>
          <p:nvPr>
            <p:ph type="dt" sz="half" idx="10"/>
          </p:nvPr>
        </p:nvSpPr>
        <p:spPr/>
        <p:txBody>
          <a:bodyPr/>
          <a:lstStyle/>
          <a:p>
            <a:fld id="{FB08DCD2-56A1-4027-BA3E-3A086133DFC3}" type="datetimeFigureOut">
              <a:rPr lang="en-US" smtClean="0"/>
              <a:t>9/22/2021</a:t>
            </a:fld>
            <a:endParaRPr lang="en-US"/>
          </a:p>
        </p:txBody>
      </p:sp>
      <p:sp>
        <p:nvSpPr>
          <p:cNvPr id="6" name="Footer Placeholder 5">
            <a:extLst>
              <a:ext uri="{FF2B5EF4-FFF2-40B4-BE49-F238E27FC236}">
                <a16:creationId xmlns:a16="http://schemas.microsoft.com/office/drawing/2014/main" id="{AC9D62BF-61B6-45FE-B571-FB18D9AAB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0CFB0-6453-461C-A1B9-DEA8658EFFDE}"/>
              </a:ext>
            </a:extLst>
          </p:cNvPr>
          <p:cNvSpPr>
            <a:spLocks noGrp="1"/>
          </p:cNvSpPr>
          <p:nvPr>
            <p:ph type="sldNum" sz="quarter" idx="12"/>
          </p:nvPr>
        </p:nvSpPr>
        <p:spPr/>
        <p:txBody>
          <a:bodyPr/>
          <a:lstStyle/>
          <a:p>
            <a:fld id="{A7D36506-0BCC-461F-A7E3-CD0F2D1E7FC8}" type="slidenum">
              <a:rPr lang="en-US" smtClean="0"/>
              <a:t>‹#›</a:t>
            </a:fld>
            <a:endParaRPr lang="en-US"/>
          </a:p>
        </p:txBody>
      </p:sp>
    </p:spTree>
    <p:extLst>
      <p:ext uri="{BB962C8B-B14F-4D97-AF65-F5344CB8AC3E}">
        <p14:creationId xmlns:p14="http://schemas.microsoft.com/office/powerpoint/2010/main" val="85341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E33EC-44BD-42E9-A214-B8A407F71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5E49D-F964-4531-B8DE-2F62C901D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4E19D-6539-46CC-B59D-6736FD880D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8DCD2-56A1-4027-BA3E-3A086133DFC3}" type="datetimeFigureOut">
              <a:rPr lang="en-US" smtClean="0"/>
              <a:t>9/22/2021</a:t>
            </a:fld>
            <a:endParaRPr lang="en-US"/>
          </a:p>
        </p:txBody>
      </p:sp>
      <p:sp>
        <p:nvSpPr>
          <p:cNvPr id="5" name="Footer Placeholder 4">
            <a:extLst>
              <a:ext uri="{FF2B5EF4-FFF2-40B4-BE49-F238E27FC236}">
                <a16:creationId xmlns:a16="http://schemas.microsoft.com/office/drawing/2014/main" id="{A727DC8C-78D3-4A25-BD30-4A2222A04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55BD3D-7748-4602-9782-F066BE031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36506-0BCC-461F-A7E3-CD0F2D1E7FC8}" type="slidenum">
              <a:rPr lang="en-US" smtClean="0"/>
              <a:t>‹#›</a:t>
            </a:fld>
            <a:endParaRPr lang="en-US"/>
          </a:p>
        </p:txBody>
      </p:sp>
    </p:spTree>
    <p:extLst>
      <p:ext uri="{BB962C8B-B14F-4D97-AF65-F5344CB8AC3E}">
        <p14:creationId xmlns:p14="http://schemas.microsoft.com/office/powerpoint/2010/main" val="2709363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B6B06-4433-4FF6-9E87-D39AFB0A2D37}"/>
              </a:ext>
            </a:extLst>
          </p:cNvPr>
          <p:cNvSpPr>
            <a:spLocks noGrp="1"/>
          </p:cNvSpPr>
          <p:nvPr>
            <p:ph type="title"/>
          </p:nvPr>
        </p:nvSpPr>
        <p:spPr>
          <a:xfrm>
            <a:off x="838199" y="659076"/>
            <a:ext cx="10515600" cy="1325563"/>
          </a:xfrm>
        </p:spPr>
        <p:txBody>
          <a:bodyPr>
            <a:normAutofit fontScale="90000"/>
          </a:bodyPr>
          <a:lstStyle/>
          <a:p>
            <a:pPr algn="ctr"/>
            <a:r>
              <a:rPr lang="ar-JO"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التربية الدينية المسيحية</a:t>
            </a:r>
            <a:br>
              <a:rPr lang="ar-JO"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ar-JO"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سرّ المعمودية</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Content Placeholder 4">
            <a:extLst>
              <a:ext uri="{FF2B5EF4-FFF2-40B4-BE49-F238E27FC236}">
                <a16:creationId xmlns:a16="http://schemas.microsoft.com/office/drawing/2014/main" id="{6399B9A5-B413-4795-AEC5-C5A529337B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984639"/>
            <a:ext cx="10320413" cy="44968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47214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9962-1354-44D8-BE5F-7E8D04FF1DA1}"/>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إلى ماذا يَرمُز جُرن المعمودية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A3B142DE-E3D8-4CA9-9298-0282DB840C90}"/>
              </a:ext>
            </a:extLst>
          </p:cNvPr>
          <p:cNvSpPr>
            <a:spLocks noGrp="1"/>
          </p:cNvSpPr>
          <p:nvPr>
            <p:ph idx="1"/>
          </p:nvPr>
        </p:nvSpPr>
        <p:spPr>
          <a:xfrm>
            <a:off x="5544456" y="1690688"/>
            <a:ext cx="6226629" cy="5167312"/>
          </a:xfrm>
        </p:spPr>
        <p:txBody>
          <a:bodyPr>
            <a:normAutofit/>
          </a:bodyPr>
          <a:lstStyle/>
          <a:p>
            <a:pPr algn="r" rtl="1"/>
            <a:r>
              <a:rPr lang="ar-JO" sz="4800" dirty="0"/>
              <a:t>يَرمُز لضريح المسيح الذي دُفِنَ فيه بجسم مادي وخرج منه بجسم روحي سماوي غير قابل للموت.</a:t>
            </a:r>
          </a:p>
          <a:p>
            <a:pPr algn="r" rtl="1"/>
            <a:r>
              <a:rPr lang="ar-JO" sz="4800" dirty="0"/>
              <a:t>يَرمُز أيضاً إلى أحشاء العذراء مريم البتولية التي وُلِدَ منها ابن الله بالجسد.</a:t>
            </a:r>
            <a:endParaRPr lang="en-US" sz="4800" dirty="0"/>
          </a:p>
        </p:txBody>
      </p:sp>
      <p:pic>
        <p:nvPicPr>
          <p:cNvPr id="11" name="Picture 10">
            <a:extLst>
              <a:ext uri="{FF2B5EF4-FFF2-40B4-BE49-F238E27FC236}">
                <a16:creationId xmlns:a16="http://schemas.microsoft.com/office/drawing/2014/main" id="{961C51F7-588D-40C8-9D08-E5824BE5A7B0}"/>
              </a:ext>
            </a:extLst>
          </p:cNvPr>
          <p:cNvPicPr>
            <a:picLocks noChangeAspect="1"/>
          </p:cNvPicPr>
          <p:nvPr/>
        </p:nvPicPr>
        <p:blipFill rotWithShape="1">
          <a:blip r:embed="rId2">
            <a:extLst>
              <a:ext uri="{28A0092B-C50C-407E-A947-70E740481C1C}">
                <a14:useLocalDpi xmlns:a14="http://schemas.microsoft.com/office/drawing/2010/main" val="0"/>
              </a:ext>
            </a:extLst>
          </a:blip>
          <a:srcRect l="11615" t="1432" r="1048" b="-1432"/>
          <a:stretch/>
        </p:blipFill>
        <p:spPr>
          <a:xfrm>
            <a:off x="278502" y="1814286"/>
            <a:ext cx="5265954" cy="44123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118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B7A9-98DB-4CF2-B95E-242C0DEBB828}"/>
              </a:ext>
            </a:extLst>
          </p:cNvPr>
          <p:cNvSpPr>
            <a:spLocks noGrp="1"/>
          </p:cNvSpPr>
          <p:nvPr>
            <p:ph type="title"/>
          </p:nvPr>
        </p:nvSpPr>
        <p:spPr>
          <a:xfrm>
            <a:off x="838200" y="576776"/>
            <a:ext cx="10515600" cy="1085777"/>
          </a:xfrm>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البركات التي ينالها المُعمَّد في المعمودية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A8C59E71-6C59-44D6-A6A6-C30B7A6010BA}"/>
              </a:ext>
            </a:extLst>
          </p:cNvPr>
          <p:cNvSpPr>
            <a:spLocks noGrp="1"/>
          </p:cNvSpPr>
          <p:nvPr>
            <p:ph idx="1"/>
          </p:nvPr>
        </p:nvSpPr>
        <p:spPr>
          <a:xfrm>
            <a:off x="3699803" y="1662553"/>
            <a:ext cx="8342142" cy="5195447"/>
          </a:xfrm>
        </p:spPr>
        <p:txBody>
          <a:bodyPr>
            <a:noAutofit/>
          </a:bodyPr>
          <a:lstStyle/>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يخلع الإنسان العتيق ويلبس المسيح ويتجدّد في القداسة مع المسيح.</a:t>
            </a:r>
          </a:p>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التبرير ومغفرة الخطايا.</a:t>
            </a:r>
          </a:p>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يصبح إبناً لله بالتبني حيث يستحق الميراث الأبدي.</a:t>
            </a:r>
          </a:p>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يخصِّص له الرب ملاكاً حارساً يرعاه ويقويه في العالم.</a:t>
            </a:r>
          </a:p>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استنارة الذهن.</a:t>
            </a:r>
          </a:p>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يُصبح عضواً في الكنيسة "هُم جماعة المؤمنين في المسيح".</a:t>
            </a:r>
          </a:p>
          <a:p>
            <a:pPr marL="514350" indent="-514350" algn="r" rtl="1">
              <a:buFont typeface="+mj-lt"/>
              <a:buAutoNum type="arabicParenR"/>
            </a:pPr>
            <a:r>
              <a:rPr lang="ar-JO" sz="3200" dirty="0">
                <a:ln w="0"/>
                <a:effectLst>
                  <a:glow rad="139700">
                    <a:schemeClr val="accent2">
                      <a:satMod val="175000"/>
                      <a:alpha val="40000"/>
                    </a:schemeClr>
                  </a:glow>
                  <a:outerShdw blurRad="38100" dist="19050" dir="2700000" algn="tl" rotWithShape="0">
                    <a:schemeClr val="dk1">
                      <a:alpha val="40000"/>
                    </a:schemeClr>
                  </a:outerShdw>
                </a:effectLst>
              </a:rPr>
              <a:t>يُولَد ميلاداً جديداً مع المسيح.</a:t>
            </a:r>
            <a:endParaRPr lang="en-US" sz="3200" dirty="0">
              <a:ln w="0"/>
              <a:effectLst>
                <a:glow rad="139700">
                  <a:schemeClr val="accent2">
                    <a:satMod val="175000"/>
                    <a:alpha val="40000"/>
                  </a:schemeClr>
                </a:glow>
                <a:outerShdw blurRad="38100" dist="19050" dir="2700000" algn="tl" rotWithShape="0">
                  <a:schemeClr val="dk1">
                    <a:alpha val="40000"/>
                  </a:schemeClr>
                </a:outerShdw>
              </a:effectLst>
            </a:endParaRPr>
          </a:p>
        </p:txBody>
      </p:sp>
      <p:pic>
        <p:nvPicPr>
          <p:cNvPr id="9" name="Picture 8">
            <a:extLst>
              <a:ext uri="{FF2B5EF4-FFF2-40B4-BE49-F238E27FC236}">
                <a16:creationId xmlns:a16="http://schemas.microsoft.com/office/drawing/2014/main" id="{75594D68-D3AD-4689-ADDD-8BDBE1BA0F7E}"/>
              </a:ext>
            </a:extLst>
          </p:cNvPr>
          <p:cNvPicPr>
            <a:picLocks noChangeAspect="1"/>
          </p:cNvPicPr>
          <p:nvPr/>
        </p:nvPicPr>
        <p:blipFill rotWithShape="1">
          <a:blip r:embed="rId3">
            <a:extLst>
              <a:ext uri="{28A0092B-C50C-407E-A947-70E740481C1C}">
                <a14:useLocalDpi xmlns:a14="http://schemas.microsoft.com/office/drawing/2010/main" val="0"/>
              </a:ext>
            </a:extLst>
          </a:blip>
          <a:srcRect l="6984" r="11242"/>
          <a:stretch/>
        </p:blipFill>
        <p:spPr>
          <a:xfrm>
            <a:off x="150055" y="1800664"/>
            <a:ext cx="3999583" cy="44805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7905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4154-DCEA-45A1-9F64-FAD255048EC6}"/>
              </a:ext>
            </a:extLst>
          </p:cNvPr>
          <p:cNvSpPr>
            <a:spLocks noGrp="1"/>
          </p:cNvSpPr>
          <p:nvPr>
            <p:ph type="title"/>
          </p:nvPr>
        </p:nvSpPr>
        <p:spPr>
          <a:xfrm>
            <a:off x="3052689" y="505616"/>
            <a:ext cx="5008099" cy="788426"/>
          </a:xfrm>
        </p:spPr>
        <p:txBody>
          <a:bodyPr/>
          <a:lstStyle/>
          <a:p>
            <a:pPr algn="ct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رموز العُمّاد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C533AFE4-798C-4C20-9AF1-04FDD7EA53BF}"/>
              </a:ext>
            </a:extLst>
          </p:cNvPr>
          <p:cNvSpPr>
            <a:spLocks noGrp="1"/>
          </p:cNvSpPr>
          <p:nvPr>
            <p:ph idx="1"/>
          </p:nvPr>
        </p:nvSpPr>
        <p:spPr>
          <a:xfrm>
            <a:off x="4572001" y="1375618"/>
            <a:ext cx="7620000" cy="5482381"/>
          </a:xfrm>
        </p:spPr>
        <p:txBody>
          <a:bodyPr>
            <a:normAutofit/>
          </a:bodyPr>
          <a:lstStyle/>
          <a:p>
            <a:pPr algn="justLow" rtl="1">
              <a:buFont typeface="Wingdings" panose="05000000000000000000" pitchFamily="2" charset="2"/>
              <a:buChar char="v"/>
            </a:pPr>
            <a:r>
              <a:rPr lang="ar-JO" sz="3200" dirty="0">
                <a:ln w="0"/>
                <a:effectLst>
                  <a:outerShdw blurRad="38100" dist="19050" dir="2700000" algn="tl" rotWithShape="0">
                    <a:schemeClr val="dk1">
                      <a:alpha val="40000"/>
                    </a:schemeClr>
                  </a:outerShdw>
                </a:effectLst>
              </a:rPr>
              <a:t> </a:t>
            </a:r>
            <a:r>
              <a:rPr lang="ar-JO" sz="3200" b="1" dirty="0">
                <a:ln w="0"/>
                <a:solidFill>
                  <a:srgbClr val="FF0000"/>
                </a:solidFill>
                <a:effectLst>
                  <a:outerShdw blurRad="38100" dist="19050" dir="2700000" algn="tl" rotWithShape="0">
                    <a:schemeClr val="dk1">
                      <a:alpha val="40000"/>
                    </a:schemeClr>
                  </a:outerShdw>
                </a:effectLst>
              </a:rPr>
              <a:t>خلع الملابس القديمة: </a:t>
            </a:r>
            <a:r>
              <a:rPr lang="ar-JO" sz="3200" dirty="0">
                <a:ln w="0"/>
                <a:effectLst>
                  <a:outerShdw blurRad="38100" dist="19050" dir="2700000" algn="tl" rotWithShape="0">
                    <a:schemeClr val="dk1">
                      <a:alpha val="40000"/>
                    </a:schemeClr>
                  </a:outerShdw>
                </a:effectLst>
              </a:rPr>
              <a:t>أي خلع الإنسان العتيق</a:t>
            </a:r>
            <a:r>
              <a:rPr lang="en-US" sz="3200" dirty="0">
                <a:ln w="0"/>
                <a:effectLst>
                  <a:outerShdw blurRad="38100" dist="19050" dir="2700000" algn="tl" rotWithShape="0">
                    <a:schemeClr val="dk1">
                      <a:alpha val="40000"/>
                    </a:schemeClr>
                  </a:outerShdw>
                </a:effectLst>
              </a:rPr>
              <a:t> </a:t>
            </a:r>
            <a:r>
              <a:rPr lang="ar-JO" sz="3200" dirty="0">
                <a:ln w="0"/>
                <a:effectLst>
                  <a:outerShdw blurRad="38100" dist="19050" dir="2700000" algn="tl" rotWithShape="0">
                    <a:schemeClr val="dk1">
                      <a:alpha val="40000"/>
                    </a:schemeClr>
                  </a:outerShdw>
                </a:effectLst>
              </a:rPr>
              <a:t>"القديم".</a:t>
            </a:r>
          </a:p>
          <a:p>
            <a:pPr algn="justLow" rtl="1">
              <a:buFont typeface="Wingdings" panose="05000000000000000000" pitchFamily="2" charset="2"/>
              <a:buChar char="v"/>
            </a:pPr>
            <a:r>
              <a:rPr lang="ar-JO" sz="3200" dirty="0">
                <a:ln w="0"/>
                <a:effectLst>
                  <a:outerShdw blurRad="38100" dist="19050" dir="2700000" algn="tl" rotWithShape="0">
                    <a:schemeClr val="dk1">
                      <a:alpha val="40000"/>
                    </a:schemeClr>
                  </a:outerShdw>
                </a:effectLst>
              </a:rPr>
              <a:t> </a:t>
            </a:r>
            <a:r>
              <a:rPr lang="ar-JO" sz="3200" b="1" dirty="0">
                <a:ln w="0"/>
                <a:solidFill>
                  <a:srgbClr val="FF0000"/>
                </a:solidFill>
                <a:effectLst>
                  <a:outerShdw blurRad="38100" dist="19050" dir="2700000" algn="tl" rotWithShape="0">
                    <a:schemeClr val="dk1">
                      <a:alpha val="40000"/>
                    </a:schemeClr>
                  </a:outerShdw>
                </a:effectLst>
              </a:rPr>
              <a:t>إضاءة الشموع: </a:t>
            </a:r>
            <a:r>
              <a:rPr lang="ar-JO" sz="3200" dirty="0">
                <a:ln w="0"/>
                <a:effectLst>
                  <a:outerShdw blurRad="38100" dist="19050" dir="2700000" algn="tl" rotWithShape="0">
                    <a:schemeClr val="dk1">
                      <a:alpha val="40000"/>
                    </a:schemeClr>
                  </a:outerShdw>
                </a:effectLst>
              </a:rPr>
              <a:t>للإستنارة أي حاملين "نور المسيح".</a:t>
            </a:r>
          </a:p>
          <a:p>
            <a:pPr algn="justLow" rtl="1">
              <a:buFont typeface="Wingdings" panose="05000000000000000000" pitchFamily="2" charset="2"/>
              <a:buChar char="v"/>
            </a:pPr>
            <a:r>
              <a:rPr lang="ar-JO" sz="3200" dirty="0">
                <a:ln w="0"/>
                <a:effectLst>
                  <a:outerShdw blurRad="38100" dist="19050" dir="2700000" algn="tl" rotWithShape="0">
                    <a:schemeClr val="dk1">
                      <a:alpha val="40000"/>
                    </a:schemeClr>
                  </a:outerShdw>
                </a:effectLst>
              </a:rPr>
              <a:t> </a:t>
            </a:r>
            <a:r>
              <a:rPr lang="ar-JO" sz="3200" b="1" dirty="0">
                <a:ln w="0"/>
                <a:solidFill>
                  <a:srgbClr val="FF0000"/>
                </a:solidFill>
                <a:effectLst>
                  <a:outerShdw blurRad="38100" dist="19050" dir="2700000" algn="tl" rotWithShape="0">
                    <a:schemeClr val="dk1">
                      <a:alpha val="40000"/>
                    </a:schemeClr>
                  </a:outerShdw>
                </a:effectLst>
              </a:rPr>
              <a:t>قص الشعر: </a:t>
            </a:r>
            <a:r>
              <a:rPr lang="ar-JO" sz="3200" dirty="0">
                <a:ln w="0"/>
                <a:effectLst>
                  <a:outerShdw blurRad="38100" dist="19050" dir="2700000" algn="tl" rotWithShape="0">
                    <a:schemeClr val="dk1">
                      <a:alpha val="40000"/>
                    </a:schemeClr>
                  </a:outerShdw>
                </a:effectLst>
              </a:rPr>
              <a:t>أي أنَّ أول خيرات الطفل تذهب للكنيسة.</a:t>
            </a:r>
          </a:p>
          <a:p>
            <a:pPr algn="justLow" rtl="1">
              <a:buFont typeface="Wingdings" panose="05000000000000000000" pitchFamily="2" charset="2"/>
              <a:buChar char="v"/>
            </a:pPr>
            <a:r>
              <a:rPr lang="ar-JO" sz="3200" dirty="0">
                <a:ln w="0"/>
                <a:effectLst>
                  <a:outerShdw blurRad="38100" dist="19050" dir="2700000" algn="tl" rotWithShape="0">
                    <a:schemeClr val="dk1">
                      <a:alpha val="40000"/>
                    </a:schemeClr>
                  </a:outerShdw>
                </a:effectLst>
              </a:rPr>
              <a:t> </a:t>
            </a:r>
            <a:r>
              <a:rPr lang="ar-JO" sz="3200" b="1" dirty="0">
                <a:ln w="0"/>
                <a:solidFill>
                  <a:srgbClr val="FF0000"/>
                </a:solidFill>
                <a:effectLst>
                  <a:outerShdw blurRad="38100" dist="19050" dir="2700000" algn="tl" rotWithShape="0">
                    <a:schemeClr val="dk1">
                      <a:alpha val="40000"/>
                    </a:schemeClr>
                  </a:outerShdw>
                </a:effectLst>
              </a:rPr>
              <a:t>التغطيس ثلاثاً: </a:t>
            </a:r>
            <a:r>
              <a:rPr lang="ar-JO" sz="3200" dirty="0">
                <a:ln w="0"/>
                <a:effectLst>
                  <a:outerShdw blurRad="38100" dist="19050" dir="2700000" algn="tl" rotWithShape="0">
                    <a:schemeClr val="dk1">
                      <a:alpha val="40000"/>
                    </a:schemeClr>
                  </a:outerShdw>
                </a:effectLst>
              </a:rPr>
              <a:t>أي على إسم الثالوث الأقدس ورمزاً لموت المسيح ودفنه وقيامته بعد ثلاثة أيام.</a:t>
            </a:r>
          </a:p>
          <a:p>
            <a:pPr algn="justLow" rtl="1">
              <a:buFont typeface="Wingdings" panose="05000000000000000000" pitchFamily="2" charset="2"/>
              <a:buChar char="v"/>
            </a:pPr>
            <a:r>
              <a:rPr lang="ar-JO" sz="3200" dirty="0">
                <a:ln w="0"/>
                <a:effectLst>
                  <a:outerShdw blurRad="38100" dist="19050" dir="2700000" algn="tl" rotWithShape="0">
                    <a:schemeClr val="dk1">
                      <a:alpha val="40000"/>
                    </a:schemeClr>
                  </a:outerShdw>
                </a:effectLst>
              </a:rPr>
              <a:t> </a:t>
            </a:r>
            <a:r>
              <a:rPr lang="ar-JO" sz="3200" b="1" dirty="0">
                <a:ln w="0"/>
                <a:solidFill>
                  <a:srgbClr val="FF0000"/>
                </a:solidFill>
                <a:effectLst>
                  <a:outerShdw blurRad="38100" dist="19050" dir="2700000" algn="tl" rotWithShape="0">
                    <a:schemeClr val="dk1">
                      <a:alpha val="40000"/>
                    </a:schemeClr>
                  </a:outerShdw>
                </a:effectLst>
              </a:rPr>
              <a:t>اللباس الأبيض: </a:t>
            </a:r>
            <a:r>
              <a:rPr lang="ar-JO" sz="3200" dirty="0">
                <a:ln w="0"/>
                <a:effectLst>
                  <a:outerShdw blurRad="38100" dist="19050" dir="2700000" algn="tl" rotWithShape="0">
                    <a:schemeClr val="dk1">
                      <a:alpha val="40000"/>
                    </a:schemeClr>
                  </a:outerShdw>
                </a:effectLst>
              </a:rPr>
              <a:t>رمزاً إلى رداء النور الذي كان رداء الإنسان في الفردوس قبل السقوط ورمزاً لحياة القيامة مع المسيح.</a:t>
            </a:r>
            <a:endParaRPr lang="en-US" sz="3200" dirty="0">
              <a:ln w="0"/>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EFF96936-747B-43BE-87CA-E02AD2046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46406">
            <a:off x="503352" y="1902927"/>
            <a:ext cx="3627778" cy="3052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8560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000">
              <a:schemeClr val="accent4">
                <a:lumMod val="0"/>
                <a:lumOff val="100000"/>
              </a:schemeClr>
            </a:gs>
            <a:gs pos="94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C86F-F598-4580-9905-6AEED936DFB4}"/>
              </a:ext>
            </a:extLst>
          </p:cNvPr>
          <p:cNvSpPr>
            <a:spLocks noGrp="1"/>
          </p:cNvSpPr>
          <p:nvPr>
            <p:ph type="title"/>
          </p:nvPr>
        </p:nvSpPr>
        <p:spPr>
          <a:xfrm>
            <a:off x="1" y="0"/>
            <a:ext cx="12192000" cy="6858000"/>
          </a:xfrm>
        </p:spPr>
        <p:txBody>
          <a:bodyPr/>
          <a:lstStyle/>
          <a:p>
            <a:pPr algn="ctr" rtl="1"/>
            <a:r>
              <a:rPr lang="ar-JO" b="1" dirty="0">
                <a:ln w="6600">
                  <a:solidFill>
                    <a:schemeClr val="accent2"/>
                  </a:solidFill>
                  <a:prstDash val="solid"/>
                </a:ln>
                <a:solidFill>
                  <a:srgbClr val="FFFFFF"/>
                </a:solidFill>
                <a:effectLst>
                  <a:outerShdw dist="38100" dir="2700000" algn="tl" rotWithShape="0">
                    <a:schemeClr val="accent2"/>
                  </a:outerShdw>
                </a:effectLst>
              </a:rPr>
              <a:t>بركة ربنا تكون معكم أحبتي</a:t>
            </a:r>
            <a:br>
              <a:rPr lang="ar-JO" dirty="0"/>
            </a:br>
            <a:br>
              <a:rPr lang="ar-JO" dirty="0"/>
            </a:br>
            <a:endParaRPr lang="en-US" sz="3600" dirty="0"/>
          </a:p>
        </p:txBody>
      </p:sp>
      <p:pic>
        <p:nvPicPr>
          <p:cNvPr id="13" name="Content Placeholder 12">
            <a:extLst>
              <a:ext uri="{FF2B5EF4-FFF2-40B4-BE49-F238E27FC236}">
                <a16:creationId xmlns:a16="http://schemas.microsoft.com/office/drawing/2014/main" id="{AD4068D7-F677-43D2-ABE6-3C68207CB6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6889" y="3429000"/>
            <a:ext cx="2333229" cy="29165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brightRoom" dir="t"/>
          </a:scene3d>
          <a:sp3d contourW="6350" prstMaterial="matte">
            <a:bevelT w="101600" h="101600"/>
            <a:bevelB/>
            <a:contourClr>
              <a:srgbClr val="969696"/>
            </a:contourClr>
          </a:sp3d>
        </p:spPr>
      </p:pic>
      <p:pic>
        <p:nvPicPr>
          <p:cNvPr id="4" name="Picture 3">
            <a:extLst>
              <a:ext uri="{FF2B5EF4-FFF2-40B4-BE49-F238E27FC236}">
                <a16:creationId xmlns:a16="http://schemas.microsoft.com/office/drawing/2014/main" id="{2D24ED71-9C3C-4FC7-9AF3-C6898FC04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65" y="257200"/>
            <a:ext cx="1733818" cy="2206172"/>
          </a:xfrm>
          <a:prstGeom prst="rect">
            <a:avLst/>
          </a:prstGeom>
          <a:ln>
            <a:noFill/>
          </a:ln>
          <a:effectLst>
            <a:outerShdw blurRad="177800" sx="1000" sy="1000" algn="tl" rotWithShape="0">
              <a:srgbClr val="000000">
                <a:alpha val="57000"/>
              </a:srgbClr>
            </a:outerShdw>
            <a:reflection endPos="0" dir="5400000" sy="-100000" algn="bl" rotWithShape="0"/>
            <a:softEdge rad="127000"/>
          </a:effectLst>
          <a:scene3d>
            <a:camera prst="orthographicFront"/>
            <a:lightRig rig="chilly" dir="t"/>
          </a:scene3d>
          <a:sp3d prstMaterial="translucentPowder"/>
        </p:spPr>
      </p:pic>
    </p:spTree>
    <p:extLst>
      <p:ext uri="{BB962C8B-B14F-4D97-AF65-F5344CB8AC3E}">
        <p14:creationId xmlns:p14="http://schemas.microsoft.com/office/powerpoint/2010/main" val="145466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5ABC-950C-4FB8-BFE4-443C16A007CF}"/>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كيف تمَّ تأسيس سرّ المعمودية</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FF6AE4FF-B930-4735-8E53-30BB940F618F}"/>
              </a:ext>
            </a:extLst>
          </p:cNvPr>
          <p:cNvSpPr>
            <a:spLocks noGrp="1"/>
          </p:cNvSpPr>
          <p:nvPr>
            <p:ph idx="1"/>
          </p:nvPr>
        </p:nvSpPr>
        <p:spPr>
          <a:xfrm>
            <a:off x="5254171" y="1448253"/>
            <a:ext cx="6346371" cy="4667249"/>
          </a:xfrm>
        </p:spPr>
        <p:txBody>
          <a:bodyPr/>
          <a:lstStyle/>
          <a:p>
            <a:pPr marL="0" indent="0" algn="r" rtl="1">
              <a:buNone/>
            </a:pPr>
            <a:endParaRPr lang="ar-JO" dirty="0"/>
          </a:p>
          <a:p>
            <a:pPr marL="0" indent="0" algn="r" rtl="1">
              <a:lnSpc>
                <a:spcPct val="150000"/>
              </a:lnSpc>
              <a:buNone/>
            </a:pPr>
            <a:r>
              <a:rPr lang="ar-JO" sz="3600" dirty="0"/>
              <a:t>إنَّ يسوع المسيح له المَجد قبلَ صعودِهِ إلى السماء أمرَ تلاميذهُ أنّ يذهبوا إلى العالم ويبشروا بالإنجيل وأن يُعمِّدوا جميع الذين يؤمنون بالبشارة " بالماء والروح ".</a:t>
            </a:r>
            <a:endParaRPr lang="en-US" sz="3600" dirty="0"/>
          </a:p>
        </p:txBody>
      </p:sp>
      <p:pic>
        <p:nvPicPr>
          <p:cNvPr id="5" name="Picture 4">
            <a:extLst>
              <a:ext uri="{FF2B5EF4-FFF2-40B4-BE49-F238E27FC236}">
                <a16:creationId xmlns:a16="http://schemas.microsoft.com/office/drawing/2014/main" id="{0B3FDEBD-6584-4690-BB9E-A158D0CC6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50935"/>
            <a:ext cx="3579055" cy="53419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scene3d>
          <a:sp3d>
            <a:bevelT h="38100"/>
            <a:contourClr>
              <a:srgbClr val="C0C0C0"/>
            </a:contourClr>
          </a:sp3d>
        </p:spPr>
      </p:pic>
    </p:spTree>
    <p:extLst>
      <p:ext uri="{BB962C8B-B14F-4D97-AF65-F5344CB8AC3E}">
        <p14:creationId xmlns:p14="http://schemas.microsoft.com/office/powerpoint/2010/main" val="28349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E09B-EAE6-47D3-B931-01678D6C2606}"/>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المقصود بسرّ المعمودية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2955229E-6EDB-4341-AF67-02A783889980}"/>
              </a:ext>
            </a:extLst>
          </p:cNvPr>
          <p:cNvSpPr>
            <a:spLocks noGrp="1"/>
          </p:cNvSpPr>
          <p:nvPr>
            <p:ph idx="1"/>
          </p:nvPr>
        </p:nvSpPr>
        <p:spPr>
          <a:xfrm>
            <a:off x="4151087" y="1690688"/>
            <a:ext cx="7794169" cy="4802187"/>
          </a:xfrm>
        </p:spPr>
        <p:txBody>
          <a:bodyPr>
            <a:normAutofit/>
          </a:bodyPr>
          <a:lstStyle/>
          <a:p>
            <a:pPr algn="r" rtl="1">
              <a:lnSpc>
                <a:spcPct val="150000"/>
              </a:lnSpc>
            </a:pPr>
            <a:r>
              <a:rPr lang="ar-JO" sz="3200" dirty="0">
                <a:ln w="0"/>
                <a:effectLst>
                  <a:outerShdw blurRad="38100" dist="19050" dir="2700000" algn="tl" rotWithShape="0">
                    <a:schemeClr val="dk1">
                      <a:alpha val="40000"/>
                    </a:schemeClr>
                  </a:outerShdw>
                </a:effectLst>
              </a:rPr>
              <a:t> سر المعمودية : هو سرّ مقدَّس له الرتبة الأولى من بين أسرار الكنيسة السبعة، وبدونه لا يمكن مطلقاً نوال الأسرار المقدسة الباقية. وقد أسسهُ الرب يسوع المسيح بنفسه قبل صعوده إلى السماء وبه ينال المُعمَّد نعمة الله غير المنظورة التي بها يغسِل الله المُعمَّد روحيّاً (داخلياً) ويُطَهّر نفسهُ لكي ينال نعمة الروح القدس.</a:t>
            </a:r>
          </a:p>
        </p:txBody>
      </p:sp>
      <p:pic>
        <p:nvPicPr>
          <p:cNvPr id="8" name="Picture 7">
            <a:extLst>
              <a:ext uri="{FF2B5EF4-FFF2-40B4-BE49-F238E27FC236}">
                <a16:creationId xmlns:a16="http://schemas.microsoft.com/office/drawing/2014/main" id="{5DFCF97D-90BE-4974-B75E-7844971F40C4}"/>
              </a:ext>
            </a:extLst>
          </p:cNvPr>
          <p:cNvPicPr>
            <a:picLocks noChangeAspect="1"/>
          </p:cNvPicPr>
          <p:nvPr/>
        </p:nvPicPr>
        <p:blipFill rotWithShape="1">
          <a:blip r:embed="rId3">
            <a:extLst>
              <a:ext uri="{28A0092B-C50C-407E-A947-70E740481C1C}">
                <a14:useLocalDpi xmlns:a14="http://schemas.microsoft.com/office/drawing/2010/main" val="0"/>
              </a:ext>
            </a:extLst>
          </a:blip>
          <a:srcRect l="9752" r="4080"/>
          <a:stretch/>
        </p:blipFill>
        <p:spPr>
          <a:xfrm>
            <a:off x="236475" y="2135139"/>
            <a:ext cx="4516337" cy="35341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427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3402-D9E3-4705-B698-34B2E1007AAB}"/>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مفاعيل سرّ المعمودية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FCCB8011-1531-4FF6-AEB5-315394B247D1}"/>
              </a:ext>
            </a:extLst>
          </p:cNvPr>
          <p:cNvSpPr>
            <a:spLocks noGrp="1"/>
          </p:cNvSpPr>
          <p:nvPr>
            <p:ph idx="1"/>
          </p:nvPr>
        </p:nvSpPr>
        <p:spPr>
          <a:xfrm>
            <a:off x="5689600" y="1690688"/>
            <a:ext cx="6328228" cy="4486275"/>
          </a:xfrm>
        </p:spPr>
        <p:txBody>
          <a:bodyPr>
            <a:normAutofit/>
          </a:bodyPr>
          <a:lstStyle/>
          <a:p>
            <a:pPr algn="r" rtl="1">
              <a:lnSpc>
                <a:spcPct val="200000"/>
              </a:lnSpc>
              <a:buFont typeface="Wingdings" panose="05000000000000000000" pitchFamily="2" charset="2"/>
              <a:buChar char="v"/>
            </a:pPr>
            <a:r>
              <a:rPr lang="ar-JO" sz="3200" b="1" dirty="0">
                <a:ln w="6600">
                  <a:solidFill>
                    <a:schemeClr val="accent2"/>
                  </a:solidFill>
                  <a:prstDash val="solid"/>
                </a:ln>
                <a:solidFill>
                  <a:srgbClr val="FFFFFF"/>
                </a:solidFill>
                <a:effectLst>
                  <a:outerShdw dist="38100" dir="2700000" algn="tl" rotWithShape="0">
                    <a:schemeClr val="accent2"/>
                  </a:outerShdw>
                </a:effectLst>
              </a:rPr>
              <a:t> يولد الإنسان المُعمَّد ولادة روحيّة مقدّسة.</a:t>
            </a:r>
          </a:p>
          <a:p>
            <a:pPr algn="r" rtl="1">
              <a:lnSpc>
                <a:spcPct val="200000"/>
              </a:lnSpc>
              <a:buFont typeface="Wingdings" panose="05000000000000000000" pitchFamily="2" charset="2"/>
              <a:buChar char="v"/>
            </a:pPr>
            <a:r>
              <a:rPr lang="ar-JO" sz="3200" b="1" dirty="0">
                <a:ln w="6600">
                  <a:solidFill>
                    <a:schemeClr val="accent2"/>
                  </a:solidFill>
                  <a:prstDash val="solid"/>
                </a:ln>
                <a:solidFill>
                  <a:srgbClr val="FFFFFF"/>
                </a:solidFill>
                <a:effectLst>
                  <a:outerShdw dist="38100" dir="2700000" algn="tl" rotWithShape="0">
                    <a:schemeClr val="accent2"/>
                  </a:outerShdw>
                </a:effectLst>
              </a:rPr>
              <a:t> يُصبح المُعمَّد ابن الله " بالتبني الروحي ".</a:t>
            </a:r>
          </a:p>
          <a:p>
            <a:pPr algn="r" rtl="1">
              <a:lnSpc>
                <a:spcPct val="200000"/>
              </a:lnSpc>
              <a:buFont typeface="Wingdings" panose="05000000000000000000" pitchFamily="2" charset="2"/>
              <a:buChar char="v"/>
            </a:pPr>
            <a:r>
              <a:rPr lang="ar-JO" sz="3200" b="1" dirty="0">
                <a:ln w="6600">
                  <a:solidFill>
                    <a:schemeClr val="accent2"/>
                  </a:solidFill>
                  <a:prstDash val="solid"/>
                </a:ln>
                <a:solidFill>
                  <a:srgbClr val="FFFFFF"/>
                </a:solidFill>
                <a:effectLst>
                  <a:outerShdw dist="38100" dir="2700000" algn="tl" rotWithShape="0">
                    <a:schemeClr val="accent2"/>
                  </a:outerShdw>
                </a:effectLst>
              </a:rPr>
              <a:t> يُصبح عضواً مِن أعضاء الكنيسة المقدسة.</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a:extLst>
              <a:ext uri="{FF2B5EF4-FFF2-40B4-BE49-F238E27FC236}">
                <a16:creationId xmlns:a16="http://schemas.microsoft.com/office/drawing/2014/main" id="{CB32CA7C-979B-44E4-9844-55A5B7F26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72" y="1538062"/>
            <a:ext cx="5515428" cy="46389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572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7291-471C-4F86-AEF1-4ADBBC130FDE}"/>
              </a:ext>
            </a:extLst>
          </p:cNvPr>
          <p:cNvSpPr>
            <a:spLocks noGrp="1"/>
          </p:cNvSpPr>
          <p:nvPr>
            <p:ph type="title"/>
          </p:nvPr>
        </p:nvSpPr>
        <p:spPr>
          <a:xfrm>
            <a:off x="838200" y="365126"/>
            <a:ext cx="10515600" cy="943170"/>
          </a:xfrm>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شروط قبول المعمودية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C1DC2940-9252-468B-A9FE-A1FDA48AC2A6}"/>
              </a:ext>
            </a:extLst>
          </p:cNvPr>
          <p:cNvSpPr>
            <a:spLocks noGrp="1"/>
          </p:cNvSpPr>
          <p:nvPr>
            <p:ph idx="1"/>
          </p:nvPr>
        </p:nvSpPr>
        <p:spPr>
          <a:xfrm>
            <a:off x="5644717" y="1379969"/>
            <a:ext cx="6371771" cy="5310554"/>
          </a:xfrm>
        </p:spPr>
        <p:txBody>
          <a:bodyPr>
            <a:normAutofit fontScale="70000" lnSpcReduction="20000"/>
          </a:bodyPr>
          <a:lstStyle/>
          <a:p>
            <a:pPr marL="514350" indent="-514350" algn="justLow" rtl="1">
              <a:lnSpc>
                <a:spcPct val="120000"/>
              </a:lnSpc>
              <a:buFont typeface="+mj-lt"/>
              <a:buAutoNum type="arabicParenR"/>
            </a:pPr>
            <a:r>
              <a:rPr lang="ar-JO" sz="3600" dirty="0">
                <a:ln w="0"/>
                <a:effectLst>
                  <a:outerShdw blurRad="38100" dist="19050" dir="2700000" algn="tl" rotWithShape="0">
                    <a:schemeClr val="dk1">
                      <a:alpha val="40000"/>
                    </a:schemeClr>
                  </a:outerShdw>
                </a:effectLst>
              </a:rPr>
              <a:t>الإيمان بالثالوث الأقدس (الآب والإبن والروح القدس) إله واحد في ثلاثة أقانيم وجوهر واحد وطبيعة إلهية واحدة.</a:t>
            </a:r>
          </a:p>
          <a:p>
            <a:pPr marL="514350" indent="-514350" algn="justLow" rtl="1">
              <a:lnSpc>
                <a:spcPct val="120000"/>
              </a:lnSpc>
              <a:buFont typeface="+mj-lt"/>
              <a:buAutoNum type="arabicParenR"/>
            </a:pPr>
            <a:r>
              <a:rPr lang="ar-JO" sz="3600" dirty="0">
                <a:ln w="0"/>
                <a:effectLst>
                  <a:outerShdw blurRad="38100" dist="19050" dir="2700000" algn="tl" rotWithShape="0">
                    <a:schemeClr val="dk1">
                      <a:alpha val="40000"/>
                    </a:schemeClr>
                  </a:outerShdw>
                </a:effectLst>
              </a:rPr>
              <a:t>الإيمان بالمسيح إلهاً ومخلّصاً، ذو طبيعتين إلهيّة وبشريّة كاملتين.</a:t>
            </a:r>
          </a:p>
          <a:p>
            <a:pPr marL="514350" indent="-514350" algn="justLow" rtl="1">
              <a:lnSpc>
                <a:spcPct val="120000"/>
              </a:lnSpc>
              <a:buFont typeface="+mj-lt"/>
              <a:buAutoNum type="arabicParenR"/>
            </a:pPr>
            <a:r>
              <a:rPr lang="ar-JO" sz="3600" dirty="0">
                <a:ln w="0"/>
                <a:effectLst>
                  <a:outerShdw blurRad="38100" dist="19050" dir="2700000" algn="tl" rotWithShape="0">
                    <a:schemeClr val="dk1">
                      <a:alpha val="40000"/>
                    </a:schemeClr>
                  </a:outerShdw>
                </a:effectLst>
              </a:rPr>
              <a:t>الإيمان بالكنيسة الواحدة الجامعة المقدسة الرسوليّة.</a:t>
            </a:r>
          </a:p>
          <a:p>
            <a:pPr marL="514350" indent="-514350" algn="justLow" rtl="1">
              <a:lnSpc>
                <a:spcPct val="120000"/>
              </a:lnSpc>
              <a:buFont typeface="+mj-lt"/>
              <a:buAutoNum type="arabicParenR"/>
            </a:pPr>
            <a:r>
              <a:rPr lang="ar-JO" sz="3600" dirty="0">
                <a:ln w="0"/>
                <a:effectLst>
                  <a:outerShdw blurRad="38100" dist="19050" dir="2700000" algn="tl" rotWithShape="0">
                    <a:schemeClr val="dk1">
                      <a:alpha val="40000"/>
                    </a:schemeClr>
                  </a:outerShdw>
                </a:effectLst>
              </a:rPr>
              <a:t> الماء النقي المقدس: يتمّ تقديس الماء من خلال صلاة وطقس خاصين، وهذا يرمز لنعمة الروح القدس التي تُطهّر الشخص المُعمّد وتجنبهُ الخطيئة.</a:t>
            </a:r>
          </a:p>
          <a:p>
            <a:pPr marL="514350" indent="-514350" algn="justLow" rtl="1">
              <a:lnSpc>
                <a:spcPct val="120000"/>
              </a:lnSpc>
              <a:buFont typeface="+mj-lt"/>
              <a:buAutoNum type="arabicParenR"/>
            </a:pPr>
            <a:r>
              <a:rPr lang="ar-JO" sz="3600" dirty="0">
                <a:ln w="0"/>
                <a:effectLst>
                  <a:outerShdw blurRad="38100" dist="19050" dir="2700000" algn="tl" rotWithShape="0">
                    <a:schemeClr val="dk1">
                      <a:alpha val="40000"/>
                    </a:schemeClr>
                  </a:outerShdw>
                </a:effectLst>
              </a:rPr>
              <a:t>التغطيس: حيث يُغطس المُعمَّد ثلاثة مرات بإسم الثالوث الأقدس رمزاً لموت المسيح ودفنه لثلاثة أيام.</a:t>
            </a:r>
          </a:p>
        </p:txBody>
      </p:sp>
      <p:pic>
        <p:nvPicPr>
          <p:cNvPr id="5" name="Picture 4">
            <a:extLst>
              <a:ext uri="{FF2B5EF4-FFF2-40B4-BE49-F238E27FC236}">
                <a16:creationId xmlns:a16="http://schemas.microsoft.com/office/drawing/2014/main" id="{B7113D54-C192-400B-BE6F-BDE6CB029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77" y="2152356"/>
            <a:ext cx="4585493" cy="37657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866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480D-ED90-493D-9163-D0DF1FCC6953}"/>
              </a:ext>
            </a:extLst>
          </p:cNvPr>
          <p:cNvSpPr>
            <a:spLocks noGrp="1"/>
          </p:cNvSpPr>
          <p:nvPr>
            <p:ph type="title"/>
          </p:nvPr>
        </p:nvSpPr>
        <p:spPr/>
        <p:txBody>
          <a:bodyPr/>
          <a:lstStyle/>
          <a:p>
            <a:pPr algn="r" rtl="1"/>
            <a:r>
              <a:rPr lang="ar-JO" dirty="0"/>
              <a:t>مَن هوَ العَرّاب ( الإشبين ) وما هي واجباته :</a:t>
            </a:r>
            <a:endParaRPr lang="en-US" dirty="0"/>
          </a:p>
        </p:txBody>
      </p:sp>
      <p:sp>
        <p:nvSpPr>
          <p:cNvPr id="3" name="Content Placeholder 2">
            <a:extLst>
              <a:ext uri="{FF2B5EF4-FFF2-40B4-BE49-F238E27FC236}">
                <a16:creationId xmlns:a16="http://schemas.microsoft.com/office/drawing/2014/main" id="{996BCCD8-183A-4F1C-B1EE-4758D5054D9E}"/>
              </a:ext>
            </a:extLst>
          </p:cNvPr>
          <p:cNvSpPr>
            <a:spLocks noGrp="1"/>
          </p:cNvSpPr>
          <p:nvPr>
            <p:ph idx="1"/>
          </p:nvPr>
        </p:nvSpPr>
        <p:spPr>
          <a:xfrm>
            <a:off x="5863771" y="1825624"/>
            <a:ext cx="6081485" cy="4865461"/>
          </a:xfrm>
        </p:spPr>
        <p:txBody>
          <a:bodyPr>
            <a:normAutofit/>
          </a:bodyPr>
          <a:lstStyle/>
          <a:p>
            <a:pPr algn="r" rtl="1">
              <a:buFont typeface="Wingdings" panose="05000000000000000000" pitchFamily="2" charset="2"/>
              <a:buChar char="q"/>
            </a:pPr>
            <a:r>
              <a:rPr lang="ar-JO" dirty="0"/>
              <a:t> </a:t>
            </a:r>
            <a:r>
              <a:rPr lang="ar-JO" b="1" dirty="0">
                <a:solidFill>
                  <a:srgbClr val="FF0000"/>
                </a:solidFill>
              </a:rPr>
              <a:t>العَرّاب (الإشبين)</a:t>
            </a:r>
            <a:r>
              <a:rPr lang="ar-JO" dirty="0"/>
              <a:t>       </a:t>
            </a:r>
          </a:p>
          <a:p>
            <a:pPr marL="0" indent="0" algn="r" rtl="1">
              <a:buNone/>
            </a:pPr>
            <a:r>
              <a:rPr lang="ar-JO" b="1" dirty="0"/>
              <a:t>هو الشخص الذي ينوب عن الطفل بإعتراف بالمسيح ورفض الشيطان.</a:t>
            </a:r>
          </a:p>
          <a:p>
            <a:pPr algn="r" rtl="1">
              <a:buFont typeface="Wingdings" panose="05000000000000000000" pitchFamily="2" charset="2"/>
              <a:buChar char="q"/>
            </a:pPr>
            <a:r>
              <a:rPr lang="ar-JO" dirty="0"/>
              <a:t> </a:t>
            </a:r>
            <a:r>
              <a:rPr lang="ar-JO" b="1" dirty="0">
                <a:solidFill>
                  <a:srgbClr val="FF0000"/>
                </a:solidFill>
              </a:rPr>
              <a:t>واجباته:</a:t>
            </a:r>
            <a:r>
              <a:rPr lang="ar-JO" dirty="0"/>
              <a:t>       </a:t>
            </a:r>
          </a:p>
          <a:p>
            <a:pPr marL="514350" indent="-514350" algn="r" rtl="1">
              <a:buFont typeface="+mj-lt"/>
              <a:buAutoNum type="arabicParenR"/>
            </a:pPr>
            <a:r>
              <a:rPr lang="ar-JO" sz="3600" dirty="0"/>
              <a:t>العَرّاب هو كفيل الطفل، حيث يتعهّد أمام الله بتعليم المُعَمَّد قواعد الإيمان ومبادئها.</a:t>
            </a:r>
          </a:p>
          <a:p>
            <a:pPr marL="514350" indent="-514350" algn="r" rtl="1">
              <a:buFont typeface="+mj-lt"/>
              <a:buAutoNum type="arabicParenR"/>
            </a:pPr>
            <a:r>
              <a:rPr lang="ar-JO" sz="3600" dirty="0"/>
              <a:t>يعتبر الإشبين بمنزلة والد الطفل الروحي.</a:t>
            </a:r>
            <a:endParaRPr lang="en-US" sz="3600" dirty="0"/>
          </a:p>
        </p:txBody>
      </p:sp>
      <p:sp>
        <p:nvSpPr>
          <p:cNvPr id="6" name="Arrow: Right 5">
            <a:extLst>
              <a:ext uri="{FF2B5EF4-FFF2-40B4-BE49-F238E27FC236}">
                <a16:creationId xmlns:a16="http://schemas.microsoft.com/office/drawing/2014/main" id="{4488F555-E552-4C48-B58F-A28D7ED6B458}"/>
              </a:ext>
            </a:extLst>
          </p:cNvPr>
          <p:cNvSpPr/>
          <p:nvPr/>
        </p:nvSpPr>
        <p:spPr>
          <a:xfrm rot="10800000">
            <a:off x="9724570" y="3279037"/>
            <a:ext cx="639409" cy="373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BBD02C-0CB3-452C-972C-E8225183441B}"/>
              </a:ext>
            </a:extLst>
          </p:cNvPr>
          <p:cNvPicPr>
            <a:picLocks noChangeAspect="1"/>
          </p:cNvPicPr>
          <p:nvPr/>
        </p:nvPicPr>
        <p:blipFill rotWithShape="1">
          <a:blip r:embed="rId3">
            <a:extLst>
              <a:ext uri="{28A0092B-C50C-407E-A947-70E740481C1C}">
                <a14:useLocalDpi xmlns:a14="http://schemas.microsoft.com/office/drawing/2010/main" val="0"/>
              </a:ext>
            </a:extLst>
          </a:blip>
          <a:srcRect l="-164" r="1006" b="8561"/>
          <a:stretch/>
        </p:blipFill>
        <p:spPr>
          <a:xfrm>
            <a:off x="246744" y="2057488"/>
            <a:ext cx="5380333" cy="35919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Arrow: Right 8">
            <a:extLst>
              <a:ext uri="{FF2B5EF4-FFF2-40B4-BE49-F238E27FC236}">
                <a16:creationId xmlns:a16="http://schemas.microsoft.com/office/drawing/2014/main" id="{8AF76B32-681C-4895-AA8D-B33A4DB865F4}"/>
              </a:ext>
            </a:extLst>
          </p:cNvPr>
          <p:cNvSpPr/>
          <p:nvPr/>
        </p:nvSpPr>
        <p:spPr>
          <a:xfrm rot="10800000">
            <a:off x="8752115" y="1883681"/>
            <a:ext cx="639409" cy="373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135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0CFF-937F-4B4A-A0E8-58AD08F43969}"/>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الأسباب التي تلزم بتعميد الطفل صغيراً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AA09C27C-1707-4244-B001-AC27C8D9A541}"/>
              </a:ext>
            </a:extLst>
          </p:cNvPr>
          <p:cNvSpPr>
            <a:spLocks noGrp="1"/>
          </p:cNvSpPr>
          <p:nvPr>
            <p:ph idx="1"/>
          </p:nvPr>
        </p:nvSpPr>
        <p:spPr>
          <a:xfrm>
            <a:off x="4670474" y="1825625"/>
            <a:ext cx="7315200" cy="4814326"/>
          </a:xfrm>
        </p:spPr>
        <p:txBody>
          <a:bodyPr>
            <a:normAutofit/>
          </a:bodyPr>
          <a:lstStyle/>
          <a:p>
            <a:pPr algn="r" rtl="1">
              <a:buFont typeface="Wingdings" panose="05000000000000000000" pitchFamily="2" charset="2"/>
              <a:buChar char="v"/>
            </a:pPr>
            <a:r>
              <a:rPr lang="ar-JO" sz="4000" dirty="0">
                <a:ln w="0"/>
                <a:effectLst>
                  <a:outerShdw blurRad="38100" dist="19050" dir="2700000" algn="tl" rotWithShape="0">
                    <a:schemeClr val="dk1">
                      <a:alpha val="40000"/>
                    </a:schemeClr>
                  </a:outerShdw>
                </a:effectLst>
              </a:rPr>
              <a:t> تتقدّس روح الطفل بالعُمّاد وينمو بإيمان أهله والكنيسة ويتقبل نِعمَة المسيح له المجد.</a:t>
            </a:r>
          </a:p>
          <a:p>
            <a:pPr algn="r" rtl="1">
              <a:buFont typeface="Wingdings" panose="05000000000000000000" pitchFamily="2" charset="2"/>
              <a:buChar char="v"/>
            </a:pPr>
            <a:r>
              <a:rPr lang="ar-JO" sz="4000" dirty="0">
                <a:ln w="0"/>
                <a:effectLst>
                  <a:outerShdw blurRad="38100" dist="19050" dir="2700000" algn="tl" rotWithShape="0">
                    <a:schemeClr val="dk1">
                      <a:alpha val="40000"/>
                    </a:schemeClr>
                  </a:outerShdw>
                </a:effectLst>
              </a:rPr>
              <a:t> هناك شهادات قاطعة لأباء ومُعلِّمي الكنيسة تُبيّن أنَّ المعمودية كانت دائماً للأطفال، وقال بعضهم إنَّ تعميد الأطفال تقليد رسولي.</a:t>
            </a:r>
          </a:p>
          <a:p>
            <a:pPr algn="r" rtl="1">
              <a:buFont typeface="Wingdings" panose="05000000000000000000" pitchFamily="2" charset="2"/>
              <a:buChar char="v"/>
            </a:pPr>
            <a:r>
              <a:rPr lang="ar-JO" sz="4000" dirty="0">
                <a:ln w="0"/>
                <a:effectLst>
                  <a:outerShdw blurRad="38100" dist="19050" dir="2700000" algn="tl" rotWithShape="0">
                    <a:schemeClr val="dk1">
                      <a:alpha val="40000"/>
                    </a:schemeClr>
                  </a:outerShdw>
                </a:effectLst>
              </a:rPr>
              <a:t> الشخص الوحيد الذي له الحق في تعميد المؤمنين هم الأساقفة والكهنة فقط.</a:t>
            </a:r>
            <a:endParaRPr lang="en-US" sz="4000" dirty="0">
              <a:ln w="0"/>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74264B6B-22E2-44DF-B30B-DC1BAD317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26" y="2458701"/>
            <a:ext cx="4400052" cy="39216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48229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C307-53B0-4EB8-B49F-0EF9EEF9F234}"/>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أسباب عدم إعادة المعمودية القانونيّة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4EEFAD43-11C5-4F9B-8D53-ADD66578478D}"/>
              </a:ext>
            </a:extLst>
          </p:cNvPr>
          <p:cNvSpPr>
            <a:spLocks noGrp="1"/>
          </p:cNvSpPr>
          <p:nvPr>
            <p:ph idx="1"/>
          </p:nvPr>
        </p:nvSpPr>
        <p:spPr>
          <a:xfrm>
            <a:off x="5225143" y="1690688"/>
            <a:ext cx="6778171" cy="5000398"/>
          </a:xfrm>
        </p:spPr>
        <p:txBody>
          <a:bodyPr>
            <a:normAutofit/>
          </a:bodyPr>
          <a:lstStyle/>
          <a:p>
            <a:pPr marL="514350" indent="-514350" algn="r" rtl="1">
              <a:buFont typeface="+mj-lt"/>
              <a:buAutoNum type="arabicPeriod"/>
            </a:pPr>
            <a:r>
              <a:rPr lang="ar-JO" sz="4000" dirty="0">
                <a:ln w="0"/>
                <a:effectLst>
                  <a:outerShdw blurRad="38100" dist="19050" dir="2700000" algn="tl" rotWithShape="0">
                    <a:schemeClr val="dk1">
                      <a:alpha val="40000"/>
                    </a:schemeClr>
                  </a:outerShdw>
                </a:effectLst>
              </a:rPr>
              <a:t>لأنَّ الإنسان يولد مرة واحدة، بالنسبة لحياته الطبيعية، وكذلك أيضاً بالنسبة لحياته الروحيّة.</a:t>
            </a:r>
          </a:p>
          <a:p>
            <a:pPr marL="514350" indent="-514350" algn="r" rtl="1">
              <a:buFont typeface="+mj-lt"/>
              <a:buAutoNum type="arabicPeriod"/>
            </a:pPr>
            <a:r>
              <a:rPr lang="ar-JO" sz="4000" dirty="0">
                <a:ln w="0"/>
                <a:effectLst>
                  <a:outerShdw blurRad="38100" dist="19050" dir="2700000" algn="tl" rotWithShape="0">
                    <a:schemeClr val="dk1">
                      <a:alpha val="40000"/>
                    </a:schemeClr>
                  </a:outerShdw>
                </a:effectLst>
              </a:rPr>
              <a:t>لأنَّ المعمودية تمثل موت المسيح ودفنه وقيامته؛ فقد حدثت مرة واحدة ولا يجوز إعادتها مرة ثانية.</a:t>
            </a:r>
            <a:endParaRPr lang="en-US" sz="4000" dirty="0">
              <a:ln w="0"/>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4103E062-7C47-4C27-8C3C-329DAF530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28" y="1542630"/>
            <a:ext cx="4534612" cy="4534612"/>
          </a:xfrm>
          <a:prstGeom prst="rect">
            <a:avLst/>
          </a:prstGeom>
        </p:spPr>
      </p:pic>
    </p:spTree>
    <p:extLst>
      <p:ext uri="{BB962C8B-B14F-4D97-AF65-F5344CB8AC3E}">
        <p14:creationId xmlns:p14="http://schemas.microsoft.com/office/powerpoint/2010/main" val="288005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157A-7C97-4A4F-A174-9BA2E823A63C}"/>
              </a:ext>
            </a:extLst>
          </p:cNvPr>
          <p:cNvSpPr>
            <a:spLocks noGrp="1"/>
          </p:cNvSpPr>
          <p:nvPr>
            <p:ph type="title"/>
          </p:nvPr>
        </p:nvSpPr>
        <p:spPr/>
        <p:txBody>
          <a:bodyPr/>
          <a:lstStyle/>
          <a:p>
            <a:pPr algn="r" rtl="1"/>
            <a:r>
              <a:rPr lang="ar-JO"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طقس المعمودية :</a:t>
            </a:r>
            <a:endPar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Content Placeholder 2">
            <a:extLst>
              <a:ext uri="{FF2B5EF4-FFF2-40B4-BE49-F238E27FC236}">
                <a16:creationId xmlns:a16="http://schemas.microsoft.com/office/drawing/2014/main" id="{EC55C33C-BD86-44ED-BE9D-548B77C2FBD9}"/>
              </a:ext>
            </a:extLst>
          </p:cNvPr>
          <p:cNvSpPr>
            <a:spLocks noGrp="1"/>
          </p:cNvSpPr>
          <p:nvPr>
            <p:ph idx="1"/>
          </p:nvPr>
        </p:nvSpPr>
        <p:spPr>
          <a:xfrm>
            <a:off x="5373858" y="1825625"/>
            <a:ext cx="6513342" cy="43513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r" rtl="1">
              <a:buFont typeface="Wingdings" panose="05000000000000000000" pitchFamily="2" charset="2"/>
              <a:buChar char="q"/>
            </a:pPr>
            <a:r>
              <a:rPr lang="ar-JO" sz="3200" dirty="0">
                <a:ln w="0"/>
                <a:solidFill>
                  <a:srgbClr val="FF0000"/>
                </a:solidFill>
                <a:effectLst>
                  <a:outerShdw blurRad="38100" dist="19050" dir="2700000" algn="tl" rotWithShape="0">
                    <a:schemeClr val="dk1">
                      <a:alpha val="40000"/>
                    </a:schemeClr>
                  </a:outerShdw>
                </a:effectLst>
              </a:rPr>
              <a:t> يكون الطفل مع اشبينه الذي يُجيب عنهُ متجهاً نحو الظلمة ويرفض الشيطان وجميع أعماله وكل عباداته؛ دلاله على أنه ينبذهُ ويبصق عليه دلاله على أنه يمقتهُ وأعماله. ويكرر ثلاثة مرات : أرفض الشيطان وجميع أعماله وكل عباداته وكل أباطيله. وبعد ذلك يتجه نحو الشرق "مطلع النور" ويقِّر بموافقة المسيح أي أنه يتعهد أن يكون تلميذاً له وتابعاً وحافظاً وصاياه.</a:t>
            </a:r>
          </a:p>
          <a:p>
            <a:pPr marL="0" indent="0" rtl="1">
              <a:buNone/>
            </a:pPr>
            <a:r>
              <a:rPr lang="ar-JO" sz="2400" dirty="0">
                <a:ln w="0"/>
                <a:solidFill>
                  <a:srgbClr val="FF0000"/>
                </a:solidFill>
                <a:effectLst>
                  <a:outerShdw blurRad="38100" dist="19050" dir="2700000" algn="tl" rotWithShape="0">
                    <a:schemeClr val="dk1">
                      <a:alpha val="40000"/>
                    </a:schemeClr>
                  </a:outerShdw>
                </a:effectLst>
              </a:rPr>
              <a:t>(ص 20 من الكتاب)</a:t>
            </a:r>
            <a:endParaRPr lang="en-US" sz="2400" dirty="0">
              <a:ln w="0"/>
              <a:solidFill>
                <a:srgbClr val="FF0000"/>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1E29F77B-0F7D-4EC5-8665-6D47A0DEB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1846"/>
            <a:ext cx="4811087" cy="5871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12997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622</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التربية الدينية المسيحية سرّ المعمودية</vt:lpstr>
      <vt:lpstr>كيف تمَّ تأسيس سرّ المعمودية</vt:lpstr>
      <vt:lpstr>المقصود بسرّ المعمودية :</vt:lpstr>
      <vt:lpstr>مفاعيل سرّ المعمودية :</vt:lpstr>
      <vt:lpstr>شروط قبول المعمودية :</vt:lpstr>
      <vt:lpstr>مَن هوَ العَرّاب ( الإشبين ) وما هي واجباته :</vt:lpstr>
      <vt:lpstr>الأسباب التي تلزم بتعميد الطفل صغيراً :</vt:lpstr>
      <vt:lpstr>أسباب عدم إعادة المعمودية القانونيّة :</vt:lpstr>
      <vt:lpstr>طقس المعمودية :</vt:lpstr>
      <vt:lpstr>إلى ماذا يَرمُز جُرن المعمودية :</vt:lpstr>
      <vt:lpstr>البركات التي ينالها المُعمَّد في المعمودية :</vt:lpstr>
      <vt:lpstr>رموز العُمّاد :</vt:lpstr>
      <vt:lpstr>بركة ربنا تكون معكم أحبتي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سرّ المعمودية</dc:title>
  <dc:creator>Admin</dc:creator>
  <cp:lastModifiedBy>Admin</cp:lastModifiedBy>
  <cp:revision>51</cp:revision>
  <dcterms:created xsi:type="dcterms:W3CDTF">2020-10-12T12:47:57Z</dcterms:created>
  <dcterms:modified xsi:type="dcterms:W3CDTF">2021-09-22T14:15:19Z</dcterms:modified>
</cp:coreProperties>
</file>