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258" r:id="rId5"/>
    <p:sldId id="265" r:id="rId6"/>
    <p:sldId id="259" r:id="rId7"/>
    <p:sldId id="316" r:id="rId8"/>
    <p:sldId id="318" r:id="rId9"/>
    <p:sldId id="319" r:id="rId10"/>
    <p:sldId id="320" r:id="rId11"/>
    <p:sldId id="321" r:id="rId12"/>
    <p:sldId id="314" r:id="rId13"/>
    <p:sldId id="308" r:id="rId14"/>
    <p:sldId id="309" r:id="rId15"/>
    <p:sldId id="310" r:id="rId16"/>
    <p:sldId id="311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BD12-9E35-4B77-8024-680D90E6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FE18B-F12B-4E81-9DC6-970E22D8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22CDD-B940-4EFA-A735-AB05EA32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F336B-8DB0-4D74-B531-88209940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3B481-C21D-4C30-BABE-179E7FD2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4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A3546-A820-49EB-A416-F387A4C76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AEAF8F-2A3D-40BA-9B70-830B7EEA0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CD8E8-9734-4E68-BD09-234297743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AEA8C-7A4A-4E9E-97A6-7ABDBAF2A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A6302-F6B0-4CE3-A57E-7F57014C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C617CB-A803-4E3E-A95F-99BAFEB82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59F7DD-0ABA-4FCF-B32C-0869C043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2973C-BBC2-4444-9464-BD132489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C5C9-EC88-4E36-B04C-645DBDD9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B5D25-0E1E-405E-A9D7-78F6FF725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9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8EC7-0187-4B4B-927D-B6AFB5CB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02B8-1C45-4B60-A0C1-FCDDA475A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0F54-ACC6-4DC3-B738-2ECB586C4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71E8B-78A6-486F-BEA3-8415F0742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53526-34BF-4C21-B6A2-08A3E01C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9C8D-121A-4484-BA9B-A1CB96DC4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95DCD-0C5B-405B-A0AA-B7D8B0E11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6D594-02FC-4EE5-B1FD-E767CB7C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59FC3-5DB6-4961-948D-A8B7F942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8F249-F444-402A-A18B-62AA20633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6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4F06-DFD7-48C2-B9C3-EBA70020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F7F59-4667-430E-BBA7-CD8BBB07A7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B1E63-1ECD-4AF3-BA9A-C530A6336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35DBB-3E7F-4E2B-84DC-DD89027E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B5849-7B7A-48DB-8FD1-27A45EFF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E8316-F196-49E7-9737-568E572F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7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418A-47FE-4F70-9114-53177AA4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5414-BBA4-42D7-B413-B03EEEA20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5DFBC-C5A1-47C3-96A6-4DCCB1424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70FC5-A59A-4354-A0F6-3B4EEF9B3E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7D3EBC-CF70-4FCE-9384-6DF77224DB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92B629-2550-4CF8-919A-CEC19ECDD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8F87F4-EB49-429F-BBC7-23AAD936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09FD9C-9736-43DE-8B0F-09E74F9B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6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7BF16-F0A7-4B75-B3B7-D39439E3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FB5A18-ACFB-4E3A-9C28-E18C62A6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042321-761A-4EEE-AD44-96E6E92AA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7E04E-2FBA-4E03-9B1E-C8C727CA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6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BCD27C-F45A-401D-9316-819736C2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B541C2-328B-4719-8F33-D9A87AE48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E7B19-CA4A-40FF-B415-A905E25F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5668-DC6F-43C1-9D3B-5E8C6669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7D9C-9FDD-4A2A-AF04-530458B0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73553-2FC9-4B75-A297-8E315DC50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B1650-3AD2-4094-BEEF-4E5666A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E729C-E268-474C-815E-0FC44AAF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02C9D-BB68-478C-9CBD-D14BB86B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9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33EBA-BAB6-4F17-BC81-5C2BE2DA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D16138-465B-40D1-947D-B98A44431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8C2D7-189D-4B68-BF14-EB93F98D9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03340-2DA6-4C64-9663-75CB4528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5FD79-1B13-42EF-80FB-8A3AF526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52959-0ACA-4A3A-A9E5-9B014E13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295358-DE49-4E70-9B14-21936995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86E1E-F1D6-41D5-A86D-DC4571B7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16C73-8567-4457-A063-C459436F0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ED42-FB02-44CB-AF56-286290E2ADDC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3ED27-23B3-476C-936C-A2A913E9D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0ED8-8328-4DE5-AFE9-282D1DEC6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3D43E-FEF1-453C-B365-AFE43148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4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2.gstatic.com/images?q=tbn:ANd9GcR-2BiWVw4AGlYClbslOlDnR50Z4dqZyoNFFBTlXhc7v_BgQbjj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bam.files.bbci.co.uk/bam/live/content/z7bjtfr/smal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F93C-FFAD-4C94-8D36-455557035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6600" dirty="0"/>
              <a:t>BIOMES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FED8C-49C6-431F-A6AA-0A694D69D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UNIT ONE </a:t>
            </a:r>
          </a:p>
        </p:txBody>
      </p:sp>
    </p:spTree>
    <p:extLst>
      <p:ext uri="{BB962C8B-B14F-4D97-AF65-F5344CB8AC3E}">
        <p14:creationId xmlns:p14="http://schemas.microsoft.com/office/powerpoint/2010/main" val="171705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D78568-E912-4413-8857-F8763EDD1EAB}"/>
              </a:ext>
            </a:extLst>
          </p:cNvPr>
          <p:cNvSpPr/>
          <p:nvPr/>
        </p:nvSpPr>
        <p:spPr>
          <a:xfrm>
            <a:off x="1425618" y="653534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4. Deserts:</a:t>
            </a:r>
          </a:p>
        </p:txBody>
      </p:sp>
      <p:pic>
        <p:nvPicPr>
          <p:cNvPr id="5122" name="Picture 2" descr="The Desert Biome: Facts, Characteristics, Types Of Desert, Life In Deserts">
            <a:extLst>
              <a:ext uri="{FF2B5EF4-FFF2-40B4-BE49-F238E27FC236}">
                <a16:creationId xmlns:a16="http://schemas.microsoft.com/office/drawing/2014/main" id="{E317A4D3-8B4C-407A-A1AE-502D52658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9"/>
          <a:stretch/>
        </p:blipFill>
        <p:spPr bwMode="auto">
          <a:xfrm>
            <a:off x="1959984" y="1365972"/>
            <a:ext cx="9129361" cy="549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30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D78568-E912-4413-8857-F8763EDD1EAB}"/>
              </a:ext>
            </a:extLst>
          </p:cNvPr>
          <p:cNvSpPr/>
          <p:nvPr/>
        </p:nvSpPr>
        <p:spPr>
          <a:xfrm>
            <a:off x="1425618" y="653534"/>
            <a:ext cx="3382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5. Aquatic Biomes:</a:t>
            </a:r>
          </a:p>
        </p:txBody>
      </p:sp>
      <p:pic>
        <p:nvPicPr>
          <p:cNvPr id="6146" name="Picture 2" descr="Aquatic &amp; Marine Biome | Sutori">
            <a:extLst>
              <a:ext uri="{FF2B5EF4-FFF2-40B4-BE49-F238E27FC236}">
                <a16:creationId xmlns:a16="http://schemas.microsoft.com/office/drawing/2014/main" id="{AF0FECEB-84D0-428C-9F47-49B4DCC34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027" y="1275484"/>
            <a:ext cx="7443355" cy="558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15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1D331898-6CD8-430A-B487-B8B8AA2CF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 trans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81"/>
          <a:stretch/>
        </p:blipFill>
        <p:spPr>
          <a:xfrm>
            <a:off x="1385183" y="1460691"/>
            <a:ext cx="4710817" cy="528446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1A765C5B-6E9A-4B7F-8066-B64360FC2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185" y="276502"/>
            <a:ext cx="8847715" cy="10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08000" rIns="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dirty="0"/>
              <a:t>Examples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extreme conditions </a:t>
            </a:r>
            <a:r>
              <a:rPr lang="en-US" dirty="0"/>
              <a:t>and comparison between Tundra and Deserts:</a:t>
            </a:r>
            <a:endParaRPr lang="en-GB" altLang="en-US" dirty="0">
              <a:latin typeface="Twinkl SemiBold"/>
              <a:ea typeface="Clear Sans Light"/>
              <a:cs typeface="Clear Sans Light"/>
            </a:endParaRPr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859BA08D-BC56-4731-9A76-025EDC76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394" y="1533996"/>
            <a:ext cx="4081956" cy="461665"/>
          </a:xfrm>
          <a:prstGeom prst="rect">
            <a:avLst/>
          </a:prstGeom>
          <a:solidFill>
            <a:srgbClr val="FFECA7"/>
          </a:solidFill>
          <a:ln w="19050">
            <a:solidFill>
              <a:srgbClr val="FDE10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Light"/>
              </a:rPr>
              <a:t>Desert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BD8763E-2C8A-4398-A469-6CE768348BF9}"/>
              </a:ext>
            </a:extLst>
          </p:cNvPr>
          <p:cNvGrpSpPr>
            <a:grpSpLocks/>
          </p:cNvGrpSpPr>
          <p:nvPr/>
        </p:nvGrpSpPr>
        <p:grpSpPr bwMode="auto">
          <a:xfrm>
            <a:off x="1893394" y="2224088"/>
            <a:ext cx="4178717" cy="3949700"/>
            <a:chOff x="2658787" y="2224756"/>
            <a:chExt cx="1849770" cy="39495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CCC470-B190-4257-90A0-C00DDC6A6D40}"/>
                </a:ext>
              </a:extLst>
            </p:cNvPr>
            <p:cNvSpPr/>
            <p:nvPr/>
          </p:nvSpPr>
          <p:spPr>
            <a:xfrm>
              <a:off x="2659708" y="2224756"/>
              <a:ext cx="1805314" cy="3949592"/>
            </a:xfrm>
            <a:prstGeom prst="rect">
              <a:avLst/>
            </a:prstGeom>
            <a:noFill/>
            <a:ln w="15875">
              <a:solidFill>
                <a:srgbClr val="FFE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dirty="0"/>
            </a:p>
          </p:txBody>
        </p:sp>
        <p:sp>
          <p:nvSpPr>
            <p:cNvPr id="9" name="Rectangle 68">
              <a:extLst>
                <a:ext uri="{FF2B5EF4-FFF2-40B4-BE49-F238E27FC236}">
                  <a16:creationId xmlns:a16="http://schemas.microsoft.com/office/drawing/2014/main" id="{E7BBA677-EC74-4CA8-AF7A-9187A5ACD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766" y="2905068"/>
              <a:ext cx="1773759" cy="4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winkl Light"/>
                </a:rPr>
                <a:t>Hot and dry.</a:t>
              </a:r>
            </a:p>
          </p:txBody>
        </p:sp>
        <p:sp>
          <p:nvSpPr>
            <p:cNvPr id="10" name="Rectangle 69">
              <a:extLst>
                <a:ext uri="{FF2B5EF4-FFF2-40B4-BE49-F238E27FC236}">
                  <a16:creationId xmlns:a16="http://schemas.microsoft.com/office/drawing/2014/main" id="{6D652BD4-F674-4C39-B0C7-F8C415378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026" y="3377054"/>
              <a:ext cx="1835531" cy="4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winkl Light"/>
                </a:rPr>
                <a:t>Very little amount of water.</a:t>
              </a:r>
            </a:p>
          </p:txBody>
        </p:sp>
        <p:sp>
          <p:nvSpPr>
            <p:cNvPr id="11" name="Rectangle 70">
              <a:extLst>
                <a:ext uri="{FF2B5EF4-FFF2-40B4-BE49-F238E27FC236}">
                  <a16:creationId xmlns:a16="http://schemas.microsoft.com/office/drawing/2014/main" id="{4ECFD307-B528-4A6C-8011-0C74AE630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528" y="4046431"/>
              <a:ext cx="1802236" cy="4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winkl Light"/>
                </a:rPr>
                <a:t>Windy and sandstorms.</a:t>
              </a:r>
            </a:p>
          </p:txBody>
        </p:sp>
        <p:sp>
          <p:nvSpPr>
            <p:cNvPr id="12" name="Rectangle 71">
              <a:extLst>
                <a:ext uri="{FF2B5EF4-FFF2-40B4-BE49-F238E27FC236}">
                  <a16:creationId xmlns:a16="http://schemas.microsoft.com/office/drawing/2014/main" id="{CDD0944D-BCBF-4446-9BB4-297C417FA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8787" y="4557748"/>
              <a:ext cx="1802236" cy="70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winkl Light"/>
                </a:rPr>
                <a:t>Long distances between food and water supplies.</a:t>
              </a:r>
            </a:p>
          </p:txBody>
        </p:sp>
      </p:grp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E3220DA9-93A7-4C3B-B5C9-818B483EA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1"/>
          <a:stretch/>
        </p:blipFill>
        <p:spPr>
          <a:xfrm>
            <a:off x="6349871" y="1460691"/>
            <a:ext cx="4281432" cy="5284468"/>
          </a:xfrm>
        </p:spPr>
      </p:pic>
      <p:grpSp>
        <p:nvGrpSpPr>
          <p:cNvPr id="14" name="Group 3">
            <a:extLst>
              <a:ext uri="{FF2B5EF4-FFF2-40B4-BE49-F238E27FC236}">
                <a16:creationId xmlns:a16="http://schemas.microsoft.com/office/drawing/2014/main" id="{B7A970A8-C5AB-4DA8-B85B-99F0EAACB5DE}"/>
              </a:ext>
            </a:extLst>
          </p:cNvPr>
          <p:cNvGrpSpPr>
            <a:grpSpLocks/>
          </p:cNvGrpSpPr>
          <p:nvPr/>
        </p:nvGrpSpPr>
        <p:grpSpPr bwMode="auto">
          <a:xfrm>
            <a:off x="6373814" y="2154238"/>
            <a:ext cx="4308675" cy="3949700"/>
            <a:chOff x="4695012" y="2166074"/>
            <a:chExt cx="1908810" cy="39495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1D9C6D2-ED15-4D57-95A4-F3E5D32B0BEC}"/>
                </a:ext>
              </a:extLst>
            </p:cNvPr>
            <p:cNvSpPr/>
            <p:nvPr/>
          </p:nvSpPr>
          <p:spPr>
            <a:xfrm>
              <a:off x="4695012" y="2166074"/>
              <a:ext cx="1805723" cy="3949592"/>
            </a:xfrm>
            <a:prstGeom prst="rect">
              <a:avLst/>
            </a:prstGeom>
            <a:noFill/>
            <a:ln w="15875">
              <a:solidFill>
                <a:srgbClr val="DDDB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16" name="Rectangle 73">
              <a:extLst>
                <a:ext uri="{FF2B5EF4-FFF2-40B4-BE49-F238E27FC236}">
                  <a16:creationId xmlns:a16="http://schemas.microsoft.com/office/drawing/2014/main" id="{91EC5779-C3D0-4F86-BA1C-B09618F87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652" y="3197736"/>
              <a:ext cx="1773759" cy="70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winkl Light"/>
                </a:rPr>
                <a:t>Temperatures rarely go above freezing.</a:t>
              </a:r>
            </a:p>
          </p:txBody>
        </p:sp>
        <p:sp>
          <p:nvSpPr>
            <p:cNvPr id="17" name="Rectangle 74">
              <a:extLst>
                <a:ext uri="{FF2B5EF4-FFF2-40B4-BE49-F238E27FC236}">
                  <a16:creationId xmlns:a16="http://schemas.microsoft.com/office/drawing/2014/main" id="{C40BAE83-26D4-4A0C-B349-CD2F38D41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291" y="3999695"/>
              <a:ext cx="1835531" cy="400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winkl Light"/>
                </a:rPr>
                <a:t>A lot of the prey lives in the ocean.</a:t>
              </a:r>
            </a:p>
          </p:txBody>
        </p:sp>
        <p:sp>
          <p:nvSpPr>
            <p:cNvPr id="18" name="Rectangle 75">
              <a:extLst>
                <a:ext uri="{FF2B5EF4-FFF2-40B4-BE49-F238E27FC236}">
                  <a16:creationId xmlns:a16="http://schemas.microsoft.com/office/drawing/2014/main" id="{2CD6B8D9-642E-4C28-9B09-0E59981D6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851" y="4587980"/>
              <a:ext cx="1802236" cy="707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latin typeface="Twinkl Light"/>
                </a:rPr>
                <a:t>Very bright sunlight reflecting off the snow.</a:t>
              </a:r>
            </a:p>
          </p:txBody>
        </p:sp>
      </p:grpSp>
      <p:sp>
        <p:nvSpPr>
          <p:cNvPr id="6" name="Rectangle 39">
            <a:extLst>
              <a:ext uri="{FF2B5EF4-FFF2-40B4-BE49-F238E27FC236}">
                <a16:creationId xmlns:a16="http://schemas.microsoft.com/office/drawing/2014/main" id="{11F28D0B-D48F-48DF-8649-8C87E558F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8458" y="1532773"/>
            <a:ext cx="407598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DDDBDC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inkl Light"/>
              </a:rPr>
              <a:t>Tundra</a:t>
            </a:r>
            <a:endParaRPr lang="en-GB" altLang="en-US" sz="1800" b="1" dirty="0">
              <a:latin typeface="Twinkl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1282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AF49-3A90-4909-842B-F9C0985E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What is adaptation?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EA1DF-6EA5-4F58-A5AC-9864064A1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Adaptation is the physical characteristic of an organism that helps it to survive better in the surrounding environment.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A7407B58-6C0B-463B-A6A5-3191316F4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21" y="2733676"/>
            <a:ext cx="6111422" cy="407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37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5ACCC-1BE8-4EAE-B0D0-A83098F6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428528"/>
            <a:ext cx="11308443" cy="642947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altLang="en-US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 of adaptations that some animals or plants have:</a:t>
            </a:r>
            <a:endParaRPr lang="en-US" alt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Birds have different shaped beaks according to their diet,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examples: a long curved beak is for eating nectar from flowers,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 a curved sharp beak is for eating flesh (meat).</a:t>
            </a:r>
            <a:endParaRPr lang="en-US" altLang="en-US" sz="2400" dirty="0"/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In plants, the bright colored petals of the flower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attract insects for pollination.</a:t>
            </a:r>
          </a:p>
          <a:p>
            <a:pPr>
              <a:lnSpc>
                <a:spcPct val="160000"/>
              </a:lnSpc>
              <a:buFontTx/>
              <a:buChar char="-"/>
            </a:pPr>
            <a:r>
              <a:rPr lang="en-US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In plants, most leaves surfaces are flat to take the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maximum amount of light needed to make their food.</a:t>
            </a:r>
            <a:endParaRPr lang="en-US" altLang="en-US" sz="2400" dirty="0"/>
          </a:p>
        </p:txBody>
      </p:sp>
      <p:pic>
        <p:nvPicPr>
          <p:cNvPr id="1030" name="Picture 6" descr="Multi-colored Petals Free Stock Photo | FreeImages">
            <a:extLst>
              <a:ext uri="{FF2B5EF4-FFF2-40B4-BE49-F238E27FC236}">
                <a16:creationId xmlns:a16="http://schemas.microsoft.com/office/drawing/2014/main" id="{A4F0D321-7662-49F0-8E0D-CE1329C9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239" y="3281101"/>
            <a:ext cx="2275115" cy="15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B87CF1-F3F9-4B01-A60C-C3C54BBB0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799" y="1539222"/>
            <a:ext cx="2275115" cy="1516364"/>
          </a:xfrm>
          <a:prstGeom prst="rect">
            <a:avLst/>
          </a:prstGeom>
        </p:spPr>
      </p:pic>
      <p:pic>
        <p:nvPicPr>
          <p:cNvPr id="1034" name="Picture 10" descr="Workshop 2 leaf margins and surfaces">
            <a:extLst>
              <a:ext uri="{FF2B5EF4-FFF2-40B4-BE49-F238E27FC236}">
                <a16:creationId xmlns:a16="http://schemas.microsoft.com/office/drawing/2014/main" id="{A93A2A36-008D-4612-9317-59DFEE91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730" y="5023360"/>
            <a:ext cx="1816624" cy="1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10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5387-87B9-4B49-B602-04CCF7B5F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857" y="546100"/>
            <a:ext cx="11292113" cy="63119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A frog has long sticky tongue that 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helps it to catch insects.</a:t>
            </a:r>
            <a:endParaRPr lang="en-US" altLang="en-US" sz="2400" dirty="0"/>
          </a:p>
          <a:p>
            <a:pPr marL="0" indent="0">
              <a:buNone/>
            </a:pPr>
            <a:endParaRPr lang="en-US" alt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Birds have streamlined body shape to 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Calibri" panose="020F0502020204030204" pitchFamily="34" charset="0"/>
              </a:rPr>
              <a:t>fly easily.</a:t>
            </a:r>
            <a:endParaRPr lang="en-US" alt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alt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Camouflage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an adaptation that 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allows an organism to hide in the 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surrounding.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Examples: a white rabbit hides in </a:t>
            </a:r>
          </a:p>
          <a:p>
            <a:pPr marL="0" indent="0">
              <a:buNone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snow.</a:t>
            </a:r>
            <a:endParaRPr lang="en-US" sz="2400" dirty="0"/>
          </a:p>
        </p:txBody>
      </p:sp>
      <p:pic>
        <p:nvPicPr>
          <p:cNvPr id="4" name="Picture 1" descr="Image result for camouflage animals">
            <a:extLst>
              <a:ext uri="{FF2B5EF4-FFF2-40B4-BE49-F238E27FC236}">
                <a16:creationId xmlns:a16="http://schemas.microsoft.com/office/drawing/2014/main" id="{3F53EB94-E8D4-4885-BFC2-DA5B4878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90" y="4206240"/>
            <a:ext cx="2817845" cy="265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ow frogs catch flies with their sticky tongues | Daily Mail ...">
            <a:extLst>
              <a:ext uri="{FF2B5EF4-FFF2-40B4-BE49-F238E27FC236}">
                <a16:creationId xmlns:a16="http://schemas.microsoft.com/office/drawing/2014/main" id="{1DF367CD-FFCD-4581-984C-3E5449C32D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6"/>
          <a:stretch/>
        </p:blipFill>
        <p:spPr bwMode="auto">
          <a:xfrm>
            <a:off x="8551022" y="82321"/>
            <a:ext cx="3025914" cy="206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hape of idealized (A) bluff body and (B) streamlined ...">
            <a:extLst>
              <a:ext uri="{FF2B5EF4-FFF2-40B4-BE49-F238E27FC236}">
                <a16:creationId xmlns:a16="http://schemas.microsoft.com/office/drawing/2014/main" id="{F21B97F3-BEC6-47BA-9477-70363FCA83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43" r="54525" b="-1087"/>
          <a:stretch/>
        </p:blipFill>
        <p:spPr bwMode="auto">
          <a:xfrm>
            <a:off x="8752114" y="2285578"/>
            <a:ext cx="2685142" cy="15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350CC6-C102-4A20-8D60-649993BED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84" y="4206240"/>
            <a:ext cx="3149005" cy="23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2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8C7F562-E2BF-493F-97CE-26520F29A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-152175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F0864A"/>
                </a:solidFill>
                <a:latin typeface="Twinkl SemiBold"/>
                <a:ea typeface="Clear Sans Light"/>
                <a:cs typeface="Clear Sans Light"/>
              </a:rPr>
              <a:t>Adaptations of a Camel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8DBCB-DFF1-47E9-BD04-EFA74F352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5" y="513158"/>
            <a:ext cx="11197882" cy="6344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315AD8-F066-40DA-A254-08A05F04196E}"/>
              </a:ext>
            </a:extLst>
          </p:cNvPr>
          <p:cNvSpPr txBox="1"/>
          <p:nvPr/>
        </p:nvSpPr>
        <p:spPr>
          <a:xfrm>
            <a:off x="8299939" y="2489981"/>
            <a:ext cx="21664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storing fat.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56F30-6C3A-4F0C-9A1B-44F0EC18646F}"/>
              </a:ext>
            </a:extLst>
          </p:cNvPr>
          <p:cNvSpPr txBox="1"/>
          <p:nvPr/>
        </p:nvSpPr>
        <p:spPr>
          <a:xfrm>
            <a:off x="1069145" y="4234375"/>
            <a:ext cx="2363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protect their eyes from the sand.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48BBFB-8CE5-4AAF-B411-95119621D3E8}"/>
              </a:ext>
            </a:extLst>
          </p:cNvPr>
          <p:cNvCxnSpPr/>
          <p:nvPr/>
        </p:nvCxnSpPr>
        <p:spPr>
          <a:xfrm flipV="1">
            <a:off x="4051495" y="3319975"/>
            <a:ext cx="1871003" cy="173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81897DE-6F48-4FB1-87F6-1002D8884388}"/>
              </a:ext>
            </a:extLst>
          </p:cNvPr>
          <p:cNvSpPr txBox="1"/>
          <p:nvPr/>
        </p:nvSpPr>
        <p:spPr>
          <a:xfrm>
            <a:off x="1434905" y="5050302"/>
            <a:ext cx="271506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Thick fur:</a:t>
            </a:r>
          </a:p>
          <a:p>
            <a:r>
              <a:rPr lang="en-US" dirty="0"/>
              <a:t>To protect against the sun’s heat during the day and to provide warmth during night.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130DDA-FDE0-4ACF-AC2E-5272EEAF27C7}"/>
              </a:ext>
            </a:extLst>
          </p:cNvPr>
          <p:cNvSpPr txBox="1"/>
          <p:nvPr/>
        </p:nvSpPr>
        <p:spPr>
          <a:xfrm>
            <a:off x="4712677" y="6086474"/>
            <a:ext cx="36857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help walking in the sand.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67E63B-376A-4111-8D9A-54925A0546DA}"/>
              </a:ext>
            </a:extLst>
          </p:cNvPr>
          <p:cNvSpPr/>
          <p:nvPr/>
        </p:nvSpPr>
        <p:spPr>
          <a:xfrm>
            <a:off x="866775" y="1509713"/>
            <a:ext cx="6096000" cy="431990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200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Cactus adaptation: </a:t>
            </a:r>
            <a:endParaRPr lang="en-US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Cactus have spines instead of leaves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These minimize the surface area and so reduce water loss.</a:t>
            </a:r>
          </a:p>
          <a:p>
            <a:pPr>
              <a:lnSpc>
                <a:spcPct val="150000"/>
              </a:lnSpc>
              <a:defRPr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Cactus have widespread root systems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that can collect water from a large area.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Cactus have large stems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that can store water.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Image result for cactus plant adaptation">
            <a:extLst>
              <a:ext uri="{FF2B5EF4-FFF2-40B4-BE49-F238E27FC236}">
                <a16:creationId xmlns:a16="http://schemas.microsoft.com/office/drawing/2014/main" id="{E3FA4471-9E51-46DD-8432-91DE7609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3" y="989013"/>
            <a:ext cx="43942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08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E3E128E8-9083-4055-A728-9805E9F35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3043238"/>
            <a:ext cx="59642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97BB3B7B-3FDB-4518-8445-72D51FD8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F0864A"/>
                </a:solidFill>
                <a:latin typeface="Twinkl SemiBold"/>
                <a:ea typeface="Clear Sans Light"/>
                <a:cs typeface="Clear Sans Light"/>
              </a:rPr>
              <a:t>Adaptations of a Polar Bear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D2E2D-CEF1-4B80-9C96-85E704CD8EF6}"/>
              </a:ext>
            </a:extLst>
          </p:cNvPr>
          <p:cNvGrpSpPr>
            <a:grpSpLocks/>
          </p:cNvGrpSpPr>
          <p:nvPr/>
        </p:nvGrpSpPr>
        <p:grpSpPr bwMode="auto">
          <a:xfrm>
            <a:off x="6193692" y="1215058"/>
            <a:ext cx="3100152" cy="1969094"/>
            <a:chOff x="2237433" y="1762166"/>
            <a:chExt cx="3099625" cy="1969064"/>
          </a:xfrm>
        </p:grpSpPr>
        <p:grpSp>
          <p:nvGrpSpPr>
            <p:cNvPr id="12" name="Group 31">
              <a:extLst>
                <a:ext uri="{FF2B5EF4-FFF2-40B4-BE49-F238E27FC236}">
                  <a16:creationId xmlns:a16="http://schemas.microsoft.com/office/drawing/2014/main" id="{143515C1-16D3-429A-9BED-3033720CAD5F}"/>
                </a:ext>
              </a:extLst>
            </p:cNvPr>
            <p:cNvGrpSpPr>
              <a:grpSpLocks/>
            </p:cNvGrpSpPr>
            <p:nvPr/>
          </p:nvGrpSpPr>
          <p:grpSpPr bwMode="auto">
            <a:xfrm rot="-2418546">
              <a:off x="4036672" y="2122471"/>
              <a:ext cx="930007" cy="1608759"/>
              <a:chOff x="386874" y="978243"/>
              <a:chExt cx="930007" cy="1608759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9487A52-5A10-4AD3-B302-6C1F7FDD35D0}"/>
                  </a:ext>
                </a:extLst>
              </p:cNvPr>
              <p:cNvCxnSpPr>
                <a:cxnSpLocks/>
                <a:endCxn id="15" idx="7"/>
              </p:cNvCxnSpPr>
              <p:nvPr/>
            </p:nvCxnSpPr>
            <p:spPr>
              <a:xfrm rot="2418546">
                <a:off x="386874" y="978243"/>
                <a:ext cx="930007" cy="1315036"/>
              </a:xfrm>
              <a:prstGeom prst="line">
                <a:avLst/>
              </a:prstGeom>
              <a:ln w="19050">
                <a:solidFill>
                  <a:srgbClr val="F086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8F971C5-CFCA-4854-A375-C8D9EEB8C694}"/>
                  </a:ext>
                </a:extLst>
              </p:cNvPr>
              <p:cNvSpPr/>
              <p:nvPr/>
            </p:nvSpPr>
            <p:spPr>
              <a:xfrm>
                <a:off x="659390" y="2412463"/>
                <a:ext cx="142690" cy="174539"/>
              </a:xfrm>
              <a:prstGeom prst="ellipse">
                <a:avLst/>
              </a:prstGeom>
              <a:solidFill>
                <a:srgbClr val="F08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3" name="Rectangle 53">
              <a:extLst>
                <a:ext uri="{FF2B5EF4-FFF2-40B4-BE49-F238E27FC236}">
                  <a16:creationId xmlns:a16="http://schemas.microsoft.com/office/drawing/2014/main" id="{DC03C01C-CFA4-4A05-AF9B-595AA6DAD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433" y="1762166"/>
              <a:ext cx="3099625" cy="646321"/>
            </a:xfrm>
            <a:prstGeom prst="rect">
              <a:avLst/>
            </a:prstGeom>
            <a:solidFill>
              <a:srgbClr val="FFE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 Light"/>
                </a:rPr>
                <a:t>Transparent fur to camouflage in the snow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A5B71E-0564-46F4-9038-78BD89E48754}"/>
              </a:ext>
            </a:extLst>
          </p:cNvPr>
          <p:cNvGrpSpPr>
            <a:grpSpLocks/>
          </p:cNvGrpSpPr>
          <p:nvPr/>
        </p:nvGrpSpPr>
        <p:grpSpPr bwMode="auto">
          <a:xfrm>
            <a:off x="4381104" y="2001803"/>
            <a:ext cx="5241867" cy="4377070"/>
            <a:chOff x="2857357" y="2001398"/>
            <a:chExt cx="5240213" cy="4376981"/>
          </a:xfrm>
        </p:grpSpPr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8035ECBC-230A-47BA-966D-1EC880BF75DF}"/>
                </a:ext>
              </a:extLst>
            </p:cNvPr>
            <p:cNvGrpSpPr>
              <a:grpSpLocks/>
            </p:cNvGrpSpPr>
            <p:nvPr/>
          </p:nvGrpSpPr>
          <p:grpSpPr bwMode="auto">
            <a:xfrm rot="-2180520">
              <a:off x="2857366" y="2324550"/>
              <a:ext cx="5240204" cy="4053829"/>
              <a:chOff x="-1389252" y="-1851644"/>
              <a:chExt cx="5240204" cy="4053829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17C5EFF-488D-42E7-B300-0108EDC42B52}"/>
                  </a:ext>
                </a:extLst>
              </p:cNvPr>
              <p:cNvCxnSpPr>
                <a:cxnSpLocks/>
                <a:stCxn id="18" idx="1"/>
              </p:cNvCxnSpPr>
              <p:nvPr/>
            </p:nvCxnSpPr>
            <p:spPr>
              <a:xfrm rot="2180520">
                <a:off x="-1389252" y="-1851644"/>
                <a:ext cx="5240204" cy="4053829"/>
              </a:xfrm>
              <a:prstGeom prst="line">
                <a:avLst/>
              </a:prstGeom>
              <a:ln w="19050">
                <a:solidFill>
                  <a:srgbClr val="F086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AA08656-45C6-40F5-9164-AE935CC0D03F}"/>
                  </a:ext>
                </a:extLst>
              </p:cNvPr>
              <p:cNvSpPr/>
              <p:nvPr/>
            </p:nvSpPr>
            <p:spPr>
              <a:xfrm>
                <a:off x="957336" y="1960422"/>
                <a:ext cx="117438" cy="117473"/>
              </a:xfrm>
              <a:prstGeom prst="ellipse">
                <a:avLst/>
              </a:prstGeom>
              <a:solidFill>
                <a:srgbClr val="F08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93B4468A-075D-4696-BC37-778C189A0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357" y="2001398"/>
              <a:ext cx="3361604" cy="646318"/>
            </a:xfrm>
            <a:prstGeom prst="rect">
              <a:avLst/>
            </a:prstGeom>
            <a:solidFill>
              <a:srgbClr val="FFE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 Light"/>
                </a:rPr>
                <a:t>Long, thick, curved claws so it can walk on snow. 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0BA2B3-C8D2-432C-A92E-741A46973800}"/>
              </a:ext>
            </a:extLst>
          </p:cNvPr>
          <p:cNvGrpSpPr>
            <a:grpSpLocks/>
          </p:cNvGrpSpPr>
          <p:nvPr/>
        </p:nvGrpSpPr>
        <p:grpSpPr bwMode="auto">
          <a:xfrm>
            <a:off x="1654630" y="5613460"/>
            <a:ext cx="4154033" cy="739719"/>
            <a:chOff x="131703" y="5614414"/>
            <a:chExt cx="4152966" cy="738349"/>
          </a:xfrm>
        </p:grpSpPr>
        <p:grpSp>
          <p:nvGrpSpPr>
            <p:cNvPr id="22" name="Group 19">
              <a:extLst>
                <a:ext uri="{FF2B5EF4-FFF2-40B4-BE49-F238E27FC236}">
                  <a16:creationId xmlns:a16="http://schemas.microsoft.com/office/drawing/2014/main" id="{50A8E3C9-71EB-4BE1-B0D4-CCB81C3A20B5}"/>
                </a:ext>
              </a:extLst>
            </p:cNvPr>
            <p:cNvGrpSpPr>
              <a:grpSpLocks/>
            </p:cNvGrpSpPr>
            <p:nvPr/>
          </p:nvGrpSpPr>
          <p:grpSpPr bwMode="auto">
            <a:xfrm rot="-4635522">
              <a:off x="3330469" y="5398564"/>
              <a:ext cx="303009" cy="1605390"/>
              <a:chOff x="802457" y="475887"/>
              <a:chExt cx="303009" cy="160539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0433A23-CE44-401D-81BC-622F4F86EB91}"/>
                  </a:ext>
                </a:extLst>
              </p:cNvPr>
              <p:cNvCxnSpPr/>
              <p:nvPr/>
            </p:nvCxnSpPr>
            <p:spPr>
              <a:xfrm rot="4452122">
                <a:off x="198461" y="1073821"/>
                <a:ext cx="1512500" cy="302651"/>
              </a:xfrm>
              <a:prstGeom prst="line">
                <a:avLst/>
              </a:prstGeom>
              <a:ln w="19050">
                <a:solidFill>
                  <a:srgbClr val="F086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EF618F3-F5A4-4B5D-B385-D7D937A1ABAE}"/>
                  </a:ext>
                </a:extLst>
              </p:cNvPr>
              <p:cNvSpPr/>
              <p:nvPr/>
            </p:nvSpPr>
            <p:spPr>
              <a:xfrm>
                <a:off x="952558" y="1959892"/>
                <a:ext cx="117258" cy="117445"/>
              </a:xfrm>
              <a:prstGeom prst="ellipse">
                <a:avLst/>
              </a:prstGeom>
              <a:solidFill>
                <a:srgbClr val="F08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23" name="Rectangle 15">
              <a:extLst>
                <a:ext uri="{FF2B5EF4-FFF2-40B4-BE49-F238E27FC236}">
                  <a16:creationId xmlns:a16="http://schemas.microsoft.com/office/drawing/2014/main" id="{742327C5-650F-4DA9-8974-67E002CB1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703" y="5614414"/>
              <a:ext cx="2656196" cy="645134"/>
            </a:xfrm>
            <a:prstGeom prst="rect">
              <a:avLst/>
            </a:prstGeom>
            <a:solidFill>
              <a:srgbClr val="FFE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 Light"/>
                </a:rPr>
                <a:t>Large paws so it can walk on the snow. 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A70FD9-FA12-4F12-8C2D-5FCABDF3937F}"/>
              </a:ext>
            </a:extLst>
          </p:cNvPr>
          <p:cNvGrpSpPr>
            <a:grpSpLocks/>
          </p:cNvGrpSpPr>
          <p:nvPr/>
        </p:nvGrpSpPr>
        <p:grpSpPr bwMode="auto">
          <a:xfrm>
            <a:off x="1950136" y="2999493"/>
            <a:ext cx="3696251" cy="923330"/>
            <a:chOff x="426928" y="3001036"/>
            <a:chExt cx="3694485" cy="921378"/>
          </a:xfrm>
        </p:grpSpPr>
        <p:grpSp>
          <p:nvGrpSpPr>
            <p:cNvPr id="32" name="Group 25">
              <a:extLst>
                <a:ext uri="{FF2B5EF4-FFF2-40B4-BE49-F238E27FC236}">
                  <a16:creationId xmlns:a16="http://schemas.microsoft.com/office/drawing/2014/main" id="{2F857780-7914-40CB-A598-40B59120FC6A}"/>
                </a:ext>
              </a:extLst>
            </p:cNvPr>
            <p:cNvGrpSpPr>
              <a:grpSpLocks/>
            </p:cNvGrpSpPr>
            <p:nvPr/>
          </p:nvGrpSpPr>
          <p:grpSpPr bwMode="auto">
            <a:xfrm rot="-5098414">
              <a:off x="3157168" y="2733011"/>
              <a:ext cx="308908" cy="1619582"/>
              <a:chOff x="938560" y="866416"/>
              <a:chExt cx="308908" cy="1619582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D971B45-FC9D-49D0-9D6E-C25CD34687C7}"/>
                  </a:ext>
                </a:extLst>
              </p:cNvPr>
              <p:cNvCxnSpPr/>
              <p:nvPr/>
            </p:nvCxnSpPr>
            <p:spPr>
              <a:xfrm rot="4452122">
                <a:off x="335345" y="1469631"/>
                <a:ext cx="1515338" cy="308908"/>
              </a:xfrm>
              <a:prstGeom prst="line">
                <a:avLst/>
              </a:prstGeom>
              <a:ln w="19050">
                <a:solidFill>
                  <a:srgbClr val="F086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544EB78-CCBE-452D-9D0D-267D4B820096}"/>
                  </a:ext>
                </a:extLst>
              </p:cNvPr>
              <p:cNvSpPr/>
              <p:nvPr/>
            </p:nvSpPr>
            <p:spPr>
              <a:xfrm>
                <a:off x="1117974" y="2368579"/>
                <a:ext cx="117227" cy="117419"/>
              </a:xfrm>
              <a:prstGeom prst="ellipse">
                <a:avLst/>
              </a:prstGeom>
              <a:solidFill>
                <a:srgbClr val="F086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sp>
          <p:nvSpPr>
            <p:cNvPr id="33" name="Rectangle 17">
              <a:extLst>
                <a:ext uri="{FF2B5EF4-FFF2-40B4-BE49-F238E27FC236}">
                  <a16:creationId xmlns:a16="http://schemas.microsoft.com/office/drawing/2014/main" id="{3C64FA5B-35A4-4678-BC8F-5E71CE1BF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928" y="3001036"/>
              <a:ext cx="2043328" cy="921378"/>
            </a:xfrm>
            <a:prstGeom prst="rect">
              <a:avLst/>
            </a:prstGeom>
            <a:solidFill>
              <a:srgbClr val="FFE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 Light"/>
                </a:rPr>
                <a:t>Thick layers of fur and body fat to keep it warm.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1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49F475-FCE6-4AB3-B7B8-8A2E4E3FE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833" y="1152525"/>
            <a:ext cx="8932334" cy="5024438"/>
          </a:xfrm>
        </p:spPr>
      </p:pic>
    </p:spTree>
    <p:extLst>
      <p:ext uri="{BB962C8B-B14F-4D97-AF65-F5344CB8AC3E}">
        <p14:creationId xmlns:p14="http://schemas.microsoft.com/office/powerpoint/2010/main" val="4096571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E3F1BC-B083-4FBA-AA1A-CC52FC6A3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5861"/>
            <a:ext cx="10045148" cy="5501102"/>
          </a:xfrm>
        </p:spPr>
      </p:pic>
    </p:spTree>
    <p:extLst>
      <p:ext uri="{BB962C8B-B14F-4D97-AF65-F5344CB8AC3E}">
        <p14:creationId xmlns:p14="http://schemas.microsoft.com/office/powerpoint/2010/main" val="60305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CC38-8C4D-44A9-B0AF-0AB03540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Ecosystem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9870-B5DE-49A2-84D6-04A0F73A2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243"/>
            <a:ext cx="10515600" cy="5181600"/>
          </a:xfrm>
        </p:spPr>
        <p:txBody>
          <a:bodyPr/>
          <a:lstStyle/>
          <a:p>
            <a:r>
              <a:rPr lang="en-US" dirty="0"/>
              <a:t>Includes all things, </a:t>
            </a:r>
            <a:r>
              <a:rPr lang="en-US" dirty="0">
                <a:solidFill>
                  <a:srgbClr val="C00000"/>
                </a:solidFill>
              </a:rPr>
              <a:t>living and nonliving</a:t>
            </a:r>
            <a:r>
              <a:rPr lang="en-US" dirty="0"/>
              <a:t>, that </a:t>
            </a:r>
            <a:r>
              <a:rPr lang="en-US" dirty="0">
                <a:solidFill>
                  <a:srgbClr val="FF0000"/>
                </a:solidFill>
              </a:rPr>
              <a:t>interact</a:t>
            </a:r>
            <a:r>
              <a:rPr lang="en-US" dirty="0"/>
              <a:t> with one another in an area of land.</a:t>
            </a:r>
          </a:p>
          <a:p>
            <a:r>
              <a:rPr lang="en-US" dirty="0"/>
              <a:t>It can be as small as the area under the rock or as large as a mountain.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B7F3A-4460-49BF-B275-63D8EC78A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8" y="3180522"/>
            <a:ext cx="9157252" cy="34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6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2BAA8-A9B7-43CB-8D44-F52162AFD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509" y="1524000"/>
            <a:ext cx="4410029" cy="3574473"/>
          </a:xfrm>
        </p:spPr>
        <p:txBody>
          <a:bodyPr/>
          <a:lstStyle/>
          <a:p>
            <a:r>
              <a:rPr lang="en-US" dirty="0"/>
              <a:t>A species of any animal or plant survives because it </a:t>
            </a:r>
            <a:r>
              <a:rPr lang="en-US" dirty="0">
                <a:solidFill>
                  <a:srgbClr val="FF0000"/>
                </a:solidFill>
              </a:rPr>
              <a:t>adapts to the habitat where it lives.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 species is </a:t>
            </a:r>
            <a:r>
              <a:rPr lang="en-US" dirty="0"/>
              <a:t>a group of plants or animals with the same characteristics.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CF9F29-C66C-4999-A58F-A70B997354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"/>
          <a:stretch/>
        </p:blipFill>
        <p:spPr>
          <a:xfrm>
            <a:off x="5372920" y="1115290"/>
            <a:ext cx="6105571" cy="462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7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8A7C-A4D7-4D91-A0F9-483FAA71C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06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6C946-29D7-4F7A-B918-81D8CAC53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192"/>
            <a:ext cx="10515600" cy="5010771"/>
          </a:xfrm>
        </p:spPr>
        <p:txBody>
          <a:bodyPr>
            <a:normAutofit/>
          </a:bodyPr>
          <a:lstStyle/>
          <a:p>
            <a:r>
              <a:rPr lang="en-US" dirty="0"/>
              <a:t>A biome is made up of </a:t>
            </a:r>
            <a:r>
              <a:rPr lang="en-US" dirty="0">
                <a:solidFill>
                  <a:schemeClr val="accent1"/>
                </a:solidFill>
              </a:rPr>
              <a:t>different ecosystems </a:t>
            </a:r>
            <a:r>
              <a:rPr lang="en-US" dirty="0"/>
              <a:t>found together in a </a:t>
            </a:r>
            <a:r>
              <a:rPr lang="en-US" dirty="0">
                <a:solidFill>
                  <a:schemeClr val="accent1"/>
                </a:solidFill>
              </a:rPr>
              <a:t>single geographical zone</a:t>
            </a:r>
            <a:r>
              <a:rPr lang="en-US" dirty="0"/>
              <a:t> that share the </a:t>
            </a:r>
            <a:r>
              <a:rPr lang="en-US" dirty="0">
                <a:solidFill>
                  <a:schemeClr val="accent1"/>
                </a:solidFill>
              </a:rPr>
              <a:t>same climate conditions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002060"/>
                </a:solidFill>
              </a:rPr>
              <a:t>The five major life biomes are: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1- Tundra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2- Forests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3- Grasslands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4- Deserts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5-Aquatic biomes</a:t>
            </a:r>
          </a:p>
          <a:p>
            <a:r>
              <a:rPr lang="en-US" dirty="0">
                <a:solidFill>
                  <a:srgbClr val="FF0000"/>
                </a:solidFill>
              </a:rPr>
              <a:t>Some of these have moderate conditions, others have extreme conditions like Tundra and Deserts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083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D78568-E912-4413-8857-F8763EDD1EAB}"/>
              </a:ext>
            </a:extLst>
          </p:cNvPr>
          <p:cNvSpPr/>
          <p:nvPr/>
        </p:nvSpPr>
        <p:spPr>
          <a:xfrm>
            <a:off x="1425618" y="653534"/>
            <a:ext cx="17457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1. Tundra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8CAD3-0FAB-49C2-98E7-0EABE0659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067" y="1238309"/>
            <a:ext cx="8467865" cy="56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D78568-E912-4413-8857-F8763EDD1EAB}"/>
              </a:ext>
            </a:extLst>
          </p:cNvPr>
          <p:cNvSpPr/>
          <p:nvPr/>
        </p:nvSpPr>
        <p:spPr>
          <a:xfrm>
            <a:off x="1425618" y="653534"/>
            <a:ext cx="1895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2. Forests:</a:t>
            </a:r>
          </a:p>
        </p:txBody>
      </p:sp>
      <p:pic>
        <p:nvPicPr>
          <p:cNvPr id="3074" name="Picture 2" descr="The Forest Biome Facts, Pictures &amp; In-Depth Information For Kids &amp; Adults">
            <a:extLst>
              <a:ext uri="{FF2B5EF4-FFF2-40B4-BE49-F238E27FC236}">
                <a16:creationId xmlns:a16="http://schemas.microsoft.com/office/drawing/2014/main" id="{F44694E3-E4B3-4A18-9BB7-F413D00FA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379" y="1441965"/>
            <a:ext cx="8116165" cy="54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4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D78568-E912-4413-8857-F8763EDD1EAB}"/>
              </a:ext>
            </a:extLst>
          </p:cNvPr>
          <p:cNvSpPr/>
          <p:nvPr/>
        </p:nvSpPr>
        <p:spPr>
          <a:xfrm>
            <a:off x="1425618" y="653534"/>
            <a:ext cx="2497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3. Grasslands:</a:t>
            </a:r>
          </a:p>
        </p:txBody>
      </p:sp>
      <p:pic>
        <p:nvPicPr>
          <p:cNvPr id="4098" name="Picture 2" descr="Grassland Biome | National Geographic Society">
            <a:extLst>
              <a:ext uri="{FF2B5EF4-FFF2-40B4-BE49-F238E27FC236}">
                <a16:creationId xmlns:a16="http://schemas.microsoft.com/office/drawing/2014/main" id="{34DBDE90-A698-4F32-9A54-9F4553209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413" y="1333500"/>
            <a:ext cx="81915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931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25453</TotalTime>
  <Words>495</Words>
  <Application>Microsoft Office PowerPoint</Application>
  <PresentationFormat>Widescreen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Clear Sans Light</vt:lpstr>
      <vt:lpstr>Times New Roman</vt:lpstr>
      <vt:lpstr>Twinkl Light</vt:lpstr>
      <vt:lpstr>Twinkl SemiBold</vt:lpstr>
      <vt:lpstr>Office Theme</vt:lpstr>
      <vt:lpstr>BIOMES</vt:lpstr>
      <vt:lpstr>PowerPoint Presentation</vt:lpstr>
      <vt:lpstr>PowerPoint Presentation</vt:lpstr>
      <vt:lpstr>Ecosystem</vt:lpstr>
      <vt:lpstr>PowerPoint Presentation</vt:lpstr>
      <vt:lpstr>Biome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adaptation?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BIOMES</dc:title>
  <dc:creator>F.Alshaer</dc:creator>
  <cp:lastModifiedBy>F.Alshaer</cp:lastModifiedBy>
  <cp:revision>48</cp:revision>
  <dcterms:created xsi:type="dcterms:W3CDTF">2022-06-13T08:53:25Z</dcterms:created>
  <dcterms:modified xsi:type="dcterms:W3CDTF">2022-09-21T08:38:13Z</dcterms:modified>
</cp:coreProperties>
</file>