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102" d="100"/>
          <a:sy n="102" d="100"/>
        </p:scale>
        <p:origin x="-158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B2E998-1F1D-40E7-A545-55B64A62052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A8CEBF78-05DE-45BF-AEBE-DCF9B5685FC5}">
      <dgm:prSet phldrT="[Text]"/>
      <dgm:spPr>
        <a:solidFill>
          <a:schemeClr val="accent2"/>
        </a:solidFill>
      </dgm:spPr>
      <dgm:t>
        <a:bodyPr/>
        <a:lstStyle/>
        <a:p>
          <a:pPr rtl="1"/>
          <a:r>
            <a:rPr lang="ar-JO" dirty="0"/>
            <a:t>الاسمُ</a:t>
          </a:r>
        </a:p>
      </dgm:t>
    </dgm:pt>
    <dgm:pt modelId="{AD0269A4-1EC7-4413-9C6E-365ABD2D7426}" type="parTrans" cxnId="{D008B931-AFB8-4C0E-9E2B-3E1492AEC74C}">
      <dgm:prSet/>
      <dgm:spPr/>
      <dgm:t>
        <a:bodyPr/>
        <a:lstStyle/>
        <a:p>
          <a:pPr rtl="1"/>
          <a:endParaRPr lang="ar-JO"/>
        </a:p>
      </dgm:t>
    </dgm:pt>
    <dgm:pt modelId="{A7433DE2-2AF9-473A-9F97-E08F1D2D7AF3}" type="sibTrans" cxnId="{D008B931-AFB8-4C0E-9E2B-3E1492AEC74C}">
      <dgm:prSet/>
      <dgm:spPr/>
      <dgm:t>
        <a:bodyPr/>
        <a:lstStyle/>
        <a:p>
          <a:pPr rtl="1"/>
          <a:endParaRPr lang="ar-JO"/>
        </a:p>
      </dgm:t>
    </dgm:pt>
    <dgm:pt modelId="{DC78070C-36BD-4C12-8634-9A695FF6CAA9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ar-JO" dirty="0"/>
            <a:t>نكرةٌ</a:t>
          </a:r>
        </a:p>
      </dgm:t>
    </dgm:pt>
    <dgm:pt modelId="{5010700F-E640-4EBA-BE30-AAC3CFE2C3A9}" type="parTrans" cxnId="{170DF173-DB22-44AB-8017-FDCDA4BF0825}">
      <dgm:prSet/>
      <dgm:spPr/>
      <dgm:t>
        <a:bodyPr/>
        <a:lstStyle/>
        <a:p>
          <a:pPr rtl="1"/>
          <a:endParaRPr lang="ar-JO"/>
        </a:p>
      </dgm:t>
    </dgm:pt>
    <dgm:pt modelId="{AB84E5B9-8ED0-496C-8D5E-8E590EE93AEF}" type="sibTrans" cxnId="{170DF173-DB22-44AB-8017-FDCDA4BF0825}">
      <dgm:prSet/>
      <dgm:spPr/>
      <dgm:t>
        <a:bodyPr/>
        <a:lstStyle/>
        <a:p>
          <a:pPr rtl="1"/>
          <a:endParaRPr lang="ar-JO"/>
        </a:p>
      </dgm:t>
    </dgm:pt>
    <dgm:pt modelId="{2C692A07-FCF0-4DF0-BD0D-E7686CC6CBC8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ar-JO" dirty="0"/>
            <a:t>معرفةٌ</a:t>
          </a:r>
        </a:p>
      </dgm:t>
    </dgm:pt>
    <dgm:pt modelId="{1860277E-4DFC-4CBA-9B8A-9F102ED1834A}" type="parTrans" cxnId="{489F5499-880C-4834-B205-98D1136B3C2F}">
      <dgm:prSet/>
      <dgm:spPr/>
      <dgm:t>
        <a:bodyPr/>
        <a:lstStyle/>
        <a:p>
          <a:pPr rtl="1"/>
          <a:endParaRPr lang="ar-JO"/>
        </a:p>
      </dgm:t>
    </dgm:pt>
    <dgm:pt modelId="{69223448-30F4-4F5F-BADC-A4A1A2E6CAD4}" type="sibTrans" cxnId="{489F5499-880C-4834-B205-98D1136B3C2F}">
      <dgm:prSet/>
      <dgm:spPr/>
      <dgm:t>
        <a:bodyPr/>
        <a:lstStyle/>
        <a:p>
          <a:pPr rtl="1"/>
          <a:endParaRPr lang="ar-JO"/>
        </a:p>
      </dgm:t>
    </dgm:pt>
    <dgm:pt modelId="{14C4C155-1C6A-4CB7-B3EB-F9EDFBE61BF3}" type="pres">
      <dgm:prSet presAssocID="{73B2E998-1F1D-40E7-A545-55B64A620529}" presName="Name0" presStyleCnt="0">
        <dgm:presLayoutVars>
          <dgm:dir/>
          <dgm:resizeHandles val="exact"/>
        </dgm:presLayoutVars>
      </dgm:prSet>
      <dgm:spPr/>
    </dgm:pt>
    <dgm:pt modelId="{95CEA98E-57C3-4034-BD05-EDADF7BA8617}" type="pres">
      <dgm:prSet presAssocID="{A8CEBF78-05DE-45BF-AEBE-DCF9B5685FC5}" presName="node" presStyleLbl="node1" presStyleIdx="0" presStyleCnt="3">
        <dgm:presLayoutVars>
          <dgm:bulletEnabled val="1"/>
        </dgm:presLayoutVars>
      </dgm:prSet>
      <dgm:spPr/>
    </dgm:pt>
    <dgm:pt modelId="{F385E29C-B6CC-4D93-948C-5988418231A3}" type="pres">
      <dgm:prSet presAssocID="{A7433DE2-2AF9-473A-9F97-E08F1D2D7AF3}" presName="sibTrans" presStyleLbl="sibTrans2D1" presStyleIdx="0" presStyleCnt="3" custScaleY="111912"/>
      <dgm:spPr/>
    </dgm:pt>
    <dgm:pt modelId="{5FCE36F9-7B32-44C2-8EDC-BC13FB174A9C}" type="pres">
      <dgm:prSet presAssocID="{A7433DE2-2AF9-473A-9F97-E08F1D2D7AF3}" presName="connectorText" presStyleLbl="sibTrans2D1" presStyleIdx="0" presStyleCnt="3"/>
      <dgm:spPr/>
    </dgm:pt>
    <dgm:pt modelId="{96E458B7-BAE8-4AE8-A163-23260998FB46}" type="pres">
      <dgm:prSet presAssocID="{DC78070C-36BD-4C12-8634-9A695FF6CAA9}" presName="node" presStyleLbl="node1" presStyleIdx="1" presStyleCnt="3">
        <dgm:presLayoutVars>
          <dgm:bulletEnabled val="1"/>
        </dgm:presLayoutVars>
      </dgm:prSet>
      <dgm:spPr/>
    </dgm:pt>
    <dgm:pt modelId="{1BA8B8C0-6CF3-4B50-B591-CDB34960BA8D}" type="pres">
      <dgm:prSet presAssocID="{AB84E5B9-8ED0-496C-8D5E-8E590EE93AEF}" presName="sibTrans" presStyleLbl="sibTrans2D1" presStyleIdx="1" presStyleCnt="3" custFlipVert="1" custScaleY="15900"/>
      <dgm:spPr/>
    </dgm:pt>
    <dgm:pt modelId="{9AE9D6FB-8486-4210-A7B6-D25E48FADCB0}" type="pres">
      <dgm:prSet presAssocID="{AB84E5B9-8ED0-496C-8D5E-8E590EE93AEF}" presName="connectorText" presStyleLbl="sibTrans2D1" presStyleIdx="1" presStyleCnt="3"/>
      <dgm:spPr/>
    </dgm:pt>
    <dgm:pt modelId="{A915DA6B-E103-45C6-84D2-0438621DC019}" type="pres">
      <dgm:prSet presAssocID="{2C692A07-FCF0-4DF0-BD0D-E7686CC6CBC8}" presName="node" presStyleLbl="node1" presStyleIdx="2" presStyleCnt="3">
        <dgm:presLayoutVars>
          <dgm:bulletEnabled val="1"/>
        </dgm:presLayoutVars>
      </dgm:prSet>
      <dgm:spPr/>
    </dgm:pt>
    <dgm:pt modelId="{E71A348D-6B36-40D6-9C06-5E93FE05EA85}" type="pres">
      <dgm:prSet presAssocID="{69223448-30F4-4F5F-BADC-A4A1A2E6CAD4}" presName="sibTrans" presStyleLbl="sibTrans2D1" presStyleIdx="2" presStyleCnt="3"/>
      <dgm:spPr/>
    </dgm:pt>
    <dgm:pt modelId="{1A156436-6AFE-4C2F-B2A5-A69B4ADA69F2}" type="pres">
      <dgm:prSet presAssocID="{69223448-30F4-4F5F-BADC-A4A1A2E6CAD4}" presName="connectorText" presStyleLbl="sibTrans2D1" presStyleIdx="2" presStyleCnt="3"/>
      <dgm:spPr/>
    </dgm:pt>
  </dgm:ptLst>
  <dgm:cxnLst>
    <dgm:cxn modelId="{D008B931-AFB8-4C0E-9E2B-3E1492AEC74C}" srcId="{73B2E998-1F1D-40E7-A545-55B64A620529}" destId="{A8CEBF78-05DE-45BF-AEBE-DCF9B5685FC5}" srcOrd="0" destOrd="0" parTransId="{AD0269A4-1EC7-4413-9C6E-365ABD2D7426}" sibTransId="{A7433DE2-2AF9-473A-9F97-E08F1D2D7AF3}"/>
    <dgm:cxn modelId="{8ADD933F-709E-48D5-AC5F-45C5FF13F697}" type="presOf" srcId="{A7433DE2-2AF9-473A-9F97-E08F1D2D7AF3}" destId="{5FCE36F9-7B32-44C2-8EDC-BC13FB174A9C}" srcOrd="1" destOrd="0" presId="urn:microsoft.com/office/officeart/2005/8/layout/cycle7"/>
    <dgm:cxn modelId="{526F6467-D103-40A0-A1E1-97FAF531D145}" type="presOf" srcId="{69223448-30F4-4F5F-BADC-A4A1A2E6CAD4}" destId="{1A156436-6AFE-4C2F-B2A5-A69B4ADA69F2}" srcOrd="1" destOrd="0" presId="urn:microsoft.com/office/officeart/2005/8/layout/cycle7"/>
    <dgm:cxn modelId="{2544CA47-C9A0-491C-8669-F31FC025A283}" type="presOf" srcId="{A8CEBF78-05DE-45BF-AEBE-DCF9B5685FC5}" destId="{95CEA98E-57C3-4034-BD05-EDADF7BA8617}" srcOrd="0" destOrd="0" presId="urn:microsoft.com/office/officeart/2005/8/layout/cycle7"/>
    <dgm:cxn modelId="{19F40371-399F-4056-B6DD-BA3F208B5981}" type="presOf" srcId="{2C692A07-FCF0-4DF0-BD0D-E7686CC6CBC8}" destId="{A915DA6B-E103-45C6-84D2-0438621DC019}" srcOrd="0" destOrd="0" presId="urn:microsoft.com/office/officeart/2005/8/layout/cycle7"/>
    <dgm:cxn modelId="{170DF173-DB22-44AB-8017-FDCDA4BF0825}" srcId="{73B2E998-1F1D-40E7-A545-55B64A620529}" destId="{DC78070C-36BD-4C12-8634-9A695FF6CAA9}" srcOrd="1" destOrd="0" parTransId="{5010700F-E640-4EBA-BE30-AAC3CFE2C3A9}" sibTransId="{AB84E5B9-8ED0-496C-8D5E-8E590EE93AEF}"/>
    <dgm:cxn modelId="{63BB4576-C6B6-4C69-AF68-19CEAB996731}" type="presOf" srcId="{69223448-30F4-4F5F-BADC-A4A1A2E6CAD4}" destId="{E71A348D-6B36-40D6-9C06-5E93FE05EA85}" srcOrd="0" destOrd="0" presId="urn:microsoft.com/office/officeart/2005/8/layout/cycle7"/>
    <dgm:cxn modelId="{489F5499-880C-4834-B205-98D1136B3C2F}" srcId="{73B2E998-1F1D-40E7-A545-55B64A620529}" destId="{2C692A07-FCF0-4DF0-BD0D-E7686CC6CBC8}" srcOrd="2" destOrd="0" parTransId="{1860277E-4DFC-4CBA-9B8A-9F102ED1834A}" sibTransId="{69223448-30F4-4F5F-BADC-A4A1A2E6CAD4}"/>
    <dgm:cxn modelId="{9E32F7C2-2FB7-4D43-93FE-1D3C6DA2025A}" type="presOf" srcId="{A7433DE2-2AF9-473A-9F97-E08F1D2D7AF3}" destId="{F385E29C-B6CC-4D93-948C-5988418231A3}" srcOrd="0" destOrd="0" presId="urn:microsoft.com/office/officeart/2005/8/layout/cycle7"/>
    <dgm:cxn modelId="{0B710BD3-3A64-47F3-93A1-78BDFB4F865B}" type="presOf" srcId="{AB84E5B9-8ED0-496C-8D5E-8E590EE93AEF}" destId="{9AE9D6FB-8486-4210-A7B6-D25E48FADCB0}" srcOrd="1" destOrd="0" presId="urn:microsoft.com/office/officeart/2005/8/layout/cycle7"/>
    <dgm:cxn modelId="{907A68D3-C939-4E4B-B868-670F6036977F}" type="presOf" srcId="{73B2E998-1F1D-40E7-A545-55B64A620529}" destId="{14C4C155-1C6A-4CB7-B3EB-F9EDFBE61BF3}" srcOrd="0" destOrd="0" presId="urn:microsoft.com/office/officeart/2005/8/layout/cycle7"/>
    <dgm:cxn modelId="{D62D1BD6-CFDB-44D6-A894-880AB531FF26}" type="presOf" srcId="{DC78070C-36BD-4C12-8634-9A695FF6CAA9}" destId="{96E458B7-BAE8-4AE8-A163-23260998FB46}" srcOrd="0" destOrd="0" presId="urn:microsoft.com/office/officeart/2005/8/layout/cycle7"/>
    <dgm:cxn modelId="{20050BF4-33E2-45B8-AE7C-55D8C41B5E7E}" type="presOf" srcId="{AB84E5B9-8ED0-496C-8D5E-8E590EE93AEF}" destId="{1BA8B8C0-6CF3-4B50-B591-CDB34960BA8D}" srcOrd="0" destOrd="0" presId="urn:microsoft.com/office/officeart/2005/8/layout/cycle7"/>
    <dgm:cxn modelId="{AA3F784A-E7FE-4F91-B5A5-07D7AFD9AF11}" type="presParOf" srcId="{14C4C155-1C6A-4CB7-B3EB-F9EDFBE61BF3}" destId="{95CEA98E-57C3-4034-BD05-EDADF7BA8617}" srcOrd="0" destOrd="0" presId="urn:microsoft.com/office/officeart/2005/8/layout/cycle7"/>
    <dgm:cxn modelId="{D0849379-213D-4876-ABBB-9A246C0F9D27}" type="presParOf" srcId="{14C4C155-1C6A-4CB7-B3EB-F9EDFBE61BF3}" destId="{F385E29C-B6CC-4D93-948C-5988418231A3}" srcOrd="1" destOrd="0" presId="urn:microsoft.com/office/officeart/2005/8/layout/cycle7"/>
    <dgm:cxn modelId="{028545F8-F5E0-4084-A86B-1D49590062C7}" type="presParOf" srcId="{F385E29C-B6CC-4D93-948C-5988418231A3}" destId="{5FCE36F9-7B32-44C2-8EDC-BC13FB174A9C}" srcOrd="0" destOrd="0" presId="urn:microsoft.com/office/officeart/2005/8/layout/cycle7"/>
    <dgm:cxn modelId="{F2FA3F80-BEF0-4136-96DF-6173A56DEF23}" type="presParOf" srcId="{14C4C155-1C6A-4CB7-B3EB-F9EDFBE61BF3}" destId="{96E458B7-BAE8-4AE8-A163-23260998FB46}" srcOrd="2" destOrd="0" presId="urn:microsoft.com/office/officeart/2005/8/layout/cycle7"/>
    <dgm:cxn modelId="{12522CB0-E481-4E62-AF70-275492ACC515}" type="presParOf" srcId="{14C4C155-1C6A-4CB7-B3EB-F9EDFBE61BF3}" destId="{1BA8B8C0-6CF3-4B50-B591-CDB34960BA8D}" srcOrd="3" destOrd="0" presId="urn:microsoft.com/office/officeart/2005/8/layout/cycle7"/>
    <dgm:cxn modelId="{DB0D6193-0B72-4790-8333-8C282C754330}" type="presParOf" srcId="{1BA8B8C0-6CF3-4B50-B591-CDB34960BA8D}" destId="{9AE9D6FB-8486-4210-A7B6-D25E48FADCB0}" srcOrd="0" destOrd="0" presId="urn:microsoft.com/office/officeart/2005/8/layout/cycle7"/>
    <dgm:cxn modelId="{5517FCFB-3B27-43F3-B92F-CB6072D8AE58}" type="presParOf" srcId="{14C4C155-1C6A-4CB7-B3EB-F9EDFBE61BF3}" destId="{A915DA6B-E103-45C6-84D2-0438621DC019}" srcOrd="4" destOrd="0" presId="urn:microsoft.com/office/officeart/2005/8/layout/cycle7"/>
    <dgm:cxn modelId="{A396C347-5E20-4768-B452-D3B404020EB4}" type="presParOf" srcId="{14C4C155-1C6A-4CB7-B3EB-F9EDFBE61BF3}" destId="{E71A348D-6B36-40D6-9C06-5E93FE05EA85}" srcOrd="5" destOrd="0" presId="urn:microsoft.com/office/officeart/2005/8/layout/cycle7"/>
    <dgm:cxn modelId="{48308E11-CB27-4C8A-9BF9-0A054D565ADC}" type="presParOf" srcId="{E71A348D-6B36-40D6-9C06-5E93FE05EA85}" destId="{1A156436-6AFE-4C2F-B2A5-A69B4ADA69F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EA98E-57C3-4034-BD05-EDADF7BA8617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300" kern="1200" dirty="0"/>
            <a:t>الاسمُ</a:t>
          </a:r>
        </a:p>
      </dsp:txBody>
      <dsp:txXfrm>
        <a:off x="2702137" y="42663"/>
        <a:ext cx="2723724" cy="1320771"/>
      </dsp:txXfrm>
    </dsp:sp>
    <dsp:sp modelId="{F385E29C-B6CC-4D93-948C-5988418231A3}">
      <dsp:nvSpPr>
        <dsp:cNvPr id="0" name=""/>
        <dsp:cNvSpPr/>
      </dsp:nvSpPr>
      <dsp:spPr>
        <a:xfrm rot="3600000">
          <a:off x="4491365" y="2434570"/>
          <a:ext cx="1461927" cy="5495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JO" sz="2500" kern="1200"/>
        </a:p>
      </dsp:txBody>
      <dsp:txXfrm>
        <a:off x="4656223" y="2544475"/>
        <a:ext cx="1132212" cy="329715"/>
      </dsp:txXfrm>
    </dsp:sp>
    <dsp:sp modelId="{96E458B7-BAE8-4AE8-A163-23260998FB46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300" kern="1200" dirty="0"/>
            <a:t>نكرةٌ</a:t>
          </a:r>
        </a:p>
      </dsp:txBody>
      <dsp:txXfrm>
        <a:off x="5018795" y="4055232"/>
        <a:ext cx="2723724" cy="1320771"/>
      </dsp:txXfrm>
    </dsp:sp>
    <dsp:sp modelId="{1BA8B8C0-6CF3-4B50-B591-CDB34960BA8D}">
      <dsp:nvSpPr>
        <dsp:cNvPr id="0" name=""/>
        <dsp:cNvSpPr/>
      </dsp:nvSpPr>
      <dsp:spPr>
        <a:xfrm rot="10800000" flipV="1">
          <a:off x="3333036" y="4676580"/>
          <a:ext cx="1461927" cy="7807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JO" sz="500" kern="1200"/>
        </a:p>
      </dsp:txBody>
      <dsp:txXfrm rot="10800000">
        <a:off x="3356458" y="4692195"/>
        <a:ext cx="1415083" cy="46844"/>
      </dsp:txXfrm>
    </dsp:sp>
    <dsp:sp modelId="{A915DA6B-E103-45C6-84D2-0438621DC019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300" kern="1200" dirty="0"/>
            <a:t>معرفةٌ</a:t>
          </a:r>
        </a:p>
      </dsp:txBody>
      <dsp:txXfrm>
        <a:off x="385480" y="4055232"/>
        <a:ext cx="2723724" cy="1320771"/>
      </dsp:txXfrm>
    </dsp:sp>
    <dsp:sp modelId="{E71A348D-6B36-40D6-9C06-5E93FE05EA85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JO" sz="2200" kern="1200"/>
        </a:p>
      </dsp:txBody>
      <dsp:txXfrm>
        <a:off x="2322017" y="2562023"/>
        <a:ext cx="1167307" cy="29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7278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9458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949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9983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6153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1286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5107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067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6781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8749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3604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C333-9D21-4B04-85F1-90845EA315AB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7491-1656-4F87-A7A6-74286A82139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222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JO" dirty="0"/>
              <a:t>النّكرةُ والمعرفةُ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JO" sz="4400" dirty="0">
                <a:solidFill>
                  <a:srgbClr val="0070C0"/>
                </a:solidFill>
              </a:rPr>
              <a:t>من أنواعِ المعرفةِ: ( العَلمُ، والمُعرَّفُ بـ «أل»)</a:t>
            </a:r>
          </a:p>
        </p:txBody>
      </p:sp>
    </p:spTree>
    <p:extLst>
      <p:ext uri="{BB962C8B-B14F-4D97-AF65-F5344CB8AC3E}">
        <p14:creationId xmlns:p14="http://schemas.microsoft.com/office/powerpoint/2010/main" val="202828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859767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3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295" y="656822"/>
            <a:ext cx="7098482" cy="3046988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ar-JO" sz="3200" dirty="0"/>
              <a:t>* </a:t>
            </a:r>
            <a:r>
              <a:rPr lang="ar-JO" sz="3200" dirty="0">
                <a:solidFill>
                  <a:srgbClr val="0033CC"/>
                </a:solidFill>
              </a:rPr>
              <a:t>التّعريف: </a:t>
            </a:r>
          </a:p>
          <a:p>
            <a:r>
              <a:rPr lang="ar-JO" sz="3200" dirty="0"/>
              <a:t>الاسمُ من حيث التّعريفِ والتّنكيرِ نوعانِ: </a:t>
            </a:r>
          </a:p>
          <a:p>
            <a:endParaRPr lang="ar-JO" sz="3200" dirty="0"/>
          </a:p>
          <a:p>
            <a:r>
              <a:rPr lang="ar-JO" sz="3200" dirty="0"/>
              <a:t>1ـ </a:t>
            </a:r>
            <a:r>
              <a:rPr lang="ar-JO" sz="3200" dirty="0">
                <a:solidFill>
                  <a:srgbClr val="FF0000"/>
                </a:solidFill>
              </a:rPr>
              <a:t>نكرةٌ</a:t>
            </a:r>
            <a:r>
              <a:rPr lang="ar-JO" sz="3200" dirty="0"/>
              <a:t>: ما دلّ على شيْءٍ غيرِ معيّنٍ و غيرِ معروفٍ.</a:t>
            </a:r>
          </a:p>
          <a:p>
            <a:r>
              <a:rPr lang="ar-JO" sz="3200" dirty="0"/>
              <a:t>مثل: امرأةٌ، دفترٌ، مكتبٌ، عاملٌ.</a:t>
            </a:r>
          </a:p>
          <a:p>
            <a:endParaRPr lang="ar-JO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4295" y="4159876"/>
            <a:ext cx="7098482" cy="1754326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r>
              <a:rPr lang="ar-JO" sz="3600" dirty="0"/>
              <a:t>2ـ </a:t>
            </a:r>
            <a:r>
              <a:rPr lang="ar-JO" sz="3600" dirty="0">
                <a:solidFill>
                  <a:srgbClr val="FF0000"/>
                </a:solidFill>
              </a:rPr>
              <a:t>معرفةٌ:</a:t>
            </a:r>
            <a:r>
              <a:rPr lang="ar-JO" sz="3600" dirty="0"/>
              <a:t> ما دلَّ على شيْءٍ معيّنٍ ومعروفٍ.</a:t>
            </a:r>
          </a:p>
          <a:p>
            <a:r>
              <a:rPr lang="ar-JO" sz="3600" dirty="0"/>
              <a:t>مثل: المكتبُ، الدّفترُ، أسامةُ، العراقُ، عمّانُ، أنا، هذا، الّذي</a:t>
            </a:r>
            <a:r>
              <a:rPr lang="ar-JO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777" y="7495"/>
            <a:ext cx="3786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6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0" y="309093"/>
            <a:ext cx="5344732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JO" sz="2800" dirty="0"/>
              <a:t>تأمّل الجمل الآتية:</a:t>
            </a:r>
          </a:p>
          <a:p>
            <a:pPr>
              <a:lnSpc>
                <a:spcPct val="150000"/>
              </a:lnSpc>
            </a:pPr>
            <a:r>
              <a:rPr lang="ar-JO" sz="2800" dirty="0"/>
              <a:t>جاءتْ </a:t>
            </a:r>
            <a:r>
              <a:rPr lang="ar-JO" sz="2800" b="1" u="sng" dirty="0"/>
              <a:t>معلّمةٌ</a:t>
            </a:r>
            <a:r>
              <a:rPr lang="ar-JO" sz="2800" dirty="0"/>
              <a:t> إلى الصّفِّ.</a:t>
            </a:r>
          </a:p>
          <a:p>
            <a:pPr>
              <a:lnSpc>
                <a:spcPct val="150000"/>
              </a:lnSpc>
            </a:pPr>
            <a:r>
              <a:rPr lang="ar-JO" sz="2800" dirty="0"/>
              <a:t>شاهدْتُ </a:t>
            </a:r>
            <a:r>
              <a:rPr lang="ar-JO" sz="2800" b="1" u="sng" dirty="0"/>
              <a:t>رجلًا</a:t>
            </a:r>
            <a:r>
              <a:rPr lang="ar-JO" sz="2800" dirty="0"/>
              <a:t> في المسرحِ.</a:t>
            </a:r>
          </a:p>
          <a:p>
            <a:pPr>
              <a:lnSpc>
                <a:spcPct val="150000"/>
              </a:lnSpc>
            </a:pPr>
            <a:r>
              <a:rPr lang="ar-JO" sz="2800" dirty="0"/>
              <a:t>عثرتُ على </a:t>
            </a:r>
            <a:r>
              <a:rPr lang="ar-JO" sz="2800" b="1" u="sng" dirty="0"/>
              <a:t>دينارٍ</a:t>
            </a:r>
            <a:r>
              <a:rPr lang="ar-JO" sz="2800" dirty="0"/>
              <a:t> في السّوقِ.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88315" y="3258354"/>
            <a:ext cx="6457217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3200" dirty="0"/>
              <a:t>لاحظ الكلمات الّتي تحتها خطّ في الجُمل السّابقة: </a:t>
            </a:r>
          </a:p>
          <a:p>
            <a:r>
              <a:rPr lang="ar-JO" sz="3200" dirty="0"/>
              <a:t>هل هي أسماءٌ أم أفعالٌ؟          ( أسماءٌ )</a:t>
            </a:r>
          </a:p>
          <a:p>
            <a:r>
              <a:rPr lang="ar-JO" sz="3200" dirty="0"/>
              <a:t>هل دلّت هذه الأسماء على شيءٍ محدّدٍ؟     ( لا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2322" y="5447763"/>
            <a:ext cx="7957628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1">
            <a:spAutoFit/>
          </a:bodyPr>
          <a:lstStyle/>
          <a:p>
            <a:r>
              <a:rPr lang="ar-JO" sz="3600" dirty="0"/>
              <a:t>إذن تستنتج أنّ النّكرة اسمٌ يدلّ على عموم وغير معيّن</a:t>
            </a:r>
            <a:r>
              <a:rPr lang="ar-J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714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27152" y="224885"/>
            <a:ext cx="5975797" cy="2800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/>
              <a:t>تأمّل الجُمل الآتية:</a:t>
            </a:r>
          </a:p>
          <a:p>
            <a:pPr>
              <a:lnSpc>
                <a:spcPct val="150000"/>
              </a:lnSpc>
            </a:pPr>
            <a:r>
              <a:rPr lang="ar-JO" sz="3200" dirty="0"/>
              <a:t>فازتْ </a:t>
            </a:r>
            <a:r>
              <a:rPr lang="ar-JO" sz="3200" b="1" u="sng" dirty="0"/>
              <a:t>مريمُ</a:t>
            </a:r>
            <a:r>
              <a:rPr lang="ar-JO" sz="3200" dirty="0"/>
              <a:t> بجائزةٍ ثمينةٍ.</a:t>
            </a:r>
          </a:p>
          <a:p>
            <a:pPr>
              <a:lnSpc>
                <a:spcPct val="150000"/>
              </a:lnSpc>
            </a:pPr>
            <a:r>
              <a:rPr lang="ar-JO" sz="3200" b="1" u="sng" dirty="0"/>
              <a:t>عمّانُ</a:t>
            </a:r>
            <a:r>
              <a:rPr lang="ar-JO" sz="3200" dirty="0"/>
              <a:t> عاصمةٌ جميلةٌ.</a:t>
            </a:r>
          </a:p>
          <a:p>
            <a:pPr>
              <a:lnSpc>
                <a:spcPct val="150000"/>
              </a:lnSpc>
            </a:pPr>
            <a:r>
              <a:rPr lang="ar-JO" sz="3200" dirty="0"/>
              <a:t>يُعدُّ </a:t>
            </a:r>
            <a:r>
              <a:rPr lang="ar-JO" sz="3200" b="1" u="sng" dirty="0"/>
              <a:t>الكتابُ</a:t>
            </a:r>
            <a:r>
              <a:rPr lang="ar-JO" sz="3200" dirty="0"/>
              <a:t> خيرُ صديقٍ.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27152" y="3514291"/>
            <a:ext cx="5766864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2800" dirty="0"/>
              <a:t>لاحظ الكلمات الّتي تحتها خطّ في الجُمل السّابقة:</a:t>
            </a:r>
          </a:p>
          <a:p>
            <a:r>
              <a:rPr lang="ar-JO" sz="2800" dirty="0"/>
              <a:t>هل هي أسماءٌ أم أفعالٌ؟      ( أسماء ) </a:t>
            </a:r>
          </a:p>
          <a:p>
            <a:r>
              <a:rPr lang="ar-JO" sz="2800" dirty="0"/>
              <a:t>هل دلّت على شيْءٍ محدّدٍ؟    ( نعم 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9876" y="5387926"/>
            <a:ext cx="8763939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1">
            <a:spAutoFit/>
          </a:bodyPr>
          <a:lstStyle/>
          <a:p>
            <a:r>
              <a:rPr lang="ar-JO" sz="3600" dirty="0"/>
              <a:t>إذن تستنتجُ أنّ المعرفة اسمٌ يدلّ على شخص أو شيءٍ معيّنٍ.</a:t>
            </a:r>
          </a:p>
        </p:txBody>
      </p:sp>
    </p:spTree>
    <p:extLst>
      <p:ext uri="{BB962C8B-B14F-4D97-AF65-F5344CB8AC3E}">
        <p14:creationId xmlns:p14="http://schemas.microsoft.com/office/powerpoint/2010/main" val="285147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0175" y="682581"/>
            <a:ext cx="7675807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r>
              <a:rPr lang="ar-JO" sz="3200" dirty="0"/>
              <a:t>إذن من أنواع المعارف:    </a:t>
            </a:r>
          </a:p>
          <a:p>
            <a:pPr algn="ctr"/>
            <a:r>
              <a:rPr lang="ar-JO" sz="3200" dirty="0">
                <a:solidFill>
                  <a:srgbClr val="FF0000"/>
                </a:solidFill>
              </a:rPr>
              <a:t>1</a:t>
            </a:r>
            <a:r>
              <a:rPr lang="ar-JO" sz="6000" dirty="0">
                <a:solidFill>
                  <a:srgbClr val="FF0000"/>
                </a:solidFill>
              </a:rPr>
              <a:t>ـ الْعَلَمُ </a:t>
            </a:r>
          </a:p>
          <a:p>
            <a:endParaRPr lang="ar-JO" sz="3200" dirty="0"/>
          </a:p>
          <a:p>
            <a:pPr>
              <a:lnSpc>
                <a:spcPct val="150000"/>
              </a:lnSpc>
            </a:pPr>
            <a:r>
              <a:rPr lang="ar-JO" sz="3200" dirty="0">
                <a:solidFill>
                  <a:srgbClr val="0070C0"/>
                </a:solidFill>
              </a:rPr>
              <a:t>ــ اسم شخص، بلد، مدينة، موقع، جبل، نهر، مثال: </a:t>
            </a:r>
          </a:p>
          <a:p>
            <a:pPr>
              <a:lnSpc>
                <a:spcPct val="150000"/>
              </a:lnSpc>
            </a:pPr>
            <a:r>
              <a:rPr lang="ar-JO" sz="3200" dirty="0">
                <a:solidFill>
                  <a:srgbClr val="0070C0"/>
                </a:solidFill>
              </a:rPr>
              <a:t> كريم ــ سلوى - الأردنّ ـ العقبةُ ـ وادي رمّ - طبريّا.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10" y="1467376"/>
            <a:ext cx="2723882" cy="374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77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9327" y="901521"/>
            <a:ext cx="4395819" cy="273921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JO" sz="3200" dirty="0">
                <a:solidFill>
                  <a:srgbClr val="FF0000"/>
                </a:solidFill>
              </a:rPr>
              <a:t>2ــ المُعرّفُ بـ (أل) التّعريفِ</a:t>
            </a:r>
          </a:p>
          <a:p>
            <a:r>
              <a:rPr lang="ar-JO" sz="3200" dirty="0"/>
              <a:t>                                     </a:t>
            </a:r>
          </a:p>
          <a:p>
            <a:pPr algn="ctr"/>
            <a:r>
              <a:rPr lang="ar-JO" sz="4400" dirty="0">
                <a:solidFill>
                  <a:srgbClr val="002060"/>
                </a:solidFill>
              </a:rPr>
              <a:t>المدرسةُ ــ الوطنُ.</a:t>
            </a:r>
          </a:p>
          <a:p>
            <a:pPr algn="ctr"/>
            <a:endParaRPr lang="ar-JO" sz="3200" dirty="0">
              <a:solidFill>
                <a:srgbClr val="002060"/>
              </a:solidFill>
            </a:endParaRPr>
          </a:p>
          <a:p>
            <a:endParaRPr lang="ar-JO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5" y="656454"/>
            <a:ext cx="2511981" cy="491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95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244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النّكرةُ والمعرفةُ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h.haddadin</cp:lastModifiedBy>
  <cp:revision>28</cp:revision>
  <dcterms:created xsi:type="dcterms:W3CDTF">2020-06-21T16:42:28Z</dcterms:created>
  <dcterms:modified xsi:type="dcterms:W3CDTF">2022-09-20T09:15:11Z</dcterms:modified>
</cp:coreProperties>
</file>