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6662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7898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6448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7282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987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0354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8405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3372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11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364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168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8C0E6-D6F4-4FBD-ACC5-E22F7BFEFC62}" type="datetimeFigureOut">
              <a:rPr lang="ar-JO" smtClean="0"/>
              <a:t>2/6/1443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FB29-063F-4536-A3BF-400086DC9328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991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ar-JO" dirty="0" smtClean="0"/>
              <a:t>تطبيقٌ على حذف ألف (ما) الاستفهاميّة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7381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815922" y="206062"/>
            <a:ext cx="8796270" cy="25628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000" dirty="0" smtClean="0">
                <a:solidFill>
                  <a:srgbClr val="FF0000"/>
                </a:solidFill>
              </a:rPr>
              <a:t>تُحذَفُ</a:t>
            </a:r>
            <a:r>
              <a:rPr lang="ar-JO" sz="4000" dirty="0" smtClean="0"/>
              <a:t> الألفُ من (ما) </a:t>
            </a:r>
            <a:r>
              <a:rPr lang="ar-JO" sz="4000" dirty="0" smtClean="0">
                <a:solidFill>
                  <a:srgbClr val="FF0000"/>
                </a:solidFill>
              </a:rPr>
              <a:t>الاستفهاميّة</a:t>
            </a:r>
            <a:r>
              <a:rPr lang="ar-JO" sz="4000" dirty="0" smtClean="0"/>
              <a:t>، إذا سُبِقتْ بأحدِ حروفِ الجرّ الآتية: </a:t>
            </a:r>
          </a:p>
          <a:p>
            <a:pPr algn="ctr"/>
            <a:r>
              <a:rPr lang="ar-JO" sz="4000" dirty="0" smtClean="0"/>
              <a:t>(عنْ، مِنْ، في، على، إلى، الباء، اللّام)</a:t>
            </a:r>
            <a:endParaRPr lang="ar-JO" sz="4000" dirty="0"/>
          </a:p>
        </p:txBody>
      </p:sp>
      <p:sp>
        <p:nvSpPr>
          <p:cNvPr id="3" name="Down Arrow 2"/>
          <p:cNvSpPr/>
          <p:nvPr/>
        </p:nvSpPr>
        <p:spPr>
          <a:xfrm>
            <a:off x="5718220" y="3013657"/>
            <a:ext cx="991673" cy="850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" name="Horizontal Scroll 3"/>
          <p:cNvSpPr/>
          <p:nvPr/>
        </p:nvSpPr>
        <p:spPr>
          <a:xfrm>
            <a:off x="1815923" y="4314422"/>
            <a:ext cx="8796270" cy="254357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 smtClean="0"/>
              <a:t>فتُصبِحُ:</a:t>
            </a:r>
          </a:p>
          <a:p>
            <a:pPr algn="ctr"/>
            <a:r>
              <a:rPr lang="ar-JO" sz="4400" dirty="0" smtClean="0"/>
              <a:t> </a:t>
            </a:r>
            <a:r>
              <a:rPr lang="ar-JO" sz="6000" dirty="0" smtClean="0">
                <a:solidFill>
                  <a:srgbClr val="FFFF00"/>
                </a:solidFill>
              </a:rPr>
              <a:t>عمَّ، ممَّ، فيمَ، علامَ، إلامَ، بِمَ، لِمَ</a:t>
            </a:r>
            <a:endParaRPr lang="ar-JO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00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9495" y="772732"/>
            <a:ext cx="925285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sz="3200" dirty="0" smtClean="0"/>
              <a:t>ضعْ أسئلةً مناسبةً للجُملِ الآتيةِ، تحوي (ما) الاستفهاميّة محذوفةَ الألف:</a:t>
            </a:r>
            <a:endParaRPr lang="ar-JO" sz="3200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7482625" y="1906073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سأتكلّم في الإذاعةِ المدرسيّةِ عن أهمّيّةِ العلمِ.</a:t>
            </a:r>
            <a:endParaRPr lang="ar-JO" sz="32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7482625" y="3307723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أشكو منْ ألمٍ في رأسي.</a:t>
            </a:r>
            <a:endParaRPr lang="ar-JO" sz="3200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7482625" y="4930462"/>
            <a:ext cx="4069724" cy="100455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أُفكّرُ في حلّ مسألةِ الرّياضيّات.</a:t>
            </a:r>
            <a:endParaRPr lang="ar-JO" sz="3200" dirty="0"/>
          </a:p>
        </p:txBody>
      </p:sp>
      <p:sp>
        <p:nvSpPr>
          <p:cNvPr id="6" name="Left Arrow 5"/>
          <p:cNvSpPr/>
          <p:nvPr/>
        </p:nvSpPr>
        <p:spPr>
          <a:xfrm>
            <a:off x="6017962" y="2216705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 Arrow 6"/>
          <p:cNvSpPr/>
          <p:nvPr/>
        </p:nvSpPr>
        <p:spPr>
          <a:xfrm>
            <a:off x="6017962" y="3500906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Left Arrow 7"/>
          <p:cNvSpPr/>
          <p:nvPr/>
        </p:nvSpPr>
        <p:spPr>
          <a:xfrm>
            <a:off x="6133872" y="5123645"/>
            <a:ext cx="888642" cy="6181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Round Diagonal Corner Rectangle 8"/>
          <p:cNvSpPr/>
          <p:nvPr/>
        </p:nvSpPr>
        <p:spPr>
          <a:xfrm>
            <a:off x="360608" y="1906073"/>
            <a:ext cx="5383369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Round Diagonal Corner Rectangle 9"/>
          <p:cNvSpPr/>
          <p:nvPr/>
        </p:nvSpPr>
        <p:spPr>
          <a:xfrm>
            <a:off x="360608" y="3307723"/>
            <a:ext cx="5383369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Round Diagonal Corner Rectangle 10"/>
          <p:cNvSpPr/>
          <p:nvPr/>
        </p:nvSpPr>
        <p:spPr>
          <a:xfrm>
            <a:off x="463640" y="4773769"/>
            <a:ext cx="5280337" cy="122349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Rectangle 11"/>
          <p:cNvSpPr/>
          <p:nvPr/>
        </p:nvSpPr>
        <p:spPr>
          <a:xfrm>
            <a:off x="463640" y="1934443"/>
            <a:ext cx="5022760" cy="1182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dirty="0" smtClean="0">
                <a:solidFill>
                  <a:srgbClr val="FF0000"/>
                </a:solidFill>
              </a:rPr>
              <a:t>عمَّ</a:t>
            </a:r>
            <a:r>
              <a:rPr lang="ar-JO" sz="4400" dirty="0" smtClean="0"/>
              <a:t> ستتكلّم في الإذاعةِ المدرسيّة </a:t>
            </a:r>
            <a:r>
              <a:rPr lang="ar-JO" sz="4400" dirty="0" smtClean="0">
                <a:solidFill>
                  <a:srgbClr val="FF0000"/>
                </a:solidFill>
              </a:rPr>
              <a:t>؟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96225" y="3273845"/>
            <a:ext cx="3271234" cy="1244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 smtClean="0">
                <a:solidFill>
                  <a:srgbClr val="FF0000"/>
                </a:solidFill>
              </a:rPr>
              <a:t>ممَّ</a:t>
            </a:r>
            <a:r>
              <a:rPr lang="ar-JO" sz="4000" dirty="0" smtClean="0"/>
              <a:t> تشكو </a:t>
            </a:r>
            <a:r>
              <a:rPr lang="ar-JO" sz="4000" dirty="0" smtClean="0">
                <a:solidFill>
                  <a:srgbClr val="FF0000"/>
                </a:solidFill>
              </a:rPr>
              <a:t>؟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21228" y="4930462"/>
            <a:ext cx="3065172" cy="811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800" dirty="0" smtClean="0">
                <a:solidFill>
                  <a:srgbClr val="FF0000"/>
                </a:solidFill>
              </a:rPr>
              <a:t>فيمَ</a:t>
            </a:r>
            <a:r>
              <a:rPr lang="ar-JO" sz="4800" dirty="0" smtClean="0"/>
              <a:t> تفكّرُ</a:t>
            </a:r>
            <a:r>
              <a:rPr lang="ar-JO" sz="4800" dirty="0" smtClean="0">
                <a:solidFill>
                  <a:srgbClr val="FF0000"/>
                </a:solidFill>
              </a:rPr>
              <a:t>؟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84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0614" y="746975"/>
            <a:ext cx="976218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600" smtClean="0"/>
              <a:t>* أوضّحُ </a:t>
            </a:r>
            <a:r>
              <a:rPr lang="ar-JO" sz="3600" dirty="0" smtClean="0"/>
              <a:t>سببَ حذفِ الألفِ من آخرِ (ما) أو عدمِ حذفِها في ما يلي:</a:t>
            </a:r>
            <a:endParaRPr lang="ar-JO" sz="3600" dirty="0"/>
          </a:p>
        </p:txBody>
      </p:sp>
      <p:sp>
        <p:nvSpPr>
          <p:cNvPr id="4" name="Rounded Rectangle 3"/>
          <p:cNvSpPr/>
          <p:nvPr/>
        </p:nvSpPr>
        <p:spPr>
          <a:xfrm>
            <a:off x="6851561" y="1571465"/>
            <a:ext cx="4121240" cy="1120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اللّهمَ باركْ لي فيما عندي.</a:t>
            </a:r>
            <a:endParaRPr lang="ar-JO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6851561" y="2869844"/>
            <a:ext cx="4121240" cy="1006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بِمَ تُحفَرُ آبارُ النّفطِ؟</a:t>
            </a:r>
            <a:endParaRPr lang="ar-JO" sz="3200" dirty="0"/>
          </a:p>
        </p:txBody>
      </p:sp>
      <p:sp>
        <p:nvSpPr>
          <p:cNvPr id="6" name="Rounded Rectangle 5"/>
          <p:cNvSpPr/>
          <p:nvPr/>
        </p:nvSpPr>
        <p:spPr>
          <a:xfrm>
            <a:off x="6851561" y="4155828"/>
            <a:ext cx="4121240" cy="1047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سألَ المعلّمُ الطّلّابَ عمّا في حقائبهمْ.</a:t>
            </a:r>
            <a:endParaRPr lang="ar-JO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6851561" y="5482594"/>
            <a:ext cx="4121240" cy="978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 smtClean="0"/>
              <a:t>لِمَ تقرأُ عنِ المخترعاتِ الجديدةِ؟</a:t>
            </a:r>
            <a:endParaRPr lang="ar-JO" sz="3200" dirty="0"/>
          </a:p>
        </p:txBody>
      </p:sp>
      <p:sp>
        <p:nvSpPr>
          <p:cNvPr id="8" name="Left Arrow 7"/>
          <p:cNvSpPr/>
          <p:nvPr/>
        </p:nvSpPr>
        <p:spPr>
          <a:xfrm>
            <a:off x="5801932" y="1948941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Left Arrow 8"/>
          <p:cNvSpPr/>
          <p:nvPr/>
        </p:nvSpPr>
        <p:spPr>
          <a:xfrm>
            <a:off x="5756856" y="3241486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Left Arrow 9"/>
          <p:cNvSpPr/>
          <p:nvPr/>
        </p:nvSpPr>
        <p:spPr>
          <a:xfrm>
            <a:off x="5756856" y="4482982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Left Arrow 10"/>
          <p:cNvSpPr/>
          <p:nvPr/>
        </p:nvSpPr>
        <p:spPr>
          <a:xfrm>
            <a:off x="5801933" y="5775527"/>
            <a:ext cx="837127" cy="3929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Double Brace 11"/>
          <p:cNvSpPr/>
          <p:nvPr/>
        </p:nvSpPr>
        <p:spPr>
          <a:xfrm>
            <a:off x="1451020" y="5572959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3" name="Double Brace 12"/>
          <p:cNvSpPr/>
          <p:nvPr/>
        </p:nvSpPr>
        <p:spPr>
          <a:xfrm>
            <a:off x="1451020" y="3110581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Double Brace 13"/>
          <p:cNvSpPr/>
          <p:nvPr/>
        </p:nvSpPr>
        <p:spPr>
          <a:xfrm>
            <a:off x="1491803" y="4482982"/>
            <a:ext cx="3964547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" name="Double Brace 14"/>
          <p:cNvSpPr/>
          <p:nvPr/>
        </p:nvSpPr>
        <p:spPr>
          <a:xfrm>
            <a:off x="1451020" y="1687132"/>
            <a:ext cx="4005330" cy="654736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49745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386577"/>
              </p:ext>
            </p:extLst>
          </p:nvPr>
        </p:nvGraphicFramePr>
        <p:xfrm>
          <a:off x="3178220" y="140116"/>
          <a:ext cx="8128000" cy="529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>
                          <a:solidFill>
                            <a:srgbClr val="FF0000"/>
                          </a:solidFill>
                        </a:rPr>
                        <a:t>مثنّاها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>
                          <a:solidFill>
                            <a:srgbClr val="FF0000"/>
                          </a:solidFill>
                        </a:rPr>
                        <a:t>الكلمة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بناءانِ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بناءٌ</a:t>
                      </a:r>
                    </a:p>
                    <a:p>
                      <a:endParaRPr lang="ar-JO" sz="3600" dirty="0" smtClean="0"/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200" dirty="0" smtClean="0"/>
                        <a:t>بطيئانِ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بطيءٌ</a:t>
                      </a:r>
                      <a:endParaRPr lang="en-US" sz="3600" dirty="0"/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جزءانِ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جزءٌ</a:t>
                      </a:r>
                      <a:endParaRPr lang="en-US" sz="3600" dirty="0"/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بريئانِ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بريءٌ</a:t>
                      </a:r>
                      <a:endParaRPr lang="en-US" sz="3600" dirty="0"/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ممتلئانِ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ممتلىءٌ</a:t>
                      </a:r>
                      <a:endParaRPr lang="en-US" sz="3600" dirty="0"/>
                    </a:p>
                  </a:txBody>
                  <a:tcPr/>
                </a:tc>
              </a:tr>
              <a:tr h="684985"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شيئانِ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JO" sz="3600" dirty="0" smtClean="0"/>
                        <a:t>شيءٌ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96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155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تطبيقٌ على حذف ألف (ما) الاستفهاميّة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 على حذف ألف (ما) الاستفهاميّة</dc:title>
  <dc:creator>user</dc:creator>
  <cp:lastModifiedBy>user</cp:lastModifiedBy>
  <cp:revision>23</cp:revision>
  <dcterms:created xsi:type="dcterms:W3CDTF">2020-08-06T20:42:29Z</dcterms:created>
  <dcterms:modified xsi:type="dcterms:W3CDTF">2021-09-13T18:14:16Z</dcterms:modified>
</cp:coreProperties>
</file>