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3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8E6C66-81F4-41BD-87B5-291EA16131BB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JO"/>
        </a:p>
      </dgm:t>
    </dgm:pt>
    <dgm:pt modelId="{DCACABF8-6EB0-4905-A258-7FCD54B7D714}">
      <dgm:prSet phldrT="[Text]" custT="1"/>
      <dgm:spPr/>
      <dgm:t>
        <a:bodyPr/>
        <a:lstStyle/>
        <a:p>
          <a:pPr rtl="1"/>
          <a:r>
            <a:rPr lang="ar-JO" sz="4000" dirty="0" smtClean="0"/>
            <a:t>حملَ</a:t>
          </a:r>
        </a:p>
        <a:p>
          <a:pPr rtl="1"/>
          <a:r>
            <a:rPr lang="ar-JO" sz="4000" dirty="0" smtClean="0"/>
            <a:t>وصلَ</a:t>
          </a:r>
        </a:p>
        <a:p>
          <a:pPr rtl="1"/>
          <a:r>
            <a:rPr lang="ar-JO" sz="4000" dirty="0" smtClean="0"/>
            <a:t>شاهدَ</a:t>
          </a:r>
        </a:p>
        <a:p>
          <a:pPr rtl="1"/>
          <a:r>
            <a:rPr lang="ar-JO" sz="4000" dirty="0" smtClean="0"/>
            <a:t>شربَ</a:t>
          </a:r>
          <a:endParaRPr lang="ar-JO" sz="4000" dirty="0"/>
        </a:p>
      </dgm:t>
    </dgm:pt>
    <dgm:pt modelId="{43D9900C-018E-4C8B-A31F-BD5A4FEE798E}" type="parTrans" cxnId="{B2B81BAB-0817-4BEC-96D5-AE8E89FB21B4}">
      <dgm:prSet/>
      <dgm:spPr/>
      <dgm:t>
        <a:bodyPr/>
        <a:lstStyle/>
        <a:p>
          <a:pPr rtl="1"/>
          <a:endParaRPr lang="ar-JO"/>
        </a:p>
      </dgm:t>
    </dgm:pt>
    <dgm:pt modelId="{8C796F20-058D-407B-9684-D2EBF9BA07BD}" type="sibTrans" cxnId="{B2B81BAB-0817-4BEC-96D5-AE8E89FB21B4}">
      <dgm:prSet/>
      <dgm:spPr/>
      <dgm:t>
        <a:bodyPr/>
        <a:lstStyle/>
        <a:p>
          <a:pPr rtl="1"/>
          <a:endParaRPr lang="ar-JO"/>
        </a:p>
      </dgm:t>
    </dgm:pt>
    <dgm:pt modelId="{82567BA9-E5DA-4629-93A8-AC70C54D5BEC}">
      <dgm:prSet phldrT="[Text]" custT="1"/>
      <dgm:spPr/>
      <dgm:t>
        <a:bodyPr/>
        <a:lstStyle/>
        <a:p>
          <a:pPr rtl="1"/>
          <a:r>
            <a:rPr lang="ar-JO" sz="4000" b="0" dirty="0" smtClean="0"/>
            <a:t>حملوا</a:t>
          </a:r>
        </a:p>
        <a:p>
          <a:pPr rtl="1"/>
          <a:r>
            <a:rPr lang="ar-JO" sz="4000" b="0" dirty="0" smtClean="0"/>
            <a:t>وصلوا</a:t>
          </a:r>
        </a:p>
        <a:p>
          <a:pPr rtl="1"/>
          <a:r>
            <a:rPr lang="ar-JO" sz="4000" b="0" dirty="0" smtClean="0"/>
            <a:t>شاهدُوا</a:t>
          </a:r>
        </a:p>
        <a:p>
          <a:pPr rtl="1"/>
          <a:r>
            <a:rPr lang="ar-JO" sz="4000" dirty="0" smtClean="0"/>
            <a:t>شربُوا </a:t>
          </a:r>
          <a:endParaRPr lang="ar-JO" sz="4000" dirty="0"/>
        </a:p>
      </dgm:t>
    </dgm:pt>
    <dgm:pt modelId="{CAC663E9-D04D-4855-9452-27DC8FF58C09}" type="parTrans" cxnId="{CA7F968B-3848-462B-9407-B6BEC77C05EB}">
      <dgm:prSet/>
      <dgm:spPr/>
      <dgm:t>
        <a:bodyPr/>
        <a:lstStyle/>
        <a:p>
          <a:pPr rtl="1"/>
          <a:endParaRPr lang="ar-JO"/>
        </a:p>
      </dgm:t>
    </dgm:pt>
    <dgm:pt modelId="{D2393616-8C35-4F44-861C-C4FBAFDBD60C}" type="sibTrans" cxnId="{CA7F968B-3848-462B-9407-B6BEC77C05EB}">
      <dgm:prSet/>
      <dgm:spPr/>
      <dgm:t>
        <a:bodyPr/>
        <a:lstStyle/>
        <a:p>
          <a:pPr rtl="1"/>
          <a:endParaRPr lang="ar-JO"/>
        </a:p>
      </dgm:t>
    </dgm:pt>
    <dgm:pt modelId="{3D5FF78C-E41C-4CDD-B98E-8F734F2BF58A}" type="pres">
      <dgm:prSet presAssocID="{E28E6C66-81F4-41BD-87B5-291EA16131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JO"/>
        </a:p>
      </dgm:t>
    </dgm:pt>
    <dgm:pt modelId="{54DEDD8F-A43C-4D71-ACC1-9F58B689D472}" type="pres">
      <dgm:prSet presAssocID="{DCACABF8-6EB0-4905-A258-7FCD54B7D714}" presName="arrow" presStyleLbl="node1" presStyleIdx="0" presStyleCnt="2" custScaleX="135816" custScaleY="100054" custRadScaleRad="86244" custRadScaleInc="140">
        <dgm:presLayoutVars>
          <dgm:bulletEnabled val="1"/>
        </dgm:presLayoutVars>
      </dgm:prSet>
      <dgm:spPr/>
      <dgm:t>
        <a:bodyPr/>
        <a:lstStyle/>
        <a:p>
          <a:pPr rtl="1"/>
          <a:endParaRPr lang="ar-JO"/>
        </a:p>
      </dgm:t>
    </dgm:pt>
    <dgm:pt modelId="{9E7748ED-C291-467E-BB3A-B9AB2909FFA5}" type="pres">
      <dgm:prSet presAssocID="{82567BA9-E5DA-4629-93A8-AC70C54D5BEC}" presName="arrow" presStyleLbl="node1" presStyleIdx="1" presStyleCnt="2" custScaleX="131891" custRadScaleRad="100173" custRadScaleInc="-1404">
        <dgm:presLayoutVars>
          <dgm:bulletEnabled val="1"/>
        </dgm:presLayoutVars>
      </dgm:prSet>
      <dgm:spPr/>
      <dgm:t>
        <a:bodyPr/>
        <a:lstStyle/>
        <a:p>
          <a:pPr rtl="1"/>
          <a:endParaRPr lang="ar-JO"/>
        </a:p>
      </dgm:t>
    </dgm:pt>
  </dgm:ptLst>
  <dgm:cxnLst>
    <dgm:cxn modelId="{BAC351CA-2511-49D6-B14E-C999AED41C30}" type="presOf" srcId="{DCACABF8-6EB0-4905-A258-7FCD54B7D714}" destId="{54DEDD8F-A43C-4D71-ACC1-9F58B689D472}" srcOrd="0" destOrd="0" presId="urn:microsoft.com/office/officeart/2005/8/layout/arrow5"/>
    <dgm:cxn modelId="{6B64BAE2-C790-479E-84E3-60B121AE7268}" type="presOf" srcId="{E28E6C66-81F4-41BD-87B5-291EA16131BB}" destId="{3D5FF78C-E41C-4CDD-B98E-8F734F2BF58A}" srcOrd="0" destOrd="0" presId="urn:microsoft.com/office/officeart/2005/8/layout/arrow5"/>
    <dgm:cxn modelId="{CA7F968B-3848-462B-9407-B6BEC77C05EB}" srcId="{E28E6C66-81F4-41BD-87B5-291EA16131BB}" destId="{82567BA9-E5DA-4629-93A8-AC70C54D5BEC}" srcOrd="1" destOrd="0" parTransId="{CAC663E9-D04D-4855-9452-27DC8FF58C09}" sibTransId="{D2393616-8C35-4F44-861C-C4FBAFDBD60C}"/>
    <dgm:cxn modelId="{B2B81BAB-0817-4BEC-96D5-AE8E89FB21B4}" srcId="{E28E6C66-81F4-41BD-87B5-291EA16131BB}" destId="{DCACABF8-6EB0-4905-A258-7FCD54B7D714}" srcOrd="0" destOrd="0" parTransId="{43D9900C-018E-4C8B-A31F-BD5A4FEE798E}" sibTransId="{8C796F20-058D-407B-9684-D2EBF9BA07BD}"/>
    <dgm:cxn modelId="{11B601FB-BD1A-4B56-87C7-538DAE218A7F}" type="presOf" srcId="{82567BA9-E5DA-4629-93A8-AC70C54D5BEC}" destId="{9E7748ED-C291-467E-BB3A-B9AB2909FFA5}" srcOrd="0" destOrd="0" presId="urn:microsoft.com/office/officeart/2005/8/layout/arrow5"/>
    <dgm:cxn modelId="{27BDE8B0-38DA-4F96-8B38-1D235B09162C}" type="presParOf" srcId="{3D5FF78C-E41C-4CDD-B98E-8F734F2BF58A}" destId="{54DEDD8F-A43C-4D71-ACC1-9F58B689D472}" srcOrd="0" destOrd="0" presId="urn:microsoft.com/office/officeart/2005/8/layout/arrow5"/>
    <dgm:cxn modelId="{80CC9666-F69D-43D2-A89F-CA760AAF12E0}" type="presParOf" srcId="{3D5FF78C-E41C-4CDD-B98E-8F734F2BF58A}" destId="{9E7748ED-C291-467E-BB3A-B9AB2909FFA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EDD8F-A43C-4D71-ACC1-9F58B689D472}">
      <dsp:nvSpPr>
        <dsp:cNvPr id="0" name=""/>
        <dsp:cNvSpPr/>
      </dsp:nvSpPr>
      <dsp:spPr>
        <a:xfrm rot="16200000">
          <a:off x="-309958" y="4"/>
          <a:ext cx="5906612" cy="435132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4000" kern="1200" dirty="0" smtClean="0"/>
            <a:t>حملَ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4000" kern="1200" dirty="0" smtClean="0"/>
            <a:t>وصلَ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4000" kern="1200" dirty="0" smtClean="0"/>
            <a:t>شاهدَ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4000" kern="1200" dirty="0" smtClean="0"/>
            <a:t>شربَ</a:t>
          </a:r>
          <a:endParaRPr lang="ar-JO" sz="4000" kern="1200" dirty="0"/>
        </a:p>
      </dsp:txBody>
      <dsp:txXfrm rot="5400000">
        <a:off x="467684" y="699015"/>
        <a:ext cx="3589846" cy="2953306"/>
      </dsp:txXfrm>
    </dsp:sp>
    <dsp:sp modelId="{9E7748ED-C291-467E-BB3A-B9AB2909FFA5}">
      <dsp:nvSpPr>
        <dsp:cNvPr id="0" name=""/>
        <dsp:cNvSpPr/>
      </dsp:nvSpPr>
      <dsp:spPr>
        <a:xfrm rot="5400000">
          <a:off x="5513487" y="1178"/>
          <a:ext cx="5735914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4000" b="0" kern="1200" dirty="0" smtClean="0"/>
            <a:t>حملوا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4000" b="0" kern="1200" dirty="0" smtClean="0"/>
            <a:t>وصلوا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4000" b="0" kern="1200" dirty="0" smtClean="0"/>
            <a:t>شاهدُوا</a:t>
          </a:r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4000" kern="1200" dirty="0" smtClean="0"/>
            <a:t>شربُوا </a:t>
          </a:r>
          <a:endParaRPr lang="ar-JO" sz="4000" kern="1200" dirty="0"/>
        </a:p>
      </dsp:txBody>
      <dsp:txXfrm rot="-5400000">
        <a:off x="6968026" y="741691"/>
        <a:ext cx="3587909" cy="2867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5886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7523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2136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5367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8508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1337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17940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0169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0346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3722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64180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92EFA-7FB5-44B0-8773-65581892C5E8}" type="datetimeFigureOut">
              <a:rPr lang="ar-JO" smtClean="0"/>
              <a:t>2/7/1443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ED4BE-6C11-477B-83FF-788DB9BEB83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9414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ar-JO" sz="9600" dirty="0" smtClean="0"/>
              <a:t>ألفُ التّفريقِ </a:t>
            </a:r>
            <a:endParaRPr lang="ar-JO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98340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/>
              <a:t>     </a:t>
            </a:r>
            <a:endParaRPr lang="ar-JO" dirty="0"/>
          </a:p>
        </p:txBody>
      </p:sp>
      <p:pic>
        <p:nvPicPr>
          <p:cNvPr id="4" name="ط£ظ„ظپ ط§ظ„طھظپط±ظٹظ‚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220" y="526490"/>
            <a:ext cx="10509159" cy="5811838"/>
          </a:xfrm>
        </p:spPr>
      </p:pic>
    </p:spTree>
    <p:extLst>
      <p:ext uri="{BB962C8B-B14F-4D97-AF65-F5344CB8AC3E}">
        <p14:creationId xmlns:p14="http://schemas.microsoft.com/office/powerpoint/2010/main" val="30273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4896" y="798490"/>
            <a:ext cx="10245177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ar-JO" sz="3600" dirty="0" smtClean="0"/>
              <a:t>اقرأ النّصّ الآتي</a:t>
            </a:r>
            <a:r>
              <a:rPr lang="ar-JO" dirty="0" smtClean="0"/>
              <a:t>:</a:t>
            </a:r>
          </a:p>
          <a:p>
            <a:r>
              <a:rPr lang="ar-JO" sz="3600" dirty="0"/>
              <a:t> </a:t>
            </a:r>
            <a:r>
              <a:rPr lang="ar-JO" sz="3600" dirty="0" smtClean="0"/>
              <a:t>(  توجّه الأولادُ إلى الينبوعِ، وقد </a:t>
            </a:r>
            <a:r>
              <a:rPr lang="ar-JO" sz="3600" b="1" dirty="0" smtClean="0"/>
              <a:t>حملُوا</a:t>
            </a:r>
            <a:r>
              <a:rPr lang="ar-JO" sz="3600" dirty="0" smtClean="0"/>
              <a:t> الأباريقَ، وعندما </a:t>
            </a:r>
            <a:r>
              <a:rPr lang="ar-JO" sz="3600" b="1" dirty="0" smtClean="0"/>
              <a:t>وصلُوا</a:t>
            </a:r>
            <a:r>
              <a:rPr lang="ar-JO" sz="3600" dirty="0" smtClean="0"/>
              <a:t> </a:t>
            </a:r>
          </a:p>
          <a:p>
            <a:r>
              <a:rPr lang="ar-JO" sz="3600" b="1" dirty="0" smtClean="0"/>
              <a:t>شاهدُوا</a:t>
            </a:r>
            <a:r>
              <a:rPr lang="ar-JO" sz="3600" b="1" dirty="0"/>
              <a:t> </a:t>
            </a:r>
            <a:r>
              <a:rPr lang="ar-JO" sz="3600" dirty="0" smtClean="0"/>
              <a:t>المياهَ تتدفّقُ، </a:t>
            </a:r>
            <a:r>
              <a:rPr lang="ar-JO" sz="3600" b="1" dirty="0" smtClean="0"/>
              <a:t>فشربُوا</a:t>
            </a:r>
            <a:r>
              <a:rPr lang="ar-JO" sz="3600" dirty="0" smtClean="0"/>
              <a:t> </a:t>
            </a:r>
            <a:r>
              <a:rPr lang="ar-JO" sz="3600" b="1" dirty="0" smtClean="0"/>
              <a:t>وصاحُوا</a:t>
            </a:r>
            <a:r>
              <a:rPr lang="ar-JO" sz="3600" dirty="0" smtClean="0"/>
              <a:t>: إنّ ماء الينبوعِ باردٌ منعشٌ).</a:t>
            </a:r>
          </a:p>
          <a:p>
            <a:endParaRPr lang="ar-JO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04895" y="3812147"/>
            <a:ext cx="10438361" cy="2062103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r>
              <a:rPr lang="ar-JO" sz="3200" dirty="0" smtClean="0"/>
              <a:t>لاحظ الكلمات: حملوا، وصلوا، شاهدوا، شربوا، صاحوا. </a:t>
            </a:r>
          </a:p>
          <a:p>
            <a:r>
              <a:rPr lang="ar-JO" sz="3200" dirty="0" smtClean="0"/>
              <a:t>أهيَ أسماءٌ أم أفعالٌ؟ ـــــــــــــــــــــــــــــــــــ</a:t>
            </a:r>
          </a:p>
          <a:p>
            <a:r>
              <a:rPr lang="ar-JO" sz="3200" dirty="0" smtClean="0"/>
              <a:t>مَن الّذي قامَ بالفعلِ في كلِّ مرّةٍ؟ ـــــــــــــــــــــــــــــــــ</a:t>
            </a:r>
          </a:p>
          <a:p>
            <a:endParaRPr lang="ar-JO" sz="3200" dirty="0"/>
          </a:p>
        </p:txBody>
      </p:sp>
    </p:spTree>
    <p:extLst>
      <p:ext uri="{BB962C8B-B14F-4D97-AF65-F5344CB8AC3E}">
        <p14:creationId xmlns:p14="http://schemas.microsoft.com/office/powerpoint/2010/main" val="4229836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4800" dirty="0" smtClean="0"/>
              <a:t>    الأولادُ                                      الولدُ</a:t>
            </a:r>
            <a:endParaRPr lang="ar-JO" sz="4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475103"/>
              </p:ext>
            </p:extLst>
          </p:nvPr>
        </p:nvGraphicFramePr>
        <p:xfrm>
          <a:off x="1082898" y="213471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7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7432" y="695461"/>
            <a:ext cx="10650673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r>
              <a:rPr lang="ar-JO" sz="3600" dirty="0" smtClean="0"/>
              <a:t>واو الجماعة هي الواو الّتي تتّصلُ بالفعلِ لتدلّ على أنّ جماعة قامتْ</a:t>
            </a:r>
          </a:p>
          <a:p>
            <a:endParaRPr lang="ar-JO" sz="3600" dirty="0"/>
          </a:p>
          <a:p>
            <a:r>
              <a:rPr lang="ar-JO" sz="3600" dirty="0" smtClean="0"/>
              <a:t> بالفعلِ.</a:t>
            </a:r>
            <a:endParaRPr lang="ar-JO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841679" y="3335627"/>
            <a:ext cx="973642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JO" sz="3200" dirty="0" smtClean="0"/>
              <a:t>أمثلة: </a:t>
            </a:r>
          </a:p>
          <a:p>
            <a:r>
              <a:rPr lang="ar-JO" sz="3200" u="sng" dirty="0" smtClean="0"/>
              <a:t>الأطفالُ</a:t>
            </a:r>
            <a:r>
              <a:rPr lang="ar-JO" sz="3200" dirty="0" smtClean="0"/>
              <a:t> رقصوا.                                 </a:t>
            </a:r>
            <a:r>
              <a:rPr lang="ar-JO" sz="3200" u="sng" dirty="0" smtClean="0"/>
              <a:t>الطّلّابُ</a:t>
            </a:r>
            <a:r>
              <a:rPr lang="ar-JO" sz="3200" dirty="0" smtClean="0"/>
              <a:t> درسوا.</a:t>
            </a:r>
          </a:p>
          <a:p>
            <a:pPr algn="ctr"/>
            <a:r>
              <a:rPr lang="ar-JO" sz="3200" dirty="0" smtClean="0"/>
              <a:t>                                     </a:t>
            </a:r>
            <a:r>
              <a:rPr lang="ar-JO" dirty="0" smtClean="0"/>
              <a:t> </a:t>
            </a:r>
            <a:endParaRPr lang="ar-JO" dirty="0"/>
          </a:p>
        </p:txBody>
      </p:sp>
      <p:sp>
        <p:nvSpPr>
          <p:cNvPr id="4" name="TextBox 3"/>
          <p:cNvSpPr txBox="1"/>
          <p:nvPr/>
        </p:nvSpPr>
        <p:spPr>
          <a:xfrm>
            <a:off x="1068946" y="5421795"/>
            <a:ext cx="1060152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dirty="0" smtClean="0">
                <a:solidFill>
                  <a:srgbClr val="FF0000"/>
                </a:solidFill>
              </a:rPr>
              <a:t> الكلمتانِ اللّتانِ تحتهما خطّ تدلّانِ على </a:t>
            </a:r>
            <a:r>
              <a:rPr lang="ar-JO" sz="2800" b="1" u="sng" dirty="0" smtClean="0">
                <a:solidFill>
                  <a:srgbClr val="FF0000"/>
                </a:solidFill>
              </a:rPr>
              <a:t>جمع مذكّر للعاقلِ</a:t>
            </a:r>
            <a:r>
              <a:rPr lang="ar-JO" sz="2800" dirty="0" smtClean="0">
                <a:solidFill>
                  <a:srgbClr val="FF0000"/>
                </a:solidFill>
              </a:rPr>
              <a:t>؛ لذلك اتّصل الفعل بواو الجماعة الّتي تلحقها ألف التّفريق . </a:t>
            </a:r>
            <a:endParaRPr lang="ar-JO" sz="2800" dirty="0"/>
          </a:p>
        </p:txBody>
      </p:sp>
    </p:spTree>
    <p:extLst>
      <p:ext uri="{BB962C8B-B14F-4D97-AF65-F5344CB8AC3E}">
        <p14:creationId xmlns:p14="http://schemas.microsoft.com/office/powerpoint/2010/main" val="1315049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10" y="566672"/>
            <a:ext cx="2485623" cy="1751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65" y="218942"/>
            <a:ext cx="3048001" cy="2446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541991"/>
            <a:ext cx="1174553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4000" dirty="0" smtClean="0">
                <a:solidFill>
                  <a:schemeClr val="accent1"/>
                </a:solidFill>
              </a:rPr>
              <a:t>السّفينةُ </a:t>
            </a:r>
            <a:r>
              <a:rPr lang="ar-JO" sz="4000" u="sng" dirty="0" smtClean="0">
                <a:solidFill>
                  <a:schemeClr val="accent1"/>
                </a:solidFill>
              </a:rPr>
              <a:t>ترسو</a:t>
            </a:r>
            <a:r>
              <a:rPr lang="ar-JO" sz="4000" dirty="0" smtClean="0"/>
              <a:t>.                                       </a:t>
            </a:r>
            <a:r>
              <a:rPr lang="ar-JO" sz="4000" dirty="0" smtClean="0">
                <a:solidFill>
                  <a:schemeClr val="accent1"/>
                </a:solidFill>
              </a:rPr>
              <a:t>الطّفلُ </a:t>
            </a:r>
            <a:r>
              <a:rPr lang="ar-JO" sz="4000" u="sng" dirty="0" smtClean="0">
                <a:solidFill>
                  <a:schemeClr val="accent1"/>
                </a:solidFill>
              </a:rPr>
              <a:t>يغفو</a:t>
            </a:r>
            <a:r>
              <a:rPr lang="ar-JO" sz="4000" dirty="0" smtClean="0">
                <a:solidFill>
                  <a:schemeClr val="accent1"/>
                </a:solidFill>
              </a:rPr>
              <a:t>.</a:t>
            </a:r>
            <a:endParaRPr lang="ar-JO" sz="40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7822" y="3644348"/>
            <a:ext cx="6827575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JO" sz="4000" dirty="0" smtClean="0"/>
              <a:t>هل لحقت الواو ألفٌ فيما تحتهُ خطّ؟    </a:t>
            </a:r>
            <a:r>
              <a:rPr lang="ar-JO" sz="4000" dirty="0" smtClean="0">
                <a:solidFill>
                  <a:srgbClr val="FF0000"/>
                </a:solidFill>
              </a:rPr>
              <a:t>لا</a:t>
            </a:r>
            <a:r>
              <a:rPr lang="ar-JO" sz="4000" dirty="0" smtClean="0"/>
              <a:t>.</a:t>
            </a:r>
          </a:p>
          <a:p>
            <a:r>
              <a:rPr lang="ar-JO" sz="4000" dirty="0" smtClean="0"/>
              <a:t>ما نوع هذه الواو؟   </a:t>
            </a:r>
            <a:r>
              <a:rPr lang="ar-JO" sz="4000" dirty="0" smtClean="0">
                <a:solidFill>
                  <a:srgbClr val="FF0000"/>
                </a:solidFill>
              </a:rPr>
              <a:t>أصليّة</a:t>
            </a:r>
            <a:r>
              <a:rPr lang="ar-JO" sz="4000" dirty="0" smtClean="0"/>
              <a:t>. </a:t>
            </a:r>
            <a:endParaRPr lang="ar-JO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89924" y="5203594"/>
            <a:ext cx="11540339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1">
            <a:spAutoFit/>
          </a:bodyPr>
          <a:lstStyle/>
          <a:p>
            <a:r>
              <a:rPr lang="ar-JO" sz="4000" dirty="0" smtClean="0">
                <a:solidFill>
                  <a:srgbClr val="0070C0"/>
                </a:solidFill>
              </a:rPr>
              <a:t>* تضافُ ألف التّفريق لتمييزِ  الواو الأصليّة  من واو الجماعة ( وا ) .</a:t>
            </a:r>
          </a:p>
          <a:p>
            <a:r>
              <a:rPr lang="ar-JO" sz="4000" dirty="0" smtClean="0">
                <a:solidFill>
                  <a:srgbClr val="0070C0"/>
                </a:solidFill>
              </a:rPr>
              <a:t>* تُكتبُ ألف التّفريق بعد واو الجماعة ( وا ) ولا تُلفظُ. </a:t>
            </a:r>
            <a:endParaRPr lang="ar-JO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3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1939" y="1598045"/>
            <a:ext cx="9350061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JO" sz="2800" dirty="0" smtClean="0"/>
              <a:t>ميّزْ واو الجماعة من الواو الأصليّة </a:t>
            </a:r>
            <a:r>
              <a:rPr lang="ar-JO" sz="2800" b="1" dirty="0" smtClean="0"/>
              <a:t>بوضعِ</a:t>
            </a:r>
            <a:r>
              <a:rPr lang="ar-JO" sz="2800" dirty="0" smtClean="0"/>
              <a:t> ألف التّفريق في موضعها</a:t>
            </a:r>
            <a:r>
              <a:rPr lang="ar-JO" dirty="0" smtClean="0"/>
              <a:t>: </a:t>
            </a:r>
          </a:p>
          <a:p>
            <a:pPr>
              <a:lnSpc>
                <a:spcPct val="150000"/>
              </a:lnSpc>
            </a:pPr>
            <a:r>
              <a:rPr lang="ar-JO" sz="2800" dirty="0" smtClean="0"/>
              <a:t>ــ الطّلّابُ </a:t>
            </a:r>
            <a:r>
              <a:rPr lang="ar-JO" sz="2800" u="sng" dirty="0" smtClean="0"/>
              <a:t>حفظوا </a:t>
            </a:r>
            <a:r>
              <a:rPr lang="ar-JO" sz="2800" dirty="0" smtClean="0"/>
              <a:t>الشّعرَ. </a:t>
            </a:r>
          </a:p>
          <a:p>
            <a:pPr>
              <a:lnSpc>
                <a:spcPct val="150000"/>
              </a:lnSpc>
            </a:pPr>
            <a:r>
              <a:rPr lang="ar-JO" sz="2800" dirty="0" smtClean="0"/>
              <a:t>ــ </a:t>
            </a:r>
            <a:r>
              <a:rPr lang="ar-JO" sz="2800" u="sng" dirty="0" smtClean="0"/>
              <a:t>يَحبو</a:t>
            </a:r>
            <a:r>
              <a:rPr lang="ar-JO" sz="2800" dirty="0" smtClean="0"/>
              <a:t> الطّفلُ على الأرضِ.</a:t>
            </a:r>
          </a:p>
          <a:p>
            <a:pPr>
              <a:lnSpc>
                <a:spcPct val="150000"/>
              </a:lnSpc>
            </a:pPr>
            <a:r>
              <a:rPr lang="ar-JO" sz="2800" dirty="0" smtClean="0"/>
              <a:t>ــ المؤمنونَ </a:t>
            </a:r>
            <a:r>
              <a:rPr lang="ar-JO" sz="2800" u="sng" dirty="0" smtClean="0"/>
              <a:t>شكروا</a:t>
            </a:r>
            <a:r>
              <a:rPr lang="ar-JO" sz="2800" dirty="0" smtClean="0"/>
              <a:t> ربّهم على عطاياه.</a:t>
            </a:r>
          </a:p>
          <a:p>
            <a:pPr>
              <a:lnSpc>
                <a:spcPct val="150000"/>
              </a:lnSpc>
            </a:pPr>
            <a:r>
              <a:rPr lang="ar-JO" sz="2800" dirty="0" smtClean="0"/>
              <a:t>ــ </a:t>
            </a:r>
            <a:r>
              <a:rPr lang="ar-JO" sz="2800" u="sng" dirty="0" smtClean="0"/>
              <a:t>يدنو</a:t>
            </a:r>
            <a:r>
              <a:rPr lang="ar-JO" sz="2800" dirty="0" smtClean="0"/>
              <a:t> الكلبُ من الطّفلِ.</a:t>
            </a:r>
            <a:endParaRPr lang="ar-JO" sz="2800" dirty="0"/>
          </a:p>
        </p:txBody>
      </p:sp>
      <p:sp>
        <p:nvSpPr>
          <p:cNvPr id="4" name="Oval Callout 3"/>
          <p:cNvSpPr/>
          <p:nvPr/>
        </p:nvSpPr>
        <p:spPr>
          <a:xfrm rot="20255563">
            <a:off x="-244699" y="422397"/>
            <a:ext cx="5383369" cy="23512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dirty="0" smtClean="0"/>
              <a:t>أضعُ ألفًا فارقةً بعد واو الجماعة عندما يدلّ الفعل على :</a:t>
            </a:r>
          </a:p>
          <a:p>
            <a:pPr algn="ctr"/>
            <a:r>
              <a:rPr lang="ar-JO" sz="3600" dirty="0" smtClean="0"/>
              <a:t>جمع مذكّر للعاقل.</a:t>
            </a:r>
            <a:endParaRPr lang="ar-JO" sz="3600" dirty="0"/>
          </a:p>
        </p:txBody>
      </p:sp>
    </p:spTree>
    <p:extLst>
      <p:ext uri="{BB962C8B-B14F-4D97-AF65-F5344CB8AC3E}">
        <p14:creationId xmlns:p14="http://schemas.microsoft.com/office/powerpoint/2010/main" val="1677444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0597" y="669702"/>
            <a:ext cx="9499780" cy="452431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 smtClean="0"/>
              <a:t>ضعْ ألف التّفريق في مكانها الصّحيح مع كتابة السّببِ: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 smtClean="0"/>
              <a:t>المحامونَ </a:t>
            </a:r>
            <a:r>
              <a:rPr lang="ar-JO" sz="3600" u="sng" dirty="0" smtClean="0"/>
              <a:t>حضرو</a:t>
            </a:r>
            <a:r>
              <a:rPr lang="ar-JO" sz="3600" dirty="0" smtClean="0"/>
              <a:t> إلى المحكمة . ــــــــــــــــــــــــــــــــــــــــــــ</a:t>
            </a:r>
          </a:p>
          <a:p>
            <a:endParaRPr lang="ar-JO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 smtClean="0"/>
              <a:t>أنتمْ لمْ </a:t>
            </a:r>
            <a:r>
              <a:rPr lang="ar-JO" sz="3600" u="sng" dirty="0" smtClean="0"/>
              <a:t>تقصّرو</a:t>
            </a:r>
            <a:r>
              <a:rPr lang="ar-JO" sz="3600" dirty="0" smtClean="0"/>
              <a:t>  في واجبكُمْ. ــــــــــــــــــــــــــــــــــــــــــــــــ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JO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 sz="3600" dirty="0" smtClean="0"/>
              <a:t>الأطفالُ لنْ </a:t>
            </a:r>
            <a:r>
              <a:rPr lang="ar-JO" sz="3600" u="sng" dirty="0" smtClean="0"/>
              <a:t>يذهبُو</a:t>
            </a:r>
            <a:r>
              <a:rPr lang="ar-JO" sz="3600" dirty="0" smtClean="0"/>
              <a:t> إلى الرّحلةِ. ــــــــــــــــــــــــــــــــــــــــــــــــ</a:t>
            </a:r>
          </a:p>
          <a:p>
            <a:endParaRPr lang="ar-JO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JO" sz="3600" dirty="0"/>
          </a:p>
        </p:txBody>
      </p:sp>
    </p:spTree>
    <p:extLst>
      <p:ext uri="{BB962C8B-B14F-4D97-AF65-F5344CB8AC3E}">
        <p14:creationId xmlns:p14="http://schemas.microsoft.com/office/powerpoint/2010/main" val="3711803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248</Words>
  <Application>Microsoft Office PowerPoint</Application>
  <PresentationFormat>Widescreen</PresentationFormat>
  <Paragraphs>42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ألفُ التّفريقِ </vt:lpstr>
      <vt:lpstr>     </vt:lpstr>
      <vt:lpstr>PowerPoint Presentation</vt:lpstr>
      <vt:lpstr>    الأولادُ                                      الولدُ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ألفُ التّفريقِ</dc:title>
  <dc:creator>user</dc:creator>
  <cp:lastModifiedBy>user</cp:lastModifiedBy>
  <cp:revision>34</cp:revision>
  <dcterms:created xsi:type="dcterms:W3CDTF">2020-06-27T15:29:32Z</dcterms:created>
  <dcterms:modified xsi:type="dcterms:W3CDTF">2021-09-14T07:44:44Z</dcterms:modified>
</cp:coreProperties>
</file>