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67469C-A61A-4585-9795-284B5A8176A5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12B9B8-EF9F-4939-9E36-F90CA3FB7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153400" cy="2667000"/>
          </a:xfrm>
        </p:spPr>
        <p:txBody>
          <a:bodyPr>
            <a:no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مادة التربية الدينية المسيحية </a:t>
            </a:r>
          </a:p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تلخيص للدرس الثاني: الصلاة الربانية </a:t>
            </a:r>
          </a:p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الخامس الأساسي 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bg-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200400"/>
            <a:ext cx="7010400" cy="2119910"/>
          </a:xfrm>
          <a:prstGeom prst="rect">
            <a:avLst/>
          </a:prstGeom>
          <a:noFill/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696200" y="59436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590800"/>
          </a:xfrm>
        </p:spPr>
        <p:txBody>
          <a:bodyPr>
            <a:noAutofit/>
          </a:bodyPr>
          <a:lstStyle/>
          <a:p>
            <a:pPr algn="ctr"/>
            <a:b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اترك لنا ما علينا كما نترك نحن لمن لنا عليه تعني:</a:t>
            </a:r>
            <a:b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اغفر لنا خطايانا كما نغفر خطايا الآخرين  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Lenovo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314700"/>
            <a:ext cx="3733800" cy="1981200"/>
          </a:xfrm>
          <a:prstGeom prst="rect">
            <a:avLst/>
          </a:prstGeom>
          <a:noFill/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00"/>
            <a:ext cx="7848600" cy="25908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لا تدخلنا في تجربة تعني:</a:t>
            </a:r>
            <a:br>
              <a:rPr lang="ar-JO" sz="4400" b="1" dirty="0">
                <a:latin typeface="Arial" pitchFamily="34" charset="0"/>
                <a:cs typeface="Arial" pitchFamily="34" charset="0"/>
              </a:rPr>
            </a:br>
            <a:r>
              <a:rPr lang="ar-JO" sz="4400" b="1" dirty="0">
                <a:latin typeface="Arial" pitchFamily="34" charset="0"/>
                <a:cs typeface="Arial" pitchFamily="34" charset="0"/>
              </a:rPr>
              <a:t>ارحمنا وأبعدنا عن عمل الشر</a:t>
            </a:r>
            <a:r>
              <a:rPr lang="ar-JO" sz="4400" dirty="0"/>
              <a:t>.</a:t>
            </a:r>
            <a:endParaRPr lang="en-US" sz="4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2362200"/>
          </a:xfrm>
        </p:spPr>
        <p:txBody>
          <a:bodyPr>
            <a:no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لكن نجنا من الشرير تعني:</a:t>
            </a:r>
            <a:br>
              <a:rPr lang="ar-JO" sz="4400" b="1" dirty="0">
                <a:latin typeface="Arial" pitchFamily="34" charset="0"/>
                <a:cs typeface="Arial" pitchFamily="34" charset="0"/>
              </a:rPr>
            </a:br>
            <a:r>
              <a:rPr lang="ar-JO" sz="4400" b="1" dirty="0">
                <a:latin typeface="Arial" pitchFamily="34" charset="0"/>
                <a:cs typeface="Arial" pitchFamily="34" charset="0"/>
              </a:rPr>
              <a:t>احمنا من شر الشيطان .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Lenovo\Desktop\تحضير ريم 2020\صور الدروس\T14838691037a90d633f5e9f66cfa7a5fcbc5510413image.jpg&amp;w=700&amp;h=394&amp;q=90&amp;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743200"/>
            <a:ext cx="5867400" cy="2590800"/>
          </a:xfrm>
          <a:prstGeom prst="rect">
            <a:avLst/>
          </a:prstGeom>
          <a:noFill/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7981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JO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الخاتمة هي: </a:t>
            </a:r>
            <a:br>
              <a:rPr lang="ar-JO" sz="4900" b="1" dirty="0">
                <a:latin typeface="Arial" pitchFamily="34" charset="0"/>
                <a:cs typeface="Arial" pitchFamily="34" charset="0"/>
              </a:rPr>
            </a:br>
            <a:r>
              <a:rPr lang="ar-JO" sz="4900" b="1" dirty="0">
                <a:latin typeface="Arial" pitchFamily="34" charset="0"/>
                <a:cs typeface="Arial" pitchFamily="34" charset="0"/>
              </a:rPr>
              <a:t>لأن لك الملك والقدرة والمجد إلى الأبد آمين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1717" y="3577679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آمين: هي كلمة آرامية تعني حقاً.</a:t>
            </a:r>
            <a:endParaRPr lang="en-US" sz="4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7400"/>
            <a:ext cx="8686800" cy="15240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مع أطيب الأمنيات </a:t>
            </a:r>
            <a:br>
              <a:rPr lang="ar-JO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JO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معلم المادة: منير حداد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التعليمات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16764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dirty="0">
                <a:latin typeface="Arial" pitchFamily="34" charset="0"/>
                <a:cs typeface="Arial" pitchFamily="34" charset="0"/>
              </a:rPr>
              <a:t>الصفحة السابقة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24384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dirty="0">
                <a:latin typeface="Arial" pitchFamily="34" charset="0"/>
                <a:cs typeface="Arial" pitchFamily="34" charset="0"/>
              </a:rPr>
              <a:t>الصفحة التالية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7467600" y="17526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25908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Home 12">
            <a:hlinkClick r:id="rId2" action="ppaction://hlinksldjump" highlightClick="1"/>
          </p:cNvPr>
          <p:cNvSpPr/>
          <p:nvPr/>
        </p:nvSpPr>
        <p:spPr>
          <a:xfrm>
            <a:off x="7467600" y="34290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24200" y="3429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dirty="0">
                <a:latin typeface="Arial" pitchFamily="34" charset="0"/>
                <a:cs typeface="Arial" pitchFamily="34" charset="0"/>
              </a:rPr>
              <a:t>أقسام الصلاة الربانية.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0"/>
            <a:ext cx="8686800" cy="3886200"/>
          </a:xfrm>
        </p:spPr>
        <p:txBody>
          <a:bodyPr>
            <a:noAutofit/>
          </a:bodyPr>
          <a:lstStyle/>
          <a:p>
            <a:pPr algn="ctr"/>
            <a:r>
              <a:rPr lang="ar-JO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النتاجات الخاصة للدرس:</a:t>
            </a:r>
            <a:br>
              <a:rPr lang="ar-JO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يفهم ويفسر المصطلحات والعبارات التي وردت </a:t>
            </a:r>
            <a:br>
              <a:rPr lang="ar-JO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في الصلاة الربانية </a:t>
            </a: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1350" y="1417233"/>
            <a:ext cx="5867400" cy="914400"/>
          </a:xfrm>
        </p:spPr>
        <p:txBody>
          <a:bodyPr>
            <a:noAutofit/>
          </a:bodyPr>
          <a:lstStyle/>
          <a:p>
            <a:pPr algn="ctr"/>
            <a:r>
              <a:rPr lang="ar-JO" sz="4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لماذا سميت بالصلاة الربانية؟</a:t>
            </a:r>
            <a:br>
              <a:rPr lang="ar-JO" sz="4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لأن الرب يسوع علمها للتلاميذ</a:t>
            </a:r>
            <a:r>
              <a:rPr lang="ar-JO" sz="4000" b="1" dirty="0">
                <a:latin typeface="Arial" pitchFamily="34" charset="0"/>
                <a:cs typeface="Arial" pitchFamily="34" charset="0"/>
              </a:rPr>
              <a:t>.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7550" y="2895600"/>
            <a:ext cx="5715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لماذا ندعو الله أبانا؟</a:t>
            </a:r>
          </a:p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لأنه حاضر في كل مكان وزمان، ونحن إخوة متحدين بقوة الإيمان بيسوع المسيح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Lenovo\Desktop\تحضير ريم 2020\صور الدروس\downloa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752600"/>
            <a:ext cx="2857500" cy="3352800"/>
          </a:xfrm>
          <a:prstGeom prst="rect">
            <a:avLst/>
          </a:prstGeom>
          <a:noFill/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2858"/>
            <a:ext cx="8686800" cy="838200"/>
          </a:xfrm>
        </p:spPr>
        <p:txBody>
          <a:bodyPr/>
          <a:lstStyle/>
          <a:p>
            <a:pPr algn="ctr"/>
            <a:r>
              <a:rPr lang="ar-JO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أقسام الصلاة الربانية:</a:t>
            </a:r>
            <a:endParaRPr lang="en-US" b="1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10200" y="1295400"/>
            <a:ext cx="1600200" cy="8382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2057400" y="1295400"/>
            <a:ext cx="1371600" cy="8382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115594" y="1752600"/>
            <a:ext cx="761206" cy="794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77000" y="2362200"/>
            <a:ext cx="2057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  <a:hlinkClick r:id="rId2" action="ppaction://hlinksldjump"/>
              </a:rPr>
              <a:t>المقدمة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362200"/>
            <a:ext cx="2057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  <a:hlinkClick r:id="rId3" action="ppaction://hlinksldjump"/>
              </a:rPr>
              <a:t>الخاتمة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2362200"/>
            <a:ext cx="2057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7 طلبات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029200" y="3352800"/>
            <a:ext cx="1295400" cy="7620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438400" y="3276600"/>
            <a:ext cx="1295400" cy="838200"/>
          </a:xfrm>
          <a:prstGeom prst="straightConnector1">
            <a:avLst/>
          </a:prstGeom>
          <a:ln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66800" y="4191000"/>
            <a:ext cx="3276600" cy="113877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  <a:hlinkClick r:id="rId4" action="ppaction://hlinksldjump"/>
              </a:rPr>
              <a:t>4 طلبات </a:t>
            </a:r>
          </a:p>
          <a:p>
            <a:pPr algn="ctr"/>
            <a:r>
              <a:rPr lang="ar-JO" sz="3200" b="1" dirty="0">
                <a:latin typeface="Arial" pitchFamily="34" charset="0"/>
                <a:cs typeface="Arial" pitchFamily="34" charset="0"/>
                <a:hlinkClick r:id="rId4" action="ppaction://hlinksldjump"/>
              </a:rPr>
              <a:t>خاصة باحتياجاتنا 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62600" y="4267200"/>
            <a:ext cx="3124200" cy="113877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  <a:hlinkClick r:id="rId5" action="ppaction://hlinksldjump"/>
              </a:rPr>
              <a:t>3 طلبات </a:t>
            </a:r>
          </a:p>
          <a:p>
            <a:pPr algn="ctr"/>
            <a:r>
              <a:rPr lang="ar-JO" sz="3200" b="1" dirty="0">
                <a:latin typeface="Arial" pitchFamily="34" charset="0"/>
                <a:cs typeface="Arial" pitchFamily="34" charset="0"/>
                <a:hlinkClick r:id="rId5" action="ppaction://hlinksldjump"/>
              </a:rPr>
              <a:t>خاصة بتمجيد الله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ction Button: Forward or Next 2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Back or Previous 2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4114800"/>
          </a:xfrm>
        </p:spPr>
        <p:txBody>
          <a:bodyPr>
            <a:noAutofit/>
          </a:bodyPr>
          <a:lstStyle/>
          <a:p>
            <a:pPr algn="ctr"/>
            <a:r>
              <a:rPr lang="ar-JO" sz="6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المقدمة:</a:t>
            </a:r>
            <a:br>
              <a:rPr lang="ar-JO" sz="6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6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أبانا الذي في السماوات </a:t>
            </a:r>
            <a:endParaRPr lang="en-US" sz="6000" b="1" cap="none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3 طلبات خاصة بتمجيد الله وهي :</a:t>
            </a:r>
            <a:endParaRPr lang="en-US" sz="44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67300" y="1984325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1. ليتقدس اسمك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646" y="372618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3. لتكن مشيئتك، كما في السماء كذلك على الأرض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28207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2. ليأت ملكوتك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29773"/>
            <a:ext cx="1524000" cy="1603169"/>
          </a:xfrm>
          <a:prstGeom prst="rect">
            <a:avLst/>
          </a:prstGeom>
          <a:noFill/>
        </p:spPr>
      </p:pic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Home 9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طلبات خاصة باحتياجاتنا وهي: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15240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1. خبزنا الجوهري أعطنا اليوم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4419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4. لكن نجنا من الشرير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35814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3. لا تدخلنا في تجربة.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362200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2. واترك لنا ما علينا كما نترك نحن لمن لنا عليه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600200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2" action="ppaction://hlinksldjump"/>
              </a:rPr>
              <a:t>و تعني</a:t>
            </a:r>
            <a:r>
              <a:rPr lang="ar-JO" dirty="0">
                <a:hlinkClick r:id="rId2" action="ppaction://hlinksldjump"/>
              </a:rPr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2438400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و تعني</a:t>
            </a:r>
            <a:r>
              <a:rPr lang="ar-JO" dirty="0">
                <a:hlinkClick r:id="rId3" action="ppaction://hlinksldjump"/>
              </a:rPr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3352800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و تعني</a:t>
            </a:r>
            <a:r>
              <a:rPr lang="ar-JO" dirty="0">
                <a:hlinkClick r:id="rId4" action="ppaction://hlinksldjump"/>
              </a:rPr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495800"/>
            <a:ext cx="1295400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hlinkClick r:id="rId5" action="ppaction://hlinksldjump"/>
              </a:rPr>
              <a:t>و تعني</a:t>
            </a:r>
            <a:r>
              <a:rPr lang="ar-JO" dirty="0"/>
              <a:t>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667000" y="1905000"/>
            <a:ext cx="8382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438400" y="2743200"/>
            <a:ext cx="5334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2819400" y="3657600"/>
            <a:ext cx="8382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2819400" y="4876800"/>
            <a:ext cx="8382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ction Button: Home 17">
            <a:hlinkClick r:id="rId6" action="ppaction://hlinksldjump" highlightClick="1"/>
          </p:cNvPr>
          <p:cNvSpPr/>
          <p:nvPr/>
        </p:nvSpPr>
        <p:spPr>
          <a:xfrm>
            <a:off x="4572000" y="57150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Forward or Next 18">
            <a:hlinkClick r:id="" action="ppaction://hlinkshowjump?jump=nextslide" highlightClick="1"/>
          </p:cNvPr>
          <p:cNvSpPr/>
          <p:nvPr/>
        </p:nvSpPr>
        <p:spPr>
          <a:xfrm>
            <a:off x="7924800" y="59436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Back or Previous 19">
            <a:hlinkClick r:id="" action="ppaction://hlinkshowjump?jump=previousslide" highlightClick="1"/>
          </p:cNvPr>
          <p:cNvSpPr/>
          <p:nvPr/>
        </p:nvSpPr>
        <p:spPr>
          <a:xfrm>
            <a:off x="990600" y="58674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5810"/>
            <a:ext cx="8686800" cy="2058390"/>
          </a:xfrm>
        </p:spPr>
        <p:txBody>
          <a:bodyPr>
            <a:normAutofit fontScale="90000"/>
          </a:bodyPr>
          <a:lstStyle/>
          <a:p>
            <a:pPr algn="ctr"/>
            <a:r>
              <a:rPr lang="ar-JO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خبزنا الجوهري أعطنا اليوم تعني:</a:t>
            </a:r>
            <a:br>
              <a:rPr lang="ar-JO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ar-JO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ساعدنا لكي نكون مستعدين لتناول القربان الأقدس.</a:t>
            </a:r>
            <a:endParaRPr lang="en-US" sz="4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Lenovo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314205"/>
            <a:ext cx="4953000" cy="2058390"/>
          </a:xfrm>
          <a:prstGeom prst="rect">
            <a:avLst/>
          </a:prstGeom>
          <a:noFill/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772400" y="5791200"/>
            <a:ext cx="9144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8200" y="5715000"/>
            <a:ext cx="9144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rId3" action="ppaction://hlinksldjump" highlightClick="1"/>
          </p:cNvPr>
          <p:cNvSpPr/>
          <p:nvPr/>
        </p:nvSpPr>
        <p:spPr>
          <a:xfrm>
            <a:off x="4648200" y="5562600"/>
            <a:ext cx="8382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256</Words>
  <Application>Microsoft Office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التعليمات </vt:lpstr>
      <vt:lpstr>النتاجات الخاصة للدرس: يفهم ويفسر المصطلحات والعبارات التي وردت  في الصلاة الربانية </vt:lpstr>
      <vt:lpstr>لماذا سميت بالصلاة الربانية؟ لأن الرب يسوع علمها للتلاميذ.</vt:lpstr>
      <vt:lpstr>أقسام الصلاة الربانية:</vt:lpstr>
      <vt:lpstr>المقدمة: أبانا الذي في السماوات </vt:lpstr>
      <vt:lpstr>3 طلبات خاصة بتمجيد الله وهي :</vt:lpstr>
      <vt:lpstr>4 طلبات خاصة باحتياجاتنا وهي:</vt:lpstr>
      <vt:lpstr>خبزنا الجوهري أعطنا اليوم تعني: ساعدنا لكي نكون مستعدين لتناول القربان الأقدس.</vt:lpstr>
      <vt:lpstr> اترك لنا ما علينا كما نترك نحن لمن لنا عليه تعني:  اغفر لنا خطايانا كما نغفر خطايا الآخرين  </vt:lpstr>
      <vt:lpstr>لا تدخلنا في تجربة تعني: ارحمنا وأبعدنا عن عمل الشر.</vt:lpstr>
      <vt:lpstr>لكن نجنا من الشرير تعني: احمنا من شر الشيطان .</vt:lpstr>
      <vt:lpstr>الخاتمة هي:  لأن لك الملك والقدرة والمجد إلى الأبد آمين.</vt:lpstr>
      <vt:lpstr>مع أطيب الأمنيات  معلم المادة: منير حداد.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13</cp:revision>
  <dcterms:created xsi:type="dcterms:W3CDTF">2020-09-21T17:25:03Z</dcterms:created>
  <dcterms:modified xsi:type="dcterms:W3CDTF">2021-10-04T16:25:42Z</dcterms:modified>
</cp:coreProperties>
</file>