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2" d="100"/>
          <a:sy n="42" d="100"/>
        </p:scale>
        <p:origin x="132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2040-94E5-47B8-95F3-3C1CBB8BA61C}" type="datetimeFigureOut">
              <a:rPr lang="ar-JO" smtClean="0"/>
              <a:pPr/>
              <a:t>19/02/1442</a:t>
            </a:fld>
            <a:endParaRPr lang="ar-JO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6284-38CE-4FC5-A049-3C02D4D013C9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2040-94E5-47B8-95F3-3C1CBB8BA61C}" type="datetimeFigureOut">
              <a:rPr lang="ar-JO" smtClean="0"/>
              <a:pPr/>
              <a:t>19/02/1442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6284-38CE-4FC5-A049-3C02D4D013C9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2040-94E5-47B8-95F3-3C1CBB8BA61C}" type="datetimeFigureOut">
              <a:rPr lang="ar-JO" smtClean="0"/>
              <a:pPr/>
              <a:t>19/02/1442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6284-38CE-4FC5-A049-3C02D4D013C9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2040-94E5-47B8-95F3-3C1CBB8BA61C}" type="datetimeFigureOut">
              <a:rPr lang="ar-JO" smtClean="0"/>
              <a:pPr/>
              <a:t>19/02/1442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6284-38CE-4FC5-A049-3C02D4D013C9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2040-94E5-47B8-95F3-3C1CBB8BA61C}" type="datetimeFigureOut">
              <a:rPr lang="ar-JO" smtClean="0"/>
              <a:pPr/>
              <a:t>19/02/1442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6284-38CE-4FC5-A049-3C02D4D013C9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2040-94E5-47B8-95F3-3C1CBB8BA61C}" type="datetimeFigureOut">
              <a:rPr lang="ar-JO" smtClean="0"/>
              <a:pPr/>
              <a:t>19/02/1442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6284-38CE-4FC5-A049-3C02D4D013C9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2040-94E5-47B8-95F3-3C1CBB8BA61C}" type="datetimeFigureOut">
              <a:rPr lang="ar-JO" smtClean="0"/>
              <a:pPr/>
              <a:t>19/02/1442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6284-38CE-4FC5-A049-3C02D4D013C9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2040-94E5-47B8-95F3-3C1CBB8BA61C}" type="datetimeFigureOut">
              <a:rPr lang="ar-JO" smtClean="0"/>
              <a:pPr/>
              <a:t>19/02/1442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6284-38CE-4FC5-A049-3C02D4D013C9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2040-94E5-47B8-95F3-3C1CBB8BA61C}" type="datetimeFigureOut">
              <a:rPr lang="ar-JO" smtClean="0"/>
              <a:pPr/>
              <a:t>19/02/1442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6284-38CE-4FC5-A049-3C02D4D013C9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2040-94E5-47B8-95F3-3C1CBB8BA61C}" type="datetimeFigureOut">
              <a:rPr lang="ar-JO" smtClean="0"/>
              <a:pPr/>
              <a:t>19/02/1442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6284-38CE-4FC5-A049-3C02D4D013C9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2040-94E5-47B8-95F3-3C1CBB8BA61C}" type="datetimeFigureOut">
              <a:rPr lang="ar-JO" smtClean="0"/>
              <a:pPr/>
              <a:t>19/02/1442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46284-38CE-4FC5-A049-3C02D4D013C9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FD02040-94E5-47B8-95F3-3C1CBB8BA61C}" type="datetimeFigureOut">
              <a:rPr lang="ar-JO" smtClean="0"/>
              <a:pPr/>
              <a:t>19/02/1442</a:t>
            </a:fld>
            <a:endParaRPr lang="ar-JO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JO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CB46284-38CE-4FC5-A049-3C02D4D013C9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381000"/>
            <a:ext cx="6934200" cy="2895600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ar-JO" sz="8000" b="1" dirty="0">
                <a:solidFill>
                  <a:schemeClr val="tx1"/>
                </a:solidFill>
              </a:rPr>
              <a:t>التّدريباتُ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676400" y="3657600"/>
            <a:ext cx="6477000" cy="2819400"/>
          </a:xfrm>
          <a:solidFill>
            <a:schemeClr val="bg2"/>
          </a:solidFill>
        </p:spPr>
        <p:txBody>
          <a:bodyPr/>
          <a:lstStyle/>
          <a:p>
            <a:endParaRPr lang="ar-JO" dirty="0"/>
          </a:p>
          <a:p>
            <a:endParaRPr lang="ar-JO" dirty="0"/>
          </a:p>
          <a:p>
            <a:pPr algn="ctr"/>
            <a:r>
              <a:rPr lang="ar-JO" b="1" dirty="0">
                <a:solidFill>
                  <a:schemeClr val="tx1"/>
                </a:solidFill>
              </a:rPr>
              <a:t>ص(20 </a:t>
            </a:r>
            <a:r>
              <a:rPr lang="en-US" b="1" dirty="0">
                <a:solidFill>
                  <a:schemeClr val="tx1"/>
                </a:solidFill>
              </a:rPr>
              <a:t>-</a:t>
            </a:r>
            <a:r>
              <a:rPr lang="ar-JO" b="1" dirty="0">
                <a:solidFill>
                  <a:schemeClr val="tx1"/>
                </a:solidFill>
              </a:rPr>
              <a:t>22)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06562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ar-JO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أَضِفْ حَرْفَيْ (</a:t>
            </a:r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انِ</a:t>
            </a:r>
            <a:r>
              <a:rPr lang="ar-JO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إلى آخرِ كُلِّ كَلِمَةٍ في ما يَأْتي على نَمَطِ الْمِثالِ المُناسِبِ: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3400" y="2209800"/>
            <a:ext cx="8610600" cy="464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JO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مِثالٌ: جَزيرَةٌ + (انِ) ← جزيرتان.</a:t>
            </a:r>
          </a:p>
          <a:p>
            <a:pPr algn="ctr">
              <a:buNone/>
            </a:pPr>
            <a:r>
              <a:rPr lang="ar-JO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                   مثالٌ: صحفيٌّ + (انِ) ← صَحَفِيّانِ</a:t>
            </a:r>
            <a:r>
              <a:rPr lang="ar-JO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buNone/>
            </a:pPr>
            <a:endParaRPr lang="ar-J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والِدٌ← والدانِ</a:t>
            </a:r>
          </a:p>
          <a:p>
            <a:pPr algn="ctr">
              <a:buNone/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مَدينَةٌ← مَدينَتانِ.</a:t>
            </a:r>
          </a:p>
          <a:p>
            <a:pPr algn="ctr">
              <a:buNone/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كُرَةٌ← كُرَتانِ </a:t>
            </a:r>
          </a:p>
          <a:p>
            <a:pPr algn="ctr">
              <a:buNone/>
            </a:pPr>
            <a:r>
              <a:rPr lang="ar-JO" sz="4000" b="1" dirty="0">
                <a:latin typeface="Arial" panose="020B0604020202020204" pitchFamily="34" charset="0"/>
                <a:cs typeface="Arial" panose="020B0604020202020204" pitchFamily="34" charset="0"/>
              </a:rPr>
              <a:t>مُشَجِّعٌ← مُشَجِّعانِ.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435608" y="228600"/>
            <a:ext cx="7403592" cy="6629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2- امْلَأ الْفَراغَ باِلْكَلِمَةِ المُناسِبَةِ مِنَ الشَّكْلِ المُجاورِ، ولاحِظْ حَرَكَةَ الْفَتْحَةِ على آخِرِها:</a:t>
            </a:r>
          </a:p>
          <a:p>
            <a:pPr marL="82296" indent="0">
              <a:buNone/>
            </a:pPr>
            <a:endParaRPr lang="ar-JO" dirty="0"/>
          </a:p>
          <a:p>
            <a:pPr marL="82296" indent="0"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أ- عَلَيْكَ أَنْ </a:t>
            </a:r>
            <a:r>
              <a:rPr lang="ar-JO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تُصاحِب</a:t>
            </a:r>
            <a:r>
              <a:rPr lang="ar-JO" b="1" u="sng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 الْأَخْيارَ. </a:t>
            </a:r>
          </a:p>
          <a:p>
            <a:pPr marL="596646" indent="-514350"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ب- عَلى الْمَرْءِ أَنْ </a:t>
            </a:r>
            <a:r>
              <a:rPr lang="ar-JO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يُحافظَ</a:t>
            </a:r>
            <a:r>
              <a:rPr lang="ar-JO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على بيئَتِهِ.</a:t>
            </a:r>
          </a:p>
          <a:p>
            <a:pPr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ج- احْرِصْ عَلى أَنْ </a:t>
            </a:r>
            <a:r>
              <a:rPr lang="ar-JO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تَقْتَصِدَ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 في اسْتِعْمالِ الْماءِ.</a:t>
            </a:r>
          </a:p>
          <a:p>
            <a:pPr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د- أَنْ </a:t>
            </a:r>
            <a:r>
              <a:rPr lang="ar-JO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تَنْصَحَ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 أَخاكَ مُتَأَخِّرًا خَيْرٌ مِنْ تَرْكِهِ عَلى الْخَطَأِ.</a:t>
            </a:r>
          </a:p>
          <a:p>
            <a:pPr>
              <a:buNone/>
            </a:pPr>
            <a:r>
              <a:rPr lang="ar-JO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152400"/>
            <a:ext cx="7498080" cy="6096000"/>
          </a:xfrm>
        </p:spPr>
        <p:txBody>
          <a:bodyPr/>
          <a:lstStyle/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3- امْلَأْ الْفَراغَ في كُلِّ جُمْلَةٍ بِما يُكَمِّلُ مَعْناها مِنَ الْكَلِماتِ الْمُجاوِرَةِ:</a:t>
            </a:r>
          </a:p>
          <a:p>
            <a:pPr>
              <a:buNone/>
            </a:pPr>
            <a:endParaRPr lang="ar-JO" dirty="0"/>
          </a:p>
          <a:p>
            <a:pPr marL="82296" indent="0"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أ- رَسَمَ الْفَنّانُ لَوْحَةً </a:t>
            </a:r>
            <a:r>
              <a:rPr lang="ar-JO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جَميلَةً.</a:t>
            </a:r>
          </a:p>
          <a:p>
            <a:pPr marL="596646" indent="-514350">
              <a:buAutoNum type="arabic1Minus"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ب- يأتي المُشَجِّعُ إلى المكانِ </a:t>
            </a:r>
            <a:r>
              <a:rPr lang="ar-JO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الْمُحدَّدِ</a:t>
            </a:r>
            <a:r>
              <a:rPr lang="ar-JO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مِن غيرِ ازدحامٍ.</a:t>
            </a:r>
          </a:p>
          <a:p>
            <a:pPr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ج- حَظِيَتِ الْمُجْتَهِدَةُ بِمَنْزِلَةٍ </a:t>
            </a:r>
            <a:r>
              <a:rPr lang="ar-JO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عالِيَةٍ.</a:t>
            </a:r>
          </a:p>
          <a:p>
            <a:pPr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د- ساعَدَ الِابْنُ </a:t>
            </a:r>
            <a:r>
              <a:rPr lang="ar-JO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الصّالِحُ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 والِدَيْه.</a:t>
            </a:r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0" y="381000"/>
            <a:ext cx="84582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JO" b="1" dirty="0"/>
              <a:t>4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- أَعِدْ كِتابَةَ كُلِّ جُمْلَةٍ مِمّا يَأْتي بَعْدَ وَضْعِ الْكَلِمَةِ الْمُناسِبَةِ مِمّا بَيْنَ الْقَوْسَيْنِ مَكانَ الْكَلِمَةِ </a:t>
            </a:r>
            <a:r>
              <a:rPr lang="ar-JO" b="1" dirty="0" err="1">
                <a:latin typeface="Arial" panose="020B0604020202020204" pitchFamily="34" charset="0"/>
                <a:cs typeface="Arial" panose="020B0604020202020204" pitchFamily="34" charset="0"/>
              </a:rPr>
              <a:t>الْمُلَوَّنَةِ: </a:t>
            </a:r>
            <a:r>
              <a:rPr lang="ar-JO" b="1" u="sng" dirty="0">
                <a:latin typeface="Arial" panose="020B0604020202020204" pitchFamily="34" charset="0"/>
                <a:cs typeface="Arial" panose="020B0604020202020204" pitchFamily="34" charset="0"/>
              </a:rPr>
              <a:t>(هما، هيَ، هُم، هُنَّ، هُوَ</a:t>
            </a:r>
            <a:r>
              <a:rPr lang="ar-JO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ar-JO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ar-J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أ- </a:t>
            </a:r>
            <a:r>
              <a:rPr lang="ar-JO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سُمَيَّةُ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 تُرَحِّبُ بِالضُّيوفِ.</a:t>
            </a:r>
          </a:p>
          <a:p>
            <a:pPr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هي تُرَحِّبُ بِالضُّيوفِ.</a:t>
            </a:r>
          </a:p>
          <a:p>
            <a:pPr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ب- </a:t>
            </a:r>
            <a:r>
              <a:rPr lang="ar-JO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الْفائِزانِ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 اسْتَلَما جائِزَةَ الْمَرْكَزِ الْأَوَّلِ.</a:t>
            </a:r>
          </a:p>
          <a:p>
            <a:pPr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هما اسْتَلَما جائِزَةَ الْمَرْكَزِ الْأَوَّلِ.</a:t>
            </a:r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57200"/>
            <a:ext cx="8400288" cy="6019800"/>
          </a:xfrm>
        </p:spPr>
        <p:txBody>
          <a:bodyPr/>
          <a:lstStyle/>
          <a:p>
            <a:pPr>
              <a:buNone/>
            </a:pPr>
            <a:endParaRPr lang="ar-JO" dirty="0"/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ج- </a:t>
            </a:r>
            <a:r>
              <a:rPr lang="ar-JO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الْفَتَياتُ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 شارَكْنَ في مُسابقةِ أوائلِ الْمُطالِعينَ.</a:t>
            </a:r>
          </a:p>
          <a:p>
            <a:pPr>
              <a:buNone/>
            </a:pPr>
            <a:r>
              <a:rPr lang="ar-JO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هنَّ شارَكْنَ في مُسابقةِ أوائلِ المُطالِعينَ.</a:t>
            </a:r>
          </a:p>
          <a:p>
            <a:pPr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د- </a:t>
            </a:r>
            <a:r>
              <a:rPr lang="ar-JO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مُهنَد</a:t>
            </a:r>
            <a:r>
              <a:rPr lang="ar-JO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ٌ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 يُخبِرُ أصدِقاءَهُ عَن غَرائِبِ الْبُلْدانِ.</a:t>
            </a:r>
          </a:p>
          <a:p>
            <a:pPr>
              <a:buNone/>
            </a:pPr>
            <a:r>
              <a:rPr lang="ar-JO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هُوَ يُخبِرُ أصدِقاءَهُ عَن غَرائِبِ البُلدانِ.</a:t>
            </a:r>
          </a:p>
          <a:p>
            <a:pPr>
              <a:buNone/>
            </a:pPr>
            <a:endParaRPr lang="ar-JO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dirty="0">
                <a:latin typeface="Arial" panose="020B0604020202020204" pitchFamily="34" charset="0"/>
                <a:cs typeface="Arial" panose="020B0604020202020204" pitchFamily="34" charset="0"/>
              </a:rPr>
              <a:t>هـ- </a:t>
            </a:r>
            <a:r>
              <a:rPr lang="ar-JO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السُّكانُ</a:t>
            </a:r>
            <a:r>
              <a:rPr lang="ar-JO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ar-JO" dirty="0">
                <a:latin typeface="Arial" panose="020B0604020202020204" pitchFamily="34" charset="0"/>
                <a:cs typeface="Arial" panose="020B0604020202020204" pitchFamily="34" charset="0"/>
              </a:rPr>
              <a:t>يَستَخدِمونَ الدَّرّاجاتِ حِرْصًا عَلى صِحَّتِهم وَبيئَتِهم.</a:t>
            </a:r>
          </a:p>
          <a:p>
            <a:pPr>
              <a:buNone/>
            </a:pPr>
            <a:r>
              <a:rPr lang="ar-JO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هُمْ يَستَخدِمونَ الدَّرّاجاتِ حِرصًا عَلى صِحَّتِهم وَبيئَتِهم</a:t>
            </a:r>
            <a:r>
              <a:rPr lang="ar-JO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r>
              <a:rPr lang="ar-JO" dirty="0">
                <a:solidFill>
                  <a:srgbClr val="7030A0"/>
                </a:solidFill>
              </a:rPr>
              <a:t> 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304800"/>
            <a:ext cx="8305800" cy="609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5- صِلِ الْعِبارَةَ بِما يُكَمِّلُ مَعْناها من الشَّكْلِ الْمُجاوِرِ، وَلاحِظْ حَرَكَةَ آخِرِ الْكَلِمَتَيْنِ الْمُلَوَّنَتَيْنِ:</a:t>
            </a:r>
          </a:p>
          <a:p>
            <a:pPr>
              <a:buNone/>
            </a:pPr>
            <a:endParaRPr lang="ar-JO" dirty="0"/>
          </a:p>
          <a:p>
            <a:pPr marL="596646" indent="-514350"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أ-كانَتِ السَّماءُ</a:t>
            </a:r>
          </a:p>
          <a:p>
            <a:pPr marL="596646" indent="-514350">
              <a:buAutoNum type="arabic1Minus"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ب- صارَ الْقُطْنُ </a:t>
            </a:r>
          </a:p>
          <a:p>
            <a:pPr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ج‌- كانَ الوالِدُ </a:t>
            </a:r>
          </a:p>
          <a:p>
            <a:pPr>
              <a:buNone/>
            </a:pPr>
            <a:endParaRPr lang="ar-J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د‌- صارَ الْقَمْحُ </a:t>
            </a:r>
          </a:p>
          <a:p>
            <a:endParaRPr lang="ar-JO" dirty="0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1905000" y="1600200"/>
            <a:ext cx="1371600" cy="487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مربع نص 5"/>
          <p:cNvSpPr txBox="1"/>
          <p:nvPr/>
        </p:nvSpPr>
        <p:spPr>
          <a:xfrm>
            <a:off x="1371600" y="1676400"/>
            <a:ext cx="1828800" cy="535531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صَحَفيًّا</a:t>
            </a:r>
          </a:p>
          <a:p>
            <a:endParaRPr lang="ar-J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صافيةً</a:t>
            </a:r>
          </a:p>
          <a:p>
            <a:endParaRPr lang="ar-J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ثوبًا </a:t>
            </a:r>
          </a:p>
          <a:p>
            <a:endParaRPr lang="ar-J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سريعةً</a:t>
            </a:r>
          </a:p>
          <a:p>
            <a:endParaRPr lang="ar-J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خُبزًا </a:t>
            </a:r>
          </a:p>
          <a:p>
            <a:endParaRPr lang="ar-JO" dirty="0"/>
          </a:p>
          <a:p>
            <a:endParaRPr lang="ar-JO" dirty="0"/>
          </a:p>
          <a:p>
            <a:endParaRPr lang="ar-JO" dirty="0"/>
          </a:p>
        </p:txBody>
      </p:sp>
      <p:cxnSp>
        <p:nvCxnSpPr>
          <p:cNvPr id="8" name="رابط كسهم مستقيم 7"/>
          <p:cNvCxnSpPr/>
          <p:nvPr/>
        </p:nvCxnSpPr>
        <p:spPr>
          <a:xfrm flipH="1">
            <a:off x="3276600" y="2286000"/>
            <a:ext cx="3962400" cy="762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flipH="1">
            <a:off x="3352800" y="3429000"/>
            <a:ext cx="3505200" cy="5334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 flipH="1" flipV="1">
            <a:off x="3352800" y="2057400"/>
            <a:ext cx="3810000" cy="25146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 flipH="1">
            <a:off x="3200400" y="5715000"/>
            <a:ext cx="3962400" cy="1524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104</TotalTime>
  <Words>331</Words>
  <Application>Microsoft Office PowerPoint</Application>
  <PresentationFormat>On-screen Show (4:3)</PresentationFormat>
  <Paragraphs>69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Gill Sans MT</vt:lpstr>
      <vt:lpstr>Majalla UI</vt:lpstr>
      <vt:lpstr>Verdana</vt:lpstr>
      <vt:lpstr>Wingdings 2</vt:lpstr>
      <vt:lpstr>انقلاب</vt:lpstr>
      <vt:lpstr>التّدريباتُ</vt:lpstr>
      <vt:lpstr>1- أَضِفْ حَرْفَيْ (انِ) إلى آخرِ كُلِّ كَلِمَةٍ في ما يَأْتي على نَمَطِ الْمِثالِ المُناسِبِ: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التّدريباتُ</dc:title>
  <dc:creator>USER</dc:creator>
  <cp:lastModifiedBy>Admin</cp:lastModifiedBy>
  <cp:revision>22</cp:revision>
  <dcterms:created xsi:type="dcterms:W3CDTF">2020-06-09T10:07:57Z</dcterms:created>
  <dcterms:modified xsi:type="dcterms:W3CDTF">2020-10-06T11:49:38Z</dcterms:modified>
</cp:coreProperties>
</file>