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B011-9E8D-4E0F-97A4-2E9106D660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EDF26-EFB8-4DC3-9AAE-F25D9484D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083FA5-43E6-42D7-A4EA-79CC434A6F43}"/>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5" name="Footer Placeholder 4">
            <a:extLst>
              <a:ext uri="{FF2B5EF4-FFF2-40B4-BE49-F238E27FC236}">
                <a16:creationId xmlns:a16="http://schemas.microsoft.com/office/drawing/2014/main" id="{EA0D073A-D28C-4027-B83F-D1E3A101D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982C6-2A78-42DF-AC3B-FE4F862D425A}"/>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370068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7F3F-552E-4643-83ED-A59FAA7FAE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4259C-E02D-4D1B-B5EF-36AB5F184A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E169C-5840-4689-955D-D261D1D8D758}"/>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5" name="Footer Placeholder 4">
            <a:extLst>
              <a:ext uri="{FF2B5EF4-FFF2-40B4-BE49-F238E27FC236}">
                <a16:creationId xmlns:a16="http://schemas.microsoft.com/office/drawing/2014/main" id="{FD73478A-422B-41CE-8D5F-61F195DCA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33BAE-0683-4E33-A587-121ABB02634D}"/>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376260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CC0BC-4ED8-44F8-A025-36DD81129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368079-DF08-4CE5-96E2-C7DF4E65AB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1877C-05A5-46F2-9E3C-BE3B33FFEC71}"/>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5" name="Footer Placeholder 4">
            <a:extLst>
              <a:ext uri="{FF2B5EF4-FFF2-40B4-BE49-F238E27FC236}">
                <a16:creationId xmlns:a16="http://schemas.microsoft.com/office/drawing/2014/main" id="{913F6833-044F-4EA1-B0A0-0D3E367C8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BE753-8A46-4400-9279-C706CD9C54B8}"/>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25931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A47E-48E7-4748-B15B-7ED0F7D5B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A0CF9-17BB-46BC-9DA7-6EDC50B7F6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E5C0B-BF36-4928-818B-44DA2F085841}"/>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5" name="Footer Placeholder 4">
            <a:extLst>
              <a:ext uri="{FF2B5EF4-FFF2-40B4-BE49-F238E27FC236}">
                <a16:creationId xmlns:a16="http://schemas.microsoft.com/office/drawing/2014/main" id="{1E170C63-1ABF-44B1-AC00-8A03A2AE0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82581-FF21-45E5-B457-15C94B862E52}"/>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6711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5EF1-1B36-4723-85E7-C4597C6A2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88E5E-FD8E-4629-B7B5-942788245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ECD11-465F-4DD0-9324-5B99B18AF571}"/>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5" name="Footer Placeholder 4">
            <a:extLst>
              <a:ext uri="{FF2B5EF4-FFF2-40B4-BE49-F238E27FC236}">
                <a16:creationId xmlns:a16="http://schemas.microsoft.com/office/drawing/2014/main" id="{59708F26-53D6-4E9A-ADC1-7DEAFE901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FDEE4-6592-4E71-8269-7604B15E7231}"/>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36728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775D-22C5-457E-B135-2F8C102F75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9B424-FE27-410B-8579-B7D6F6700A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237D25-2D69-4867-81C9-FBCB7279A2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BFFCF-D60A-4AD3-B91D-79D5A89BFE60}"/>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6" name="Footer Placeholder 5">
            <a:extLst>
              <a:ext uri="{FF2B5EF4-FFF2-40B4-BE49-F238E27FC236}">
                <a16:creationId xmlns:a16="http://schemas.microsoft.com/office/drawing/2014/main" id="{CF956D13-9D24-4C1F-8A05-31B687EEB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0B6F3-5296-4BB3-9BB4-A27349EB3762}"/>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6550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0B7C-2957-49A7-B495-017C3AF3F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C1DEF-EBA4-4D1C-867A-AFD461AC9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E601A8-189F-4947-87FF-B90F83E6C3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CF2E5-9BF1-4C75-BC13-C6CFF1EE1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40E457-A4C3-4B0A-BFD4-4029189610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4E87E4-8D21-4562-819D-9D0B2F9EAE60}"/>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8" name="Footer Placeholder 7">
            <a:extLst>
              <a:ext uri="{FF2B5EF4-FFF2-40B4-BE49-F238E27FC236}">
                <a16:creationId xmlns:a16="http://schemas.microsoft.com/office/drawing/2014/main" id="{93445F40-765E-4FD1-B835-8C4BCCEEE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92A70-9231-49FC-9E91-623348632CDE}"/>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361279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C8A5-3E81-49AC-83C9-C7136212DA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3EDAF0-6073-41DA-88E5-3D2D9862C6B1}"/>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4" name="Footer Placeholder 3">
            <a:extLst>
              <a:ext uri="{FF2B5EF4-FFF2-40B4-BE49-F238E27FC236}">
                <a16:creationId xmlns:a16="http://schemas.microsoft.com/office/drawing/2014/main" id="{481D7C47-94E4-43B0-9D87-1DC1FB7736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E8A73D-2C19-4964-BA91-BDDF8158F804}"/>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51042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D0D24-8EEA-4E6C-869F-FE82C7C5C4DB}"/>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3" name="Footer Placeholder 2">
            <a:extLst>
              <a:ext uri="{FF2B5EF4-FFF2-40B4-BE49-F238E27FC236}">
                <a16:creationId xmlns:a16="http://schemas.microsoft.com/office/drawing/2014/main" id="{9FFAFE9B-9765-449E-873A-8F15B4931F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E581E-0ED5-4708-96CF-703511079630}"/>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16560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9BAE-F812-418F-8C6B-0C020AADE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AC8B4B-33EE-4D60-84FC-08D9BBAA9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C9FC1B-142B-4117-99FB-5FA4480D5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0225AB-CD79-4259-9633-B2A23B55EF29}"/>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6" name="Footer Placeholder 5">
            <a:extLst>
              <a:ext uri="{FF2B5EF4-FFF2-40B4-BE49-F238E27FC236}">
                <a16:creationId xmlns:a16="http://schemas.microsoft.com/office/drawing/2014/main" id="{244DB60F-D1BC-4F61-8B52-3F10FE9E4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74DD4-9FDC-4828-A238-0489A1BF5789}"/>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123389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DF5B-E346-4D2D-BD77-D3CC9F506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8026C-233B-4159-A6F1-4D3376299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10DDD5-07B7-4635-852E-E0C71A99A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D840B-1C07-42F9-9BD0-A3F0D2794870}"/>
              </a:ext>
            </a:extLst>
          </p:cNvPr>
          <p:cNvSpPr>
            <a:spLocks noGrp="1"/>
          </p:cNvSpPr>
          <p:nvPr>
            <p:ph type="dt" sz="half" idx="10"/>
          </p:nvPr>
        </p:nvSpPr>
        <p:spPr/>
        <p:txBody>
          <a:bodyPr/>
          <a:lstStyle/>
          <a:p>
            <a:fld id="{9C6A685E-A631-4421-8B20-126AE324243C}" type="datetimeFigureOut">
              <a:rPr lang="en-US" smtClean="0"/>
              <a:t>10/13/2020</a:t>
            </a:fld>
            <a:endParaRPr lang="en-US"/>
          </a:p>
        </p:txBody>
      </p:sp>
      <p:sp>
        <p:nvSpPr>
          <p:cNvPr id="6" name="Footer Placeholder 5">
            <a:extLst>
              <a:ext uri="{FF2B5EF4-FFF2-40B4-BE49-F238E27FC236}">
                <a16:creationId xmlns:a16="http://schemas.microsoft.com/office/drawing/2014/main" id="{1785E301-4D23-4906-B025-D8D32191F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17E7B-7270-487E-9533-F850DE32CE66}"/>
              </a:ext>
            </a:extLst>
          </p:cNvPr>
          <p:cNvSpPr>
            <a:spLocks noGrp="1"/>
          </p:cNvSpPr>
          <p:nvPr>
            <p:ph type="sldNum" sz="quarter" idx="12"/>
          </p:nvPr>
        </p:nvSpPr>
        <p:spPr/>
        <p:txBody>
          <a:bodyPr/>
          <a:lstStyle/>
          <a:p>
            <a:fld id="{E6C2C9D9-CCEC-470C-A3D6-D76E60A8CC40}" type="slidenum">
              <a:rPr lang="en-US" smtClean="0"/>
              <a:t>‹#›</a:t>
            </a:fld>
            <a:endParaRPr lang="en-US"/>
          </a:p>
        </p:txBody>
      </p:sp>
    </p:spTree>
    <p:extLst>
      <p:ext uri="{BB962C8B-B14F-4D97-AF65-F5344CB8AC3E}">
        <p14:creationId xmlns:p14="http://schemas.microsoft.com/office/powerpoint/2010/main" val="256912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16448-4C35-43ED-80DE-CBFD881C2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FE74C4-B940-4871-9106-ACD21465F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DEF60-CA63-4294-9498-8A1D82B6D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A685E-A631-4421-8B20-126AE324243C}" type="datetimeFigureOut">
              <a:rPr lang="en-US" smtClean="0"/>
              <a:t>10/13/2020</a:t>
            </a:fld>
            <a:endParaRPr lang="en-US"/>
          </a:p>
        </p:txBody>
      </p:sp>
      <p:sp>
        <p:nvSpPr>
          <p:cNvPr id="5" name="Footer Placeholder 4">
            <a:extLst>
              <a:ext uri="{FF2B5EF4-FFF2-40B4-BE49-F238E27FC236}">
                <a16:creationId xmlns:a16="http://schemas.microsoft.com/office/drawing/2014/main" id="{E68DC07C-E57B-487F-92FA-52E7971ED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E808FD-5518-4E35-8728-05AE725B5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2C9D9-CCEC-470C-A3D6-D76E60A8CC40}" type="slidenum">
              <a:rPr lang="en-US" smtClean="0"/>
              <a:t>‹#›</a:t>
            </a:fld>
            <a:endParaRPr lang="en-US"/>
          </a:p>
        </p:txBody>
      </p:sp>
    </p:spTree>
    <p:extLst>
      <p:ext uri="{BB962C8B-B14F-4D97-AF65-F5344CB8AC3E}">
        <p14:creationId xmlns:p14="http://schemas.microsoft.com/office/powerpoint/2010/main" val="229690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A665-93CC-4BE0-BE50-35303ED2577E}"/>
              </a:ext>
            </a:extLst>
          </p:cNvPr>
          <p:cNvSpPr>
            <a:spLocks noGrp="1"/>
          </p:cNvSpPr>
          <p:nvPr>
            <p:ph type="ctrTitle"/>
          </p:nvPr>
        </p:nvSpPr>
        <p:spPr>
          <a:xfrm>
            <a:off x="1173707" y="549059"/>
            <a:ext cx="9671714" cy="1021299"/>
          </a:xfrm>
        </p:spPr>
        <p:txBody>
          <a:bodyPr/>
          <a:lstStyle/>
          <a:p>
            <a:r>
              <a:rPr lang="ar-JO" b="1" dirty="0">
                <a:ln w="12700">
                  <a:solidFill>
                    <a:schemeClr val="accent1"/>
                  </a:solidFill>
                  <a:prstDash val="solid"/>
                </a:ln>
                <a:pattFill prst="pct50">
                  <a:fgClr>
                    <a:schemeClr val="accent1"/>
                  </a:fgClr>
                  <a:bgClr>
                    <a:schemeClr val="accent1">
                      <a:lumMod val="20000"/>
                      <a:lumOff val="80000"/>
                    </a:schemeClr>
                  </a:bgClr>
                </a:pattFill>
                <a:effectLst>
                  <a:glow rad="139700">
                    <a:schemeClr val="accent2">
                      <a:satMod val="175000"/>
                      <a:alpha val="40000"/>
                    </a:schemeClr>
                  </a:glow>
                  <a:outerShdw dist="38100" dir="2640000" algn="bl" rotWithShape="0">
                    <a:schemeClr val="accent1"/>
                  </a:outerShdw>
                </a:effectLst>
              </a:rPr>
              <a:t>مريم العذراء والدة الإله المخلّص</a:t>
            </a:r>
            <a:endParaRPr lang="en-US" b="1" dirty="0">
              <a:ln w="12700">
                <a:solidFill>
                  <a:schemeClr val="accent1"/>
                </a:solidFill>
                <a:prstDash val="solid"/>
              </a:ln>
              <a:pattFill prst="pct50">
                <a:fgClr>
                  <a:schemeClr val="accent1"/>
                </a:fgClr>
                <a:bgClr>
                  <a:schemeClr val="accent1">
                    <a:lumMod val="20000"/>
                    <a:lumOff val="80000"/>
                  </a:schemeClr>
                </a:bgClr>
              </a:pattFill>
              <a:effectLst>
                <a:glow rad="139700">
                  <a:schemeClr val="accent2">
                    <a:satMod val="175000"/>
                    <a:alpha val="40000"/>
                  </a:schemeClr>
                </a:glow>
                <a:outerShdw dist="38100" dir="2640000" algn="bl" rotWithShape="0">
                  <a:schemeClr val="accent1"/>
                </a:outerShdw>
              </a:effectLst>
            </a:endParaRPr>
          </a:p>
        </p:txBody>
      </p:sp>
      <p:pic>
        <p:nvPicPr>
          <p:cNvPr id="9" name="Picture 8">
            <a:extLst>
              <a:ext uri="{FF2B5EF4-FFF2-40B4-BE49-F238E27FC236}">
                <a16:creationId xmlns:a16="http://schemas.microsoft.com/office/drawing/2014/main" id="{770D3901-7179-4E59-9619-55621B195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05" y="1678963"/>
            <a:ext cx="11155680" cy="5067300"/>
          </a:xfrm>
          <a:prstGeom prst="rect">
            <a:avLst/>
          </a:prstGeom>
          <a:solidFill>
            <a:schemeClr val="bg1"/>
          </a:solidFill>
        </p:spPr>
      </p:pic>
    </p:spTree>
    <p:extLst>
      <p:ext uri="{BB962C8B-B14F-4D97-AF65-F5344CB8AC3E}">
        <p14:creationId xmlns:p14="http://schemas.microsoft.com/office/powerpoint/2010/main" val="122831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13A2-7D32-4F10-9EAB-5CE5DC785893}"/>
              </a:ext>
            </a:extLst>
          </p:cNvPr>
          <p:cNvSpPr>
            <a:spLocks noGrp="1"/>
          </p:cNvSpPr>
          <p:nvPr>
            <p:ph type="title"/>
          </p:nvPr>
        </p:nvSpPr>
        <p:spPr>
          <a:xfrm>
            <a:off x="4895557" y="365125"/>
            <a:ext cx="6458242" cy="1325563"/>
          </a:xfrm>
        </p:spPr>
        <p:txBody>
          <a:bodyPr/>
          <a:lstStyle/>
          <a:p>
            <a:pPr algn="r" rtl="1"/>
            <a:r>
              <a:rPr lang="ar-JO"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النتاجات التعليمية:</a:t>
            </a:r>
            <a:endParaRPr lang="en-US"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ontent Placeholder 2">
            <a:extLst>
              <a:ext uri="{FF2B5EF4-FFF2-40B4-BE49-F238E27FC236}">
                <a16:creationId xmlns:a16="http://schemas.microsoft.com/office/drawing/2014/main" id="{3B92A349-307A-43F3-BF99-95EC60BB3D25}"/>
              </a:ext>
            </a:extLst>
          </p:cNvPr>
          <p:cNvSpPr>
            <a:spLocks noGrp="1"/>
          </p:cNvSpPr>
          <p:nvPr>
            <p:ph idx="1"/>
          </p:nvPr>
        </p:nvSpPr>
        <p:spPr>
          <a:xfrm>
            <a:off x="4694830" y="1690688"/>
            <a:ext cx="6923106" cy="5046023"/>
          </a:xfrm>
        </p:spPr>
        <p:txBody>
          <a:bodyPr>
            <a:normAutofit lnSpcReduction="10000"/>
          </a:bodyPr>
          <a:lstStyle/>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معرفة من هي مريم العذراء.</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يوضح ذكر العذراء مريم في الإنجيل.</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يستنتج كيف العذراء مثال المحبة.</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يُعدّد مكانة مريم العذراء في الكنيسة.</a:t>
            </a:r>
          </a:p>
          <a:p>
            <a:pPr algn="r" rtl="1">
              <a:lnSpc>
                <a:spcPct val="150000"/>
              </a:lnSpc>
              <a:buFontTx/>
              <a:buChar char="-"/>
            </a:pPr>
            <a:r>
              <a:rPr lang="ar-JO"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rPr>
              <a:t> صفات وألقاب أمنا العذراء مريم.</a:t>
            </a:r>
            <a:endParaRPr lang="en-US" sz="4000" b="1" spc="50" dirty="0">
              <a:ln w="9525" cmpd="sng">
                <a:solidFill>
                  <a:schemeClr val="accent1"/>
                </a:solidFill>
                <a:prstDash val="solid"/>
              </a:ln>
              <a:solidFill>
                <a:srgbClr val="70AD47">
                  <a:tint val="1000"/>
                </a:srgbClr>
              </a:solidFill>
              <a:effectLst>
                <a:glow rad="63500">
                  <a:schemeClr val="accent2">
                    <a:satMod val="175000"/>
                    <a:alpha val="40000"/>
                  </a:schemeClr>
                </a:glow>
              </a:effectLst>
            </a:endParaRPr>
          </a:p>
        </p:txBody>
      </p:sp>
      <p:pic>
        <p:nvPicPr>
          <p:cNvPr id="7" name="Picture 6">
            <a:extLst>
              <a:ext uri="{FF2B5EF4-FFF2-40B4-BE49-F238E27FC236}">
                <a16:creationId xmlns:a16="http://schemas.microsoft.com/office/drawing/2014/main" id="{56D44100-D823-4417-AE17-66181C299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4" y="1201003"/>
            <a:ext cx="4053577" cy="54181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813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01DF-0811-43EC-8165-C60307E86BDD}"/>
              </a:ext>
            </a:extLst>
          </p:cNvPr>
          <p:cNvSpPr>
            <a:spLocks noGrp="1"/>
          </p:cNvSpPr>
          <p:nvPr>
            <p:ph type="title"/>
          </p:nvPr>
        </p:nvSpPr>
        <p:spPr/>
        <p:txBody>
          <a:bodyPr>
            <a:normAutofit/>
          </a:bodyPr>
          <a:lstStyle/>
          <a:p>
            <a:pPr algn="r" rtl="1"/>
            <a:r>
              <a:rPr lang="ar-JO" sz="54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rPr>
              <a:t>من هي مريم العذراء:</a:t>
            </a:r>
            <a:endParaRPr lang="en-US" sz="5400" b="1" dirty="0">
              <a:ln w="6600">
                <a:solidFill>
                  <a:schemeClr val="accent2"/>
                </a:solidFill>
                <a:prstDash val="solid"/>
              </a:ln>
              <a:solidFill>
                <a:srgbClr val="FFFFFF"/>
              </a:solidFill>
              <a:effectLst>
                <a:glow rad="101600">
                  <a:schemeClr val="accent2">
                    <a:satMod val="175000"/>
                    <a:alpha val="40000"/>
                  </a:schemeClr>
                </a:glow>
                <a:outerShdw dist="38100" dir="2700000" algn="tl" rotWithShape="0">
                  <a:schemeClr val="accent2"/>
                </a:outerShdw>
              </a:effectLst>
            </a:endParaRPr>
          </a:p>
        </p:txBody>
      </p:sp>
      <p:sp>
        <p:nvSpPr>
          <p:cNvPr id="3" name="Content Placeholder 2">
            <a:extLst>
              <a:ext uri="{FF2B5EF4-FFF2-40B4-BE49-F238E27FC236}">
                <a16:creationId xmlns:a16="http://schemas.microsoft.com/office/drawing/2014/main" id="{E3783CE8-6C8F-4681-A120-FC8347DDA8D3}"/>
              </a:ext>
            </a:extLst>
          </p:cNvPr>
          <p:cNvSpPr>
            <a:spLocks noGrp="1"/>
          </p:cNvSpPr>
          <p:nvPr>
            <p:ph idx="1"/>
          </p:nvPr>
        </p:nvSpPr>
        <p:spPr>
          <a:xfrm>
            <a:off x="3697174" y="2009525"/>
            <a:ext cx="8199404" cy="4167438"/>
          </a:xfrm>
        </p:spPr>
        <p:txBody>
          <a:bodyPr>
            <a:noAutofit/>
            <a:scene3d>
              <a:camera prst="orthographicFront"/>
              <a:lightRig rig="soft" dir="t">
                <a:rot lat="0" lon="0" rev="15600000"/>
              </a:lightRig>
            </a:scene3d>
            <a:sp3d extrusionH="57150" prstMaterial="softEdge">
              <a:bevelT w="25400" h="38100"/>
            </a:sp3d>
          </a:bodyPr>
          <a:lstStyle/>
          <a:p>
            <a:pPr marL="0" indent="0" algn="r" rtl="1">
              <a:lnSpc>
                <a:spcPct val="150000"/>
              </a:lnSpc>
              <a:buNone/>
            </a:pPr>
            <a:r>
              <a:rPr lang="ar-JO" b="1" dirty="0">
                <a:ln w="0"/>
                <a:effectLst>
                  <a:glow rad="63500">
                    <a:schemeClr val="accent3">
                      <a:satMod val="175000"/>
                      <a:alpha val="40000"/>
                    </a:schemeClr>
                  </a:glow>
                  <a:outerShdw blurRad="38100" dist="25400" dir="5400000" algn="ctr" rotWithShape="0">
                    <a:srgbClr val="6E747A">
                      <a:alpha val="43000"/>
                    </a:srgbClr>
                  </a:outerShdw>
                </a:effectLst>
              </a:rPr>
              <a:t>هي والدة الإله المخلّص سيّدنا يسوع المسيح، الذي سبق الله ووعد به الجنس البشري على أثر سقوطه في الخطيئة.</a:t>
            </a:r>
          </a:p>
          <a:p>
            <a:pPr marL="0" indent="0" algn="r" rtl="1">
              <a:lnSpc>
                <a:spcPct val="150000"/>
              </a:lnSpc>
              <a:buNone/>
            </a:pPr>
            <a:r>
              <a:rPr lang="ar-JO" b="1" dirty="0">
                <a:ln w="0"/>
                <a:effectLst>
                  <a:glow rad="63500">
                    <a:schemeClr val="accent3">
                      <a:satMod val="175000"/>
                      <a:alpha val="40000"/>
                    </a:schemeClr>
                  </a:glow>
                  <a:outerShdw blurRad="38100" dist="25400" dir="5400000" algn="ctr" rotWithShape="0">
                    <a:srgbClr val="6E747A">
                      <a:alpha val="43000"/>
                    </a:srgbClr>
                  </a:outerShdw>
                </a:effectLst>
              </a:rPr>
              <a:t>فقد كانت مريم العذراء مجمَّله بالنقاء والطُهر والعفه والتواضع وسائر الفضائل الأخرى. فقد كان الإيمان يغَّمُر قلبَها، ويزيّن التواضع نفسها، ويُجمِّل الطُهر خُلقَها. حيث عكفت على التعبّد في الهيكل مُنذ صِغَرها، دائبة على الصلاة ليل نهار، فكانت بذلك مثالاً للفتاة البارّة الطاهرة.</a:t>
            </a:r>
            <a:endParaRPr lang="en-US" b="1" dirty="0">
              <a:ln w="0"/>
              <a:effectLst>
                <a:glow rad="63500">
                  <a:schemeClr val="accent3">
                    <a:satMod val="175000"/>
                    <a:alpha val="40000"/>
                  </a:schemeClr>
                </a:glow>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D6E902A1-DA3F-4513-9647-4B192070E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60" y="1191642"/>
            <a:ext cx="3292414" cy="49853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3232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BDCC-208F-4535-9E2B-0BD912452677}"/>
              </a:ext>
            </a:extLst>
          </p:cNvPr>
          <p:cNvSpPr>
            <a:spLocks noGrp="1"/>
          </p:cNvSpPr>
          <p:nvPr>
            <p:ph type="title"/>
          </p:nvPr>
        </p:nvSpPr>
        <p:spPr>
          <a:xfrm>
            <a:off x="3957850" y="409432"/>
            <a:ext cx="7395949" cy="1281255"/>
          </a:xfrm>
        </p:spPr>
        <p:txBody>
          <a:bodyPr/>
          <a:lstStyle/>
          <a:p>
            <a:pPr algn="r" rtl="1"/>
            <a:r>
              <a:rPr lang="ar-JO" b="1" dirty="0">
                <a:ln w="13462">
                  <a:solidFill>
                    <a:schemeClr val="bg1"/>
                  </a:solidFill>
                  <a:prstDash val="solid"/>
                </a:ln>
                <a:solidFill>
                  <a:schemeClr val="tx1">
                    <a:lumMod val="85000"/>
                    <a:lumOff val="15000"/>
                  </a:schemeClr>
                </a:solidFill>
                <a:effectLst>
                  <a:glow rad="101600">
                    <a:schemeClr val="accent2">
                      <a:satMod val="175000"/>
                      <a:alpha val="40000"/>
                    </a:schemeClr>
                  </a:glow>
                  <a:outerShdw dist="38100" dir="2700000" algn="bl" rotWithShape="0">
                    <a:schemeClr val="accent5"/>
                  </a:outerShdw>
                </a:effectLst>
              </a:rPr>
              <a:t>العذراء مريم في الإنجيل:</a:t>
            </a:r>
            <a:endParaRPr lang="en-US" b="1" dirty="0">
              <a:ln w="13462">
                <a:solidFill>
                  <a:schemeClr val="bg1"/>
                </a:solidFill>
                <a:prstDash val="solid"/>
              </a:ln>
              <a:solidFill>
                <a:schemeClr val="tx1">
                  <a:lumMod val="85000"/>
                  <a:lumOff val="15000"/>
                </a:schemeClr>
              </a:solidFill>
              <a:effectLst>
                <a:glow rad="101600">
                  <a:schemeClr val="accent2">
                    <a:satMod val="175000"/>
                    <a:alpha val="40000"/>
                  </a:schemeClr>
                </a:glow>
                <a:outerShdw dist="38100" dir="2700000" algn="bl" rotWithShape="0">
                  <a:schemeClr val="accent5"/>
                </a:outerShdw>
              </a:effectLst>
            </a:endParaRPr>
          </a:p>
        </p:txBody>
      </p:sp>
      <p:sp>
        <p:nvSpPr>
          <p:cNvPr id="3" name="Content Placeholder 2">
            <a:extLst>
              <a:ext uri="{FF2B5EF4-FFF2-40B4-BE49-F238E27FC236}">
                <a16:creationId xmlns:a16="http://schemas.microsoft.com/office/drawing/2014/main" id="{BF5209CE-3F08-4803-872E-0B2F86E33D8A}"/>
              </a:ext>
            </a:extLst>
          </p:cNvPr>
          <p:cNvSpPr>
            <a:spLocks noGrp="1"/>
          </p:cNvSpPr>
          <p:nvPr>
            <p:ph idx="1"/>
          </p:nvPr>
        </p:nvSpPr>
        <p:spPr>
          <a:xfrm>
            <a:off x="3418449" y="1885071"/>
            <a:ext cx="8568397" cy="4811151"/>
          </a:xfrm>
        </p:spPr>
        <p:txBody>
          <a:bodyPr>
            <a:normAutofit/>
          </a:bodyPr>
          <a:lstStyle/>
          <a:p>
            <a:pPr algn="r" rtl="1"/>
            <a:r>
              <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rPr>
              <a:t>لم يذكر الإنجيل المقدس الكثير عن مريم العذراء، سوى ما تم الإعلان عنه بسرّ التجسد الإلهي. أي تجسد </a:t>
            </a:r>
            <a:r>
              <a:rPr lang="ar-JO" sz="3200" b="1" spc="50">
                <a:ln w="9525" cmpd="sng">
                  <a:solidFill>
                    <a:schemeClr val="accent1"/>
                  </a:solidFill>
                  <a:prstDash val="solid"/>
                </a:ln>
                <a:solidFill>
                  <a:srgbClr val="70AD47">
                    <a:tint val="1000"/>
                  </a:srgbClr>
                </a:solidFill>
                <a:effectLst>
                  <a:glow rad="101600">
                    <a:schemeClr val="accent2">
                      <a:satMod val="175000"/>
                      <a:alpha val="40000"/>
                    </a:schemeClr>
                  </a:glow>
                </a:effectLst>
              </a:rPr>
              <a:t>كلمة الله منها</a:t>
            </a:r>
            <a:r>
              <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rPr>
              <a:t>.</a:t>
            </a:r>
          </a:p>
          <a:p>
            <a:pPr marL="0" indent="0" algn="r" rtl="1">
              <a:buNone/>
            </a:pPr>
            <a:endPar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endParaRPr>
          </a:p>
          <a:p>
            <a:pPr algn="r" rtl="1"/>
            <a:r>
              <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rPr>
              <a:t>وأول حادثة ذكرت فيها العذراء مريم هي "حادثة البشارة" أي بشارة الملاك إياها. فزيارتها لنسيبتها أليصابات حيث قالت :" تعظِّمُ نفسيَّ الربّ وتبتهج روحي بالله مخلّصي".</a:t>
            </a:r>
          </a:p>
          <a:p>
            <a:pPr marL="0" indent="0" algn="r" rtl="1">
              <a:buNone/>
            </a:pPr>
            <a:endPar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endParaRPr>
          </a:p>
          <a:p>
            <a:pPr algn="r" rtl="1"/>
            <a:r>
              <a:rPr lang="ar-JO"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rPr>
              <a:t>وبعد ذلك ذكرها منذ ولادتها الطفل يسوع رباً ومخلصاً للأمم.</a:t>
            </a:r>
            <a:endParaRPr lang="en-US" sz="3200" b="1" spc="50" dirty="0">
              <a:ln w="9525" cmpd="sng">
                <a:solidFill>
                  <a:schemeClr val="accent1"/>
                </a:solidFill>
                <a:prstDash val="solid"/>
              </a:ln>
              <a:solidFill>
                <a:srgbClr val="70AD47">
                  <a:tint val="1000"/>
                </a:srgbClr>
              </a:solidFill>
              <a:effectLst>
                <a:glow rad="101600">
                  <a:schemeClr val="accent2">
                    <a:satMod val="175000"/>
                    <a:alpha val="40000"/>
                  </a:schemeClr>
                </a:glow>
              </a:effectLst>
            </a:endParaRPr>
          </a:p>
        </p:txBody>
      </p:sp>
      <p:pic>
        <p:nvPicPr>
          <p:cNvPr id="7" name="Picture 6">
            <a:extLst>
              <a:ext uri="{FF2B5EF4-FFF2-40B4-BE49-F238E27FC236}">
                <a16:creationId xmlns:a16="http://schemas.microsoft.com/office/drawing/2014/main" id="{B5FF6221-F2BA-4295-8A22-9CE1BEFF4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5" y="1279478"/>
            <a:ext cx="3520684" cy="52133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5335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F7AD-B182-4456-B2A0-A08D60A4C2B6}"/>
              </a:ext>
            </a:extLst>
          </p:cNvPr>
          <p:cNvSpPr>
            <a:spLocks noGrp="1"/>
          </p:cNvSpPr>
          <p:nvPr>
            <p:ph type="title"/>
          </p:nvPr>
        </p:nvSpPr>
        <p:spPr>
          <a:xfrm>
            <a:off x="5134708" y="365125"/>
            <a:ext cx="6317566" cy="746223"/>
          </a:xfrm>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العذراء مريم مثال المحبة:</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A6C14FDD-D60E-41AE-ACE6-89DC7AD8EF3D}"/>
              </a:ext>
            </a:extLst>
          </p:cNvPr>
          <p:cNvSpPr>
            <a:spLocks noGrp="1"/>
          </p:cNvSpPr>
          <p:nvPr>
            <p:ph idx="1"/>
          </p:nvPr>
        </p:nvSpPr>
        <p:spPr>
          <a:xfrm>
            <a:off x="3603009" y="1294228"/>
            <a:ext cx="8453002" cy="5198648"/>
          </a:xfrm>
        </p:spPr>
        <p:txBody>
          <a:bodyPr>
            <a:normAutofit fontScale="77500" lnSpcReduction="20000"/>
          </a:bodyPr>
          <a:lstStyle/>
          <a:p>
            <a:pPr marL="0" indent="0" algn="ctr" rtl="1">
              <a:buNone/>
            </a:pPr>
            <a:r>
              <a:rPr lang="ar-JO" b="1" dirty="0">
                <a:solidFill>
                  <a:srgbClr val="FF0000"/>
                </a:solidFill>
              </a:rPr>
              <a:t>عاشت العذراء مريم في حياتها بالمحبة الخالصة ويتضح ذلك من خلال :</a:t>
            </a:r>
          </a:p>
          <a:p>
            <a:pPr marL="0" indent="0" algn="r" rtl="1">
              <a:buNone/>
            </a:pPr>
            <a:r>
              <a:rPr lang="ar-JO" b="1" dirty="0">
                <a:ln w="6600">
                  <a:solidFill>
                    <a:schemeClr val="accent2"/>
                  </a:solidFill>
                  <a:prstDash val="solid"/>
                </a:ln>
                <a:solidFill>
                  <a:srgbClr val="FFFFFF"/>
                </a:solidFill>
                <a:effectLst>
                  <a:outerShdw dist="38100" dir="2700000" algn="tl" rotWithShape="0">
                    <a:schemeClr val="accent2"/>
                  </a:outerShdw>
                </a:effectLst>
              </a:rPr>
              <a:t>1) </a:t>
            </a:r>
            <a:r>
              <a:rPr lang="ar-JO" sz="3500" dirty="0">
                <a:ln w="0"/>
                <a:effectLst>
                  <a:glow rad="63500">
                    <a:schemeClr val="accent2">
                      <a:satMod val="175000"/>
                      <a:alpha val="40000"/>
                    </a:schemeClr>
                  </a:glow>
                  <a:outerShdw blurRad="38100" dist="19050" dir="2700000" algn="tl" rotWithShape="0">
                    <a:schemeClr val="dk1">
                      <a:alpha val="40000"/>
                    </a:schemeClr>
                  </a:outerShdw>
                </a:effectLst>
              </a:rPr>
              <a:t>أحبت الله منذ صغرها. ويتضح ذلك من خلال:</a:t>
            </a:r>
          </a:p>
          <a:p>
            <a:pPr marL="0" indent="0" algn="r" rtl="1">
              <a:buNone/>
            </a:pPr>
            <a:r>
              <a:rPr lang="ar-JO" dirty="0"/>
              <a:t>- وهبت له حياتها في الهيكل والتعبد له.</a:t>
            </a:r>
          </a:p>
          <a:p>
            <a:pPr marL="0" indent="0" algn="r" rtl="1">
              <a:buNone/>
            </a:pPr>
            <a:r>
              <a:rPr lang="ar-JO" dirty="0"/>
              <a:t>- إنَّ إختيار الله لها لتكون والدة لإبنه لم يغير شيئاً من تواضعها بل زادها تواضعاً ومحبة لله. حيث قالت للملاك "  ها أنا آمةٌ للرب " </a:t>
            </a:r>
          </a:p>
          <a:p>
            <a:pPr marL="0" indent="0" algn="r" rtl="1">
              <a:buNone/>
            </a:pPr>
            <a:r>
              <a:rPr lang="ar-JO" b="1" dirty="0">
                <a:ln w="6600">
                  <a:solidFill>
                    <a:schemeClr val="accent2"/>
                  </a:solidFill>
                  <a:prstDash val="solid"/>
                </a:ln>
                <a:solidFill>
                  <a:srgbClr val="FFFFFF"/>
                </a:solidFill>
                <a:effectLst>
                  <a:outerShdw dist="38100" dir="2700000" algn="tl" rotWithShape="0">
                    <a:schemeClr val="accent2"/>
                  </a:outerShdw>
                </a:effectLst>
              </a:rPr>
              <a:t>2) </a:t>
            </a:r>
            <a:r>
              <a:rPr lang="ar-JO" sz="3500" dirty="0">
                <a:ln w="0"/>
                <a:effectLst>
                  <a:glow rad="63500">
                    <a:schemeClr val="accent2">
                      <a:satMod val="175000"/>
                      <a:alpha val="40000"/>
                    </a:schemeClr>
                  </a:glow>
                  <a:outerShdw blurRad="38100" dist="19050" dir="2700000" algn="tl" rotWithShape="0">
                    <a:schemeClr val="dk1">
                      <a:alpha val="40000"/>
                    </a:schemeClr>
                  </a:outerShdw>
                </a:effectLst>
              </a:rPr>
              <a:t>أحبت إبنها يسوع حباً عظيماً ويتضح ذلك من خلال:</a:t>
            </a:r>
          </a:p>
          <a:p>
            <a:pPr marL="0" indent="0" algn="r" rtl="1">
              <a:buNone/>
            </a:pPr>
            <a:r>
              <a:rPr lang="en-US" dirty="0"/>
              <a:t>-</a:t>
            </a:r>
            <a:r>
              <a:rPr lang="ar-JO" dirty="0"/>
              <a:t> ضحَّت من أجله بكل غالٍ ونفيس. حيث تحملّت من أجله مشاق السفر من أجل سلامة حياته.</a:t>
            </a:r>
            <a:endParaRPr lang="en-US" dirty="0"/>
          </a:p>
          <a:p>
            <a:pPr marL="0" indent="0" algn="r" rtl="1">
              <a:buNone/>
            </a:pPr>
            <a:r>
              <a:rPr lang="en-US" dirty="0"/>
              <a:t>-</a:t>
            </a:r>
            <a:r>
              <a:rPr lang="ar-JO" dirty="0"/>
              <a:t> عكفت على تربيته وتقديم كل خدمة يحتاجها.</a:t>
            </a:r>
          </a:p>
          <a:p>
            <a:pPr algn="r" rtl="1">
              <a:buFontTx/>
              <a:buChar char="-"/>
            </a:pPr>
            <a:r>
              <a:rPr lang="ar-JO" dirty="0"/>
              <a:t>عند صلّبه شاركته آلامه المُرّه، وبقيت واقفه عند الصليب.</a:t>
            </a:r>
          </a:p>
          <a:p>
            <a:pPr marL="0" indent="0" algn="r" rtl="1">
              <a:buNone/>
            </a:pPr>
            <a:r>
              <a:rPr lang="ar-JO" b="1" dirty="0">
                <a:ln w="6600">
                  <a:solidFill>
                    <a:schemeClr val="accent2"/>
                  </a:solidFill>
                  <a:prstDash val="solid"/>
                </a:ln>
                <a:solidFill>
                  <a:srgbClr val="FFFFFF"/>
                </a:solidFill>
                <a:effectLst>
                  <a:outerShdw dist="38100" dir="2700000" algn="tl" rotWithShape="0">
                    <a:schemeClr val="accent2"/>
                  </a:outerShdw>
                </a:effectLst>
              </a:rPr>
              <a:t>3) </a:t>
            </a:r>
            <a:r>
              <a:rPr lang="ar-JO" sz="3500" dirty="0">
                <a:ln w="0"/>
                <a:effectLst>
                  <a:glow rad="63500">
                    <a:schemeClr val="accent2">
                      <a:satMod val="175000"/>
                      <a:alpha val="40000"/>
                    </a:schemeClr>
                  </a:glow>
                  <a:outerShdw blurRad="38100" dist="19050" dir="2700000" algn="tl" rotWithShape="0">
                    <a:schemeClr val="dk1">
                      <a:alpha val="40000"/>
                    </a:schemeClr>
                  </a:outerShdw>
                </a:effectLst>
              </a:rPr>
              <a:t>أحبت البشر حباً فائقاً ويتضح ذلك من خلال:</a:t>
            </a:r>
          </a:p>
          <a:p>
            <a:pPr algn="r" rtl="1">
              <a:buFontTx/>
              <a:buChar char="-"/>
            </a:pPr>
            <a:r>
              <a:rPr lang="ar-JO" dirty="0"/>
              <a:t>تحملها فراق إبنها عندما غادرها وباشر دعوته الإلهية.</a:t>
            </a:r>
          </a:p>
          <a:p>
            <a:pPr algn="r" rtl="1">
              <a:buFontTx/>
              <a:buChar char="-"/>
            </a:pPr>
            <a:r>
              <a:rPr lang="ar-JO" dirty="0"/>
              <a:t>بالرغم من محبتها الشديدة له وتعلقها به، رضيت أن تنفصل عن إبنها في سبيل خلاص البشرية وحياتها.</a:t>
            </a:r>
          </a:p>
          <a:p>
            <a:pPr algn="r" rtl="1">
              <a:buFontTx/>
              <a:buChar char="-"/>
            </a:pPr>
            <a:r>
              <a:rPr lang="ar-JO" dirty="0"/>
              <a:t>عرس قانا الجليل عندما دُعِيَت هي وإبنها يسوع إلى العرس، ولم يبقى خمر عندهم، حيث طلبت من إبنها أن يصنع من أجلهم معجزة.</a:t>
            </a:r>
            <a:endParaRPr lang="en-US" dirty="0"/>
          </a:p>
        </p:txBody>
      </p:sp>
      <p:pic>
        <p:nvPicPr>
          <p:cNvPr id="5" name="Picture 4">
            <a:extLst>
              <a:ext uri="{FF2B5EF4-FFF2-40B4-BE49-F238E27FC236}">
                <a16:creationId xmlns:a16="http://schemas.microsoft.com/office/drawing/2014/main" id="{06B36389-8B2F-422F-B7AB-290EB42FB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89" y="896185"/>
            <a:ext cx="3725839" cy="5340842"/>
          </a:xfrm>
          <a:prstGeom prst="rect">
            <a:avLst/>
          </a:prstGeom>
          <a:ln>
            <a:noFill/>
          </a:ln>
          <a:effectLst>
            <a:softEdge rad="112500"/>
          </a:effectLst>
        </p:spPr>
      </p:pic>
    </p:spTree>
    <p:extLst>
      <p:ext uri="{BB962C8B-B14F-4D97-AF65-F5344CB8AC3E}">
        <p14:creationId xmlns:p14="http://schemas.microsoft.com/office/powerpoint/2010/main" val="427875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9A92-2C9C-4EF8-906B-545D16732A37}"/>
              </a:ext>
            </a:extLst>
          </p:cNvPr>
          <p:cNvSpPr>
            <a:spLocks noGrp="1"/>
          </p:cNvSpPr>
          <p:nvPr>
            <p:ph type="title"/>
          </p:nvPr>
        </p:nvSpPr>
        <p:spPr>
          <a:xfrm>
            <a:off x="1007012" y="135600"/>
            <a:ext cx="10515600" cy="1102358"/>
          </a:xfrm>
        </p:spPr>
        <p:txBody>
          <a:bodyPr/>
          <a:lstStyle/>
          <a:p>
            <a:pPr algn="r" rtl="1"/>
            <a:r>
              <a:rPr lang="ar-JO" b="1"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rPr>
              <a:t>مكانة العذراء مريم في الكنيسة:</a:t>
            </a:r>
            <a:endParaRPr lang="en-US" b="1"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endParaRPr>
          </a:p>
        </p:txBody>
      </p:sp>
      <p:sp>
        <p:nvSpPr>
          <p:cNvPr id="3" name="Content Placeholder 2">
            <a:extLst>
              <a:ext uri="{FF2B5EF4-FFF2-40B4-BE49-F238E27FC236}">
                <a16:creationId xmlns:a16="http://schemas.microsoft.com/office/drawing/2014/main" id="{F0DF95BF-9C34-4907-A624-E493F5C5EBD4}"/>
              </a:ext>
            </a:extLst>
          </p:cNvPr>
          <p:cNvSpPr>
            <a:spLocks noGrp="1"/>
          </p:cNvSpPr>
          <p:nvPr>
            <p:ph idx="1"/>
          </p:nvPr>
        </p:nvSpPr>
        <p:spPr>
          <a:xfrm>
            <a:off x="1" y="1459865"/>
            <a:ext cx="12056012" cy="4351338"/>
          </a:xfrm>
        </p:spPr>
        <p:txBody>
          <a:bodyPr/>
          <a:lstStyle/>
          <a:p>
            <a:pPr marL="0" indent="0" algn="r" rtl="1">
              <a:buNone/>
            </a:pPr>
            <a:r>
              <a:rPr lang="ar-JO" sz="3200" b="1" dirty="0">
                <a:ln w="6600">
                  <a:solidFill>
                    <a:schemeClr val="accent2"/>
                  </a:solidFill>
                  <a:prstDash val="solid"/>
                </a:ln>
                <a:effectLst>
                  <a:glow rad="63500">
                    <a:schemeClr val="accent2">
                      <a:satMod val="175000"/>
                      <a:alpha val="40000"/>
                    </a:schemeClr>
                  </a:glow>
                  <a:outerShdw dist="38100" dir="2700000" algn="tl" rotWithShape="0">
                    <a:schemeClr val="accent2"/>
                  </a:outerShdw>
                </a:effectLst>
              </a:rPr>
              <a:t>تحتل أمنا العذراء أرفع مكان في الكنيسة بعد السيّد المسيح وذلك للإعتبارات التالية:</a:t>
            </a:r>
          </a:p>
          <a:p>
            <a:pPr marL="0" indent="0" algn="r" rtl="1">
              <a:buNone/>
            </a:pPr>
            <a:endParaRPr lang="ar-JO"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0" indent="0" algn="r" rtl="1">
              <a:buNone/>
            </a:pPr>
            <a:r>
              <a:rPr lang="ar-JO" sz="3600" dirty="0">
                <a:effectLst>
                  <a:glow rad="63500">
                    <a:schemeClr val="accent2">
                      <a:satMod val="175000"/>
                      <a:alpha val="40000"/>
                    </a:schemeClr>
                  </a:glow>
                </a:effectLst>
              </a:rPr>
              <a:t>1- لأنها وَلَدَت بواسطة الروح القدس الإله المخلّص.</a:t>
            </a:r>
          </a:p>
          <a:p>
            <a:pPr marL="0" indent="0" algn="r" rtl="1">
              <a:buNone/>
            </a:pPr>
            <a:r>
              <a:rPr lang="ar-JO" sz="3600" dirty="0">
                <a:effectLst>
                  <a:glow rad="63500">
                    <a:schemeClr val="accent2">
                      <a:satMod val="175000"/>
                      <a:alpha val="40000"/>
                    </a:schemeClr>
                  </a:glow>
                </a:effectLst>
              </a:rPr>
              <a:t>2- لأنها وَلَدَت إبن الله بالجسد يسوع المسيح.</a:t>
            </a:r>
          </a:p>
          <a:p>
            <a:pPr marL="0" indent="0" algn="r" rtl="1">
              <a:buNone/>
            </a:pPr>
            <a:r>
              <a:rPr lang="ar-JO" sz="3600" dirty="0">
                <a:effectLst>
                  <a:glow rad="63500">
                    <a:schemeClr val="accent2">
                      <a:satMod val="175000"/>
                      <a:alpha val="40000"/>
                    </a:schemeClr>
                  </a:glow>
                </a:effectLst>
              </a:rPr>
              <a:t>3- لأنَّ الله خصَّها بنعمةٍ عظمى وبركةٍ فائقة لم يخصّ بها</a:t>
            </a:r>
          </a:p>
          <a:p>
            <a:pPr marL="0" indent="0" algn="r" rtl="1">
              <a:buNone/>
            </a:pPr>
            <a:r>
              <a:rPr lang="ar-JO" sz="3600" dirty="0">
                <a:effectLst>
                  <a:glow rad="63500">
                    <a:schemeClr val="accent2">
                      <a:satMod val="175000"/>
                      <a:alpha val="40000"/>
                    </a:schemeClr>
                  </a:glow>
                </a:effectLst>
              </a:rPr>
              <a:t>   احداً من البشر سواها</a:t>
            </a:r>
            <a:r>
              <a:rPr lang="ar-JO" dirty="0">
                <a:effectLst>
                  <a:glow rad="63500">
                    <a:schemeClr val="accent2">
                      <a:satMod val="175000"/>
                      <a:alpha val="40000"/>
                    </a:schemeClr>
                  </a:glow>
                </a:effectLst>
              </a:rPr>
              <a:t>.</a:t>
            </a:r>
            <a:endParaRPr lang="en-US" dirty="0">
              <a:effectLst>
                <a:glow rad="63500">
                  <a:schemeClr val="accent2">
                    <a:satMod val="175000"/>
                    <a:alpha val="40000"/>
                  </a:schemeClr>
                </a:glow>
              </a:effectLst>
            </a:endParaRPr>
          </a:p>
        </p:txBody>
      </p:sp>
      <p:pic>
        <p:nvPicPr>
          <p:cNvPr id="5" name="Picture 4">
            <a:extLst>
              <a:ext uri="{FF2B5EF4-FFF2-40B4-BE49-F238E27FC236}">
                <a16:creationId xmlns:a16="http://schemas.microsoft.com/office/drawing/2014/main" id="{4A7CE3A5-31DE-427F-B93A-669D1812A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14" y="2130023"/>
            <a:ext cx="3057588" cy="43330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8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C1A0-4B10-4808-A0DA-4777D5E4A8E5}"/>
              </a:ext>
            </a:extLst>
          </p:cNvPr>
          <p:cNvSpPr>
            <a:spLocks noGrp="1"/>
          </p:cNvSpPr>
          <p:nvPr>
            <p:ph type="title"/>
          </p:nvPr>
        </p:nvSpPr>
        <p:spPr>
          <a:xfrm>
            <a:off x="4476467" y="365125"/>
            <a:ext cx="7229026" cy="1325563"/>
          </a:xfrm>
        </p:spPr>
        <p:txBody>
          <a:bodyPr>
            <a:normAutofit/>
          </a:bodyPr>
          <a:lstStyle/>
          <a:p>
            <a:pPr algn="r" rtl="1"/>
            <a:r>
              <a:rPr lang="ar-JO" sz="4800" b="1" dirty="0">
                <a:ln w="6600">
                  <a:solidFill>
                    <a:schemeClr val="accent2"/>
                  </a:solidFill>
                  <a:prstDash val="solid"/>
                </a:ln>
                <a:solidFill>
                  <a:srgbClr val="FFFFFF"/>
                </a:solidFill>
                <a:effectLst>
                  <a:glow rad="139700">
                    <a:schemeClr val="accent1">
                      <a:satMod val="175000"/>
                      <a:alpha val="40000"/>
                    </a:schemeClr>
                  </a:glow>
                  <a:outerShdw dist="38100" dir="2700000" algn="tl" rotWithShape="0">
                    <a:schemeClr val="accent2"/>
                  </a:outerShdw>
                </a:effectLst>
              </a:rPr>
              <a:t>ألقاب العذراء مريم ينبوع الحياة:</a:t>
            </a:r>
            <a:endParaRPr lang="en-US" sz="4800" b="1" dirty="0">
              <a:ln w="6600">
                <a:solidFill>
                  <a:schemeClr val="accent2"/>
                </a:solidFill>
                <a:prstDash val="solid"/>
              </a:ln>
              <a:solidFill>
                <a:srgbClr val="FFFFFF"/>
              </a:solidFill>
              <a:effectLst>
                <a:glow rad="139700">
                  <a:schemeClr val="accent1">
                    <a:satMod val="175000"/>
                    <a:alpha val="40000"/>
                  </a:schemeClr>
                </a:glow>
                <a:outerShdw dist="38100" dir="2700000" algn="tl" rotWithShape="0">
                  <a:schemeClr val="accent2"/>
                </a:outerShdw>
              </a:effectLst>
            </a:endParaRPr>
          </a:p>
        </p:txBody>
      </p:sp>
      <p:sp>
        <p:nvSpPr>
          <p:cNvPr id="3" name="Content Placeholder 2">
            <a:extLst>
              <a:ext uri="{FF2B5EF4-FFF2-40B4-BE49-F238E27FC236}">
                <a16:creationId xmlns:a16="http://schemas.microsoft.com/office/drawing/2014/main" id="{D00A9BE1-3691-4C5A-ACA5-CFC4AF696EB3}"/>
              </a:ext>
            </a:extLst>
          </p:cNvPr>
          <p:cNvSpPr>
            <a:spLocks noGrp="1"/>
          </p:cNvSpPr>
          <p:nvPr>
            <p:ph idx="1"/>
          </p:nvPr>
        </p:nvSpPr>
        <p:spPr>
          <a:xfrm>
            <a:off x="4844955" y="1690688"/>
            <a:ext cx="7084448" cy="4614578"/>
          </a:xfrm>
        </p:spPr>
        <p:txBody>
          <a:bodyPr>
            <a:normAutofit/>
          </a:bodyPr>
          <a:lstStyle/>
          <a:p>
            <a:pPr marL="0" indent="0" algn="r" rtl="1">
              <a:lnSpc>
                <a:spcPct val="150000"/>
              </a:lnSpc>
              <a:buNone/>
            </a:pPr>
            <a:r>
              <a:rPr lang="ar-JO" dirty="0"/>
              <a:t>((</a:t>
            </a:r>
            <a:r>
              <a:rPr lang="ar-JO" dirty="0">
                <a:solidFill>
                  <a:srgbClr val="FF0000"/>
                </a:solidFill>
              </a:rPr>
              <a:t> * المُنعَمُ عليها *  </a:t>
            </a:r>
            <a:r>
              <a:rPr lang="ar-JO" dirty="0">
                <a:solidFill>
                  <a:srgbClr val="0070C0"/>
                </a:solidFill>
              </a:rPr>
              <a:t>* المباركة بين النساء *   </a:t>
            </a:r>
            <a:r>
              <a:rPr lang="ar-JO" dirty="0">
                <a:solidFill>
                  <a:srgbClr val="229E42"/>
                </a:solidFill>
              </a:rPr>
              <a:t>* الربُّ معكِ *   </a:t>
            </a:r>
            <a:r>
              <a:rPr lang="ar-JO" dirty="0">
                <a:solidFill>
                  <a:srgbClr val="FFC000"/>
                </a:solidFill>
              </a:rPr>
              <a:t>* الفائقة القداسة *   </a:t>
            </a:r>
            <a:r>
              <a:rPr lang="ar-JO" dirty="0">
                <a:solidFill>
                  <a:srgbClr val="7030A0"/>
                </a:solidFill>
              </a:rPr>
              <a:t>* الكليّة الطوبى * </a:t>
            </a:r>
            <a:r>
              <a:rPr lang="ar-JO" dirty="0"/>
              <a:t>))</a:t>
            </a:r>
          </a:p>
          <a:p>
            <a:pPr algn="r" rtl="1">
              <a:lnSpc>
                <a:spcPct val="150000"/>
              </a:lnSpc>
              <a:buFont typeface="Wingdings" panose="05000000000000000000" pitchFamily="2" charset="2"/>
              <a:buChar char="v"/>
            </a:pPr>
            <a:r>
              <a:rPr lang="ar-JO" sz="3200" b="1" dirty="0">
                <a:ln w="6600">
                  <a:solidFill>
                    <a:schemeClr val="accent2"/>
                  </a:solidFill>
                  <a:prstDash val="solid"/>
                </a:ln>
                <a:solidFill>
                  <a:srgbClr val="FFFFFF"/>
                </a:solidFill>
                <a:effectLst>
                  <a:outerShdw dist="38100" dir="2700000" algn="tl" rotWithShape="0">
                    <a:schemeClr val="accent2"/>
                  </a:outerShdw>
                </a:effectLst>
              </a:rPr>
              <a:t> </a:t>
            </a:r>
            <a:r>
              <a:rPr lang="ar-JO" sz="3200" b="1" dirty="0">
                <a:ln w="6600">
                  <a:solidFill>
                    <a:schemeClr val="accent2"/>
                  </a:solidFill>
                  <a:prstDash val="solid"/>
                </a:ln>
                <a:solidFill>
                  <a:srgbClr val="FFFFFF"/>
                </a:solidFill>
                <a:effectLst>
                  <a:glow rad="63500">
                    <a:schemeClr val="accent6">
                      <a:satMod val="175000"/>
                      <a:alpha val="40000"/>
                    </a:schemeClr>
                  </a:glow>
                  <a:outerShdw dist="38100" dir="2700000" algn="tl" rotWithShape="0">
                    <a:schemeClr val="accent2"/>
                  </a:outerShdw>
                </a:effectLst>
              </a:rPr>
              <a:t>هذه الميّزات والنِعَم التي إنفردت بها السيّدة العذراء دون سائر الناس عَظَّمَت شأنها ورفعت قدرها في الكنيسة.</a:t>
            </a:r>
            <a:endParaRPr lang="en-US" sz="3200" b="1" dirty="0">
              <a:ln w="6600">
                <a:solidFill>
                  <a:schemeClr val="accent2"/>
                </a:solidFill>
                <a:prstDash val="solid"/>
              </a:ln>
              <a:solidFill>
                <a:srgbClr val="FFFFFF"/>
              </a:solidFill>
              <a:effectLst>
                <a:glow rad="63500">
                  <a:schemeClr val="accent6">
                    <a:satMod val="175000"/>
                    <a:alpha val="40000"/>
                  </a:schemeClr>
                </a:glow>
                <a:outerShdw dist="38100" dir="2700000" algn="tl" rotWithShape="0">
                  <a:schemeClr val="accent2"/>
                </a:outerShdw>
              </a:effectLst>
            </a:endParaRPr>
          </a:p>
        </p:txBody>
      </p:sp>
      <p:pic>
        <p:nvPicPr>
          <p:cNvPr id="7" name="Picture 6">
            <a:extLst>
              <a:ext uri="{FF2B5EF4-FFF2-40B4-BE49-F238E27FC236}">
                <a16:creationId xmlns:a16="http://schemas.microsoft.com/office/drawing/2014/main" id="{BFF7EF6E-B6B4-4659-9B9A-438599F29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29" y="1050877"/>
            <a:ext cx="4091038" cy="54419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254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342A51-2887-46B9-9448-976B8D4DFCD9}"/>
              </a:ext>
            </a:extLst>
          </p:cNvPr>
          <p:cNvSpPr>
            <a:spLocks noGrp="1"/>
          </p:cNvSpPr>
          <p:nvPr>
            <p:ph idx="1"/>
          </p:nvPr>
        </p:nvSpPr>
        <p:spPr>
          <a:xfrm>
            <a:off x="313899" y="736979"/>
            <a:ext cx="11395880" cy="6121021"/>
          </a:xfrm>
        </p:spPr>
        <p:txBody>
          <a:bodyPr>
            <a:normAutofit/>
          </a:bodyPr>
          <a:lstStyle/>
          <a:p>
            <a:pPr marL="0" indent="0" algn="ctr" rtl="1">
              <a:buNone/>
            </a:pPr>
            <a:r>
              <a:rPr lang="ar-JO" sz="4400" b="1"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rPr>
              <a:t>بشفاعة والدة الإله يا مخلّص خلّصنا</a:t>
            </a:r>
          </a:p>
        </p:txBody>
      </p:sp>
      <p:pic>
        <p:nvPicPr>
          <p:cNvPr id="8" name="Picture 7">
            <a:extLst>
              <a:ext uri="{FF2B5EF4-FFF2-40B4-BE49-F238E27FC236}">
                <a16:creationId xmlns:a16="http://schemas.microsoft.com/office/drawing/2014/main" id="{876EF962-7080-4497-818E-E295E9F16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429" y="975115"/>
            <a:ext cx="3916908" cy="54338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53152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441</TotalTime>
  <Words>481</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مريم العذراء والدة الإله المخلّص</vt:lpstr>
      <vt:lpstr>النتاجات التعليمية:</vt:lpstr>
      <vt:lpstr>من هي مريم العذراء:</vt:lpstr>
      <vt:lpstr>العذراء مريم في الإنجيل:</vt:lpstr>
      <vt:lpstr>العذراء مريم مثال المحبة:</vt:lpstr>
      <vt:lpstr>مكانة العذراء مريم في الكنيسة:</vt:lpstr>
      <vt:lpstr>ألقاب العذراء مريم ينبوع الحياة: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مريم العذراء والدة الإله المخلّص</dc:title>
  <dc:creator>Admin</dc:creator>
  <cp:lastModifiedBy>Admin</cp:lastModifiedBy>
  <cp:revision>33</cp:revision>
  <dcterms:created xsi:type="dcterms:W3CDTF">2020-10-05T15:38:35Z</dcterms:created>
  <dcterms:modified xsi:type="dcterms:W3CDTF">2020-10-13T08:51:52Z</dcterms:modified>
</cp:coreProperties>
</file>