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77" r:id="rId2"/>
    <p:sldId id="278" r:id="rId3"/>
    <p:sldId id="269" r:id="rId4"/>
    <p:sldId id="267" r:id="rId5"/>
    <p:sldId id="270" r:id="rId6"/>
    <p:sldId id="271" r:id="rId7"/>
    <p:sldId id="272" r:id="rId8"/>
    <p:sldId id="273" r:id="rId9"/>
    <p:sldId id="279" r:id="rId10"/>
    <p:sldId id="280" r:id="rId11"/>
    <p:sldId id="268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Roboto" panose="020B0604020202020204" charset="0"/>
      <p:regular r:id="rId19"/>
      <p:bold r:id="rId20"/>
      <p:italic r:id="rId21"/>
      <p:boldItalic r:id="rId22"/>
    </p:embeddedFont>
    <p:embeddedFont>
      <p:font typeface="Twinkl" panose="020B060402020202020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6F68"/>
    <a:srgbClr val="14BCAC"/>
    <a:srgbClr val="12756C"/>
    <a:srgbClr val="10534C"/>
    <a:srgbClr val="1AECDB"/>
    <a:srgbClr val="1AEEDD"/>
    <a:srgbClr val="2CD8C7"/>
    <a:srgbClr val="18A0DB"/>
    <a:srgbClr val="DE1E5A"/>
    <a:srgbClr val="BC0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786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reading-comprehension-worksheets-roi-resources-3rd-4th-class-sese-science-living-things/reading-comprehension-worksheets-roi-resources-3rd-4th-class-sese-science-living-things-myself/reading-comprehension-worksheets-roi-resources-3rd-4th-class-sese-science-living-things-myself-human-life-process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reading-comprehension-worksheets-roi-resources-3rd-4th-class-sese-science-living-things/reading-comprehension-worksheets-roi-resources-3rd-4th-class-sese-science-living-things-myself/reading-comprehension-worksheets-roi-resources-3rd-4th-class-sese-science-living-things-myself-human-life-process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4"/>
            <a:extLst>
              <a:ext uri="{FF2B5EF4-FFF2-40B4-BE49-F238E27FC236}">
                <a16:creationId xmlns:a16="http://schemas.microsoft.com/office/drawing/2014/main" id="{B1526160-04F7-F34A-8EBF-71151741DDAE}"/>
              </a:ext>
            </a:extLst>
          </p:cNvPr>
          <p:cNvSpPr/>
          <p:nvPr userDrawn="1"/>
        </p:nvSpPr>
        <p:spPr>
          <a:xfrm>
            <a:off x="8275320" y="5984240"/>
            <a:ext cx="868680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FF9203EC-6B66-C54D-B20C-91ED9CCABA72}"/>
              </a:ext>
            </a:extLst>
          </p:cNvPr>
          <p:cNvSpPr/>
          <p:nvPr userDrawn="1"/>
        </p:nvSpPr>
        <p:spPr>
          <a:xfrm>
            <a:off x="116840" y="5984240"/>
            <a:ext cx="1143000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7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7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F798A490-6758-DE4F-BE50-527C9E569B57}"/>
              </a:ext>
            </a:extLst>
          </p:cNvPr>
          <p:cNvSpPr/>
          <p:nvPr userDrawn="1"/>
        </p:nvSpPr>
        <p:spPr>
          <a:xfrm>
            <a:off x="8275320" y="5984240"/>
            <a:ext cx="868680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EFECE1D4-2870-C645-BE51-F41F46F9DED9}"/>
              </a:ext>
            </a:extLst>
          </p:cNvPr>
          <p:cNvSpPr/>
          <p:nvPr userDrawn="1"/>
        </p:nvSpPr>
        <p:spPr>
          <a:xfrm>
            <a:off x="116840" y="5984240"/>
            <a:ext cx="1143000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slide" Target="slide10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slide" Target="slide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slide" Target="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up">
            <a:extLst>
              <a:ext uri="{FF2B5EF4-FFF2-40B4-BE49-F238E27FC236}">
                <a16:creationId xmlns:a16="http://schemas.microsoft.com/office/drawing/2014/main" id="{94769D9A-4E64-7646-ABB6-ECA5AF103799}"/>
              </a:ext>
            </a:extLst>
          </p:cNvPr>
          <p:cNvSpPr/>
          <p:nvPr/>
        </p:nvSpPr>
        <p:spPr>
          <a:xfrm>
            <a:off x="143836" y="154110"/>
            <a:ext cx="4469261" cy="1130156"/>
          </a:xfrm>
          <a:prstGeom prst="rect">
            <a:avLst/>
          </a:prstGeom>
          <a:solidFill>
            <a:srgbClr val="2CD8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5" name="Title down">
            <a:extLst>
              <a:ext uri="{FF2B5EF4-FFF2-40B4-BE49-F238E27FC236}">
                <a16:creationId xmlns:a16="http://schemas.microsoft.com/office/drawing/2014/main" id="{170845DD-A406-9D4C-83EE-169EDE90C6A8}"/>
              </a:ext>
            </a:extLst>
          </p:cNvPr>
          <p:cNvSpPr/>
          <p:nvPr/>
        </p:nvSpPr>
        <p:spPr>
          <a:xfrm>
            <a:off x="421236" y="426378"/>
            <a:ext cx="4469261" cy="1130156"/>
          </a:xfrm>
          <a:prstGeom prst="rect">
            <a:avLst/>
          </a:prstGeom>
          <a:solidFill>
            <a:srgbClr val="2CD8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82D1E504-54D7-B04C-B0F7-AFA4CCC1FBEC}"/>
              </a:ext>
            </a:extLst>
          </p:cNvPr>
          <p:cNvSpPr/>
          <p:nvPr/>
        </p:nvSpPr>
        <p:spPr>
          <a:xfrm>
            <a:off x="287674" y="251717"/>
            <a:ext cx="4469261" cy="1130156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Meet Phil</a:t>
            </a:r>
            <a:endParaRPr lang="en-US" sz="3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3A9739-9849-4C8A-9283-DBB3E6419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400" y="1982064"/>
            <a:ext cx="4730099" cy="396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8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Up">
            <a:extLst>
              <a:ext uri="{FF2B5EF4-FFF2-40B4-BE49-F238E27FC236}">
                <a16:creationId xmlns:a16="http://schemas.microsoft.com/office/drawing/2014/main" id="{94769D9A-4E64-7646-ABB6-ECA5AF103799}"/>
              </a:ext>
            </a:extLst>
          </p:cNvPr>
          <p:cNvSpPr/>
          <p:nvPr/>
        </p:nvSpPr>
        <p:spPr>
          <a:xfrm>
            <a:off x="143836" y="154110"/>
            <a:ext cx="5533635" cy="1130156"/>
          </a:xfrm>
          <a:prstGeom prst="rect">
            <a:avLst/>
          </a:prstGeom>
          <a:solidFill>
            <a:srgbClr val="2CD8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5" name="Title Down">
            <a:extLst>
              <a:ext uri="{FF2B5EF4-FFF2-40B4-BE49-F238E27FC236}">
                <a16:creationId xmlns:a16="http://schemas.microsoft.com/office/drawing/2014/main" id="{170845DD-A406-9D4C-83EE-169EDE90C6A8}"/>
              </a:ext>
            </a:extLst>
          </p:cNvPr>
          <p:cNvSpPr/>
          <p:nvPr/>
        </p:nvSpPr>
        <p:spPr>
          <a:xfrm>
            <a:off x="421236" y="426378"/>
            <a:ext cx="5908211" cy="1130156"/>
          </a:xfrm>
          <a:prstGeom prst="rect">
            <a:avLst/>
          </a:prstGeom>
          <a:solidFill>
            <a:srgbClr val="2CD8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82D1E504-54D7-B04C-B0F7-AFA4CCC1FBEC}"/>
              </a:ext>
            </a:extLst>
          </p:cNvPr>
          <p:cNvSpPr/>
          <p:nvPr/>
        </p:nvSpPr>
        <p:spPr>
          <a:xfrm>
            <a:off x="287675" y="251717"/>
            <a:ext cx="5667196" cy="1130156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Using bone measurements</a:t>
            </a:r>
            <a:endParaRPr lang="en-US" sz="3200" b="1" dirty="0"/>
          </a:p>
        </p:txBody>
      </p:sp>
      <p:sp>
        <p:nvSpPr>
          <p:cNvPr id="7" name="Back button">
            <a:hlinkClick r:id="rId2" action="ppaction://hlinksldjump"/>
            <a:extLst>
              <a:ext uri="{FF2B5EF4-FFF2-40B4-BE49-F238E27FC236}">
                <a16:creationId xmlns:a16="http://schemas.microsoft.com/office/drawing/2014/main" id="{D2C6CB03-E7EC-4A48-8F0D-AC30146B9F8C}"/>
              </a:ext>
            </a:extLst>
          </p:cNvPr>
          <p:cNvSpPr/>
          <p:nvPr/>
        </p:nvSpPr>
        <p:spPr>
          <a:xfrm>
            <a:off x="7358325" y="6120889"/>
            <a:ext cx="1684964" cy="481930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Back</a:t>
            </a:r>
            <a:endParaRPr lang="en-US" sz="2400" dirty="0"/>
          </a:p>
        </p:txBody>
      </p:sp>
      <p:grpSp>
        <p:nvGrpSpPr>
          <p:cNvPr id="15" name="Bones">
            <a:extLst>
              <a:ext uri="{FF2B5EF4-FFF2-40B4-BE49-F238E27FC236}">
                <a16:creationId xmlns:a16="http://schemas.microsoft.com/office/drawing/2014/main" id="{FA63E208-524D-3042-83AA-9FFAC9A0E473}"/>
              </a:ext>
            </a:extLst>
          </p:cNvPr>
          <p:cNvGrpSpPr/>
          <p:nvPr/>
        </p:nvGrpSpPr>
        <p:grpSpPr>
          <a:xfrm>
            <a:off x="5526157" y="1851576"/>
            <a:ext cx="3517132" cy="4098650"/>
            <a:chOff x="5268378" y="1699995"/>
            <a:chExt cx="3414945" cy="239572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87CA3BF-A024-E44C-8031-34A0E73E4E8F}"/>
                </a:ext>
              </a:extLst>
            </p:cNvPr>
            <p:cNvSpPr/>
            <p:nvPr/>
          </p:nvSpPr>
          <p:spPr>
            <a:xfrm>
              <a:off x="5316278" y="1796543"/>
              <a:ext cx="3304217" cy="2201299"/>
            </a:xfrm>
            <a:prstGeom prst="rect">
              <a:avLst/>
            </a:prstGeom>
            <a:solidFill>
              <a:srgbClr val="2CD8C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0D819A2D-A64A-5541-AD56-A9D6C236B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8393597" y="1775177"/>
              <a:ext cx="364908" cy="214544"/>
            </a:xfrm>
            <a:prstGeom prst="rect">
              <a:avLst/>
            </a:prstGeom>
          </p:spPr>
        </p:pic>
        <p:pic>
          <p:nvPicPr>
            <p:cNvPr id="18" name="Picture 17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12F13A29-2BEF-AE45-B843-27B670B98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5193197" y="1775177"/>
              <a:ext cx="364908" cy="214544"/>
            </a:xfrm>
            <a:prstGeom prst="rect">
              <a:avLst/>
            </a:prstGeom>
          </p:spPr>
        </p:pic>
        <p:pic>
          <p:nvPicPr>
            <p:cNvPr id="19" name="Picture 18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8A68CC97-1DB7-0D43-81BD-F7C296466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8393596" y="3805996"/>
              <a:ext cx="364908" cy="214544"/>
            </a:xfrm>
            <a:prstGeom prst="rect">
              <a:avLst/>
            </a:prstGeom>
          </p:spPr>
        </p:pic>
        <p:pic>
          <p:nvPicPr>
            <p:cNvPr id="20" name="Picture 19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BE3D6F7E-2EF1-EC4B-B133-7795D215B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5193196" y="3805996"/>
              <a:ext cx="364908" cy="214544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594BD338-C39D-A247-A6AC-7A3245072A98}"/>
              </a:ext>
            </a:extLst>
          </p:cNvPr>
          <p:cNvSpPr/>
          <p:nvPr/>
        </p:nvSpPr>
        <p:spPr>
          <a:xfrm>
            <a:off x="331234" y="1851576"/>
            <a:ext cx="5102157" cy="1049106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r>
              <a:rPr lang="en-GB" dirty="0">
                <a:solidFill>
                  <a:srgbClr val="0D6F68"/>
                </a:solidFill>
              </a:rPr>
              <a:t>If you stretch your arms as wide as you can and measure your arm span, this will probably be similar to your height.</a:t>
            </a:r>
            <a:endParaRPr lang="en-US" dirty="0">
              <a:solidFill>
                <a:srgbClr val="0D6F68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92E3A6-CE1C-4547-A0FD-5D9859E1E1FE}"/>
              </a:ext>
            </a:extLst>
          </p:cNvPr>
          <p:cNvSpPr/>
          <p:nvPr/>
        </p:nvSpPr>
        <p:spPr>
          <a:xfrm>
            <a:off x="287675" y="3899760"/>
            <a:ext cx="4473331" cy="495108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r>
              <a:rPr lang="en-GB" dirty="0">
                <a:solidFill>
                  <a:srgbClr val="0D6F68"/>
                </a:solidFill>
              </a:rPr>
              <a:t>Height = (length of femur (m) x 2.6) + 65</a:t>
            </a:r>
            <a:endParaRPr lang="en-US" dirty="0">
              <a:solidFill>
                <a:srgbClr val="0D6F68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90C3D32-452B-4201-99B4-E9856005E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725" y="2279647"/>
            <a:ext cx="2698548" cy="324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1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4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77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B55DF3AE-6407-4DD9-831F-DE8724397619}"/>
              </a:ext>
            </a:extLst>
          </p:cNvPr>
          <p:cNvSpPr/>
          <p:nvPr/>
        </p:nvSpPr>
        <p:spPr>
          <a:xfrm>
            <a:off x="287674" y="251717"/>
            <a:ext cx="4469261" cy="1130156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/>
              <a:t>Pretest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2EA3A-3EAD-4588-9993-3CE2D7997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1586608"/>
            <a:ext cx="75057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6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33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up">
            <a:extLst>
              <a:ext uri="{FF2B5EF4-FFF2-40B4-BE49-F238E27FC236}">
                <a16:creationId xmlns:a16="http://schemas.microsoft.com/office/drawing/2014/main" id="{94769D9A-4E64-7646-ABB6-ECA5AF103799}"/>
              </a:ext>
            </a:extLst>
          </p:cNvPr>
          <p:cNvSpPr/>
          <p:nvPr/>
        </p:nvSpPr>
        <p:spPr>
          <a:xfrm>
            <a:off x="143836" y="154110"/>
            <a:ext cx="4469261" cy="1130156"/>
          </a:xfrm>
          <a:prstGeom prst="rect">
            <a:avLst/>
          </a:prstGeom>
          <a:solidFill>
            <a:srgbClr val="2CD8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5" name="Title down">
            <a:extLst>
              <a:ext uri="{FF2B5EF4-FFF2-40B4-BE49-F238E27FC236}">
                <a16:creationId xmlns:a16="http://schemas.microsoft.com/office/drawing/2014/main" id="{170845DD-A406-9D4C-83EE-169EDE90C6A8}"/>
              </a:ext>
            </a:extLst>
          </p:cNvPr>
          <p:cNvSpPr/>
          <p:nvPr/>
        </p:nvSpPr>
        <p:spPr>
          <a:xfrm>
            <a:off x="421236" y="426378"/>
            <a:ext cx="4469261" cy="1130156"/>
          </a:xfrm>
          <a:prstGeom prst="rect">
            <a:avLst/>
          </a:prstGeom>
          <a:solidFill>
            <a:srgbClr val="2CD8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82D1E504-54D7-B04C-B0F7-AFA4CCC1FBEC}"/>
              </a:ext>
            </a:extLst>
          </p:cNvPr>
          <p:cNvSpPr/>
          <p:nvPr/>
        </p:nvSpPr>
        <p:spPr>
          <a:xfrm>
            <a:off x="287674" y="251717"/>
            <a:ext cx="4469261" cy="1130156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What is a skeleton?</a:t>
            </a:r>
            <a:endParaRPr lang="en-US" sz="3200" b="1" dirty="0"/>
          </a:p>
        </p:txBody>
      </p:sp>
      <p:grpSp>
        <p:nvGrpSpPr>
          <p:cNvPr id="22" name="Adult">
            <a:extLst>
              <a:ext uri="{FF2B5EF4-FFF2-40B4-BE49-F238E27FC236}">
                <a16:creationId xmlns:a16="http://schemas.microsoft.com/office/drawing/2014/main" id="{EE1649B9-C77F-EA46-A7CF-88EFC4D06487}"/>
              </a:ext>
            </a:extLst>
          </p:cNvPr>
          <p:cNvGrpSpPr/>
          <p:nvPr/>
        </p:nvGrpSpPr>
        <p:grpSpPr>
          <a:xfrm>
            <a:off x="5029528" y="722018"/>
            <a:ext cx="3938133" cy="5662771"/>
            <a:chOff x="5029528" y="722018"/>
            <a:chExt cx="3938133" cy="566277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82C54B4-B9CF-4A4E-999D-96124993128F}"/>
                </a:ext>
              </a:extLst>
            </p:cNvPr>
            <p:cNvSpPr/>
            <p:nvPr/>
          </p:nvSpPr>
          <p:spPr>
            <a:xfrm>
              <a:off x="5085704" y="832206"/>
              <a:ext cx="3832266" cy="5404207"/>
            </a:xfrm>
            <a:prstGeom prst="rect">
              <a:avLst/>
            </a:prstGeom>
            <a:solidFill>
              <a:srgbClr val="14BCA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A82FD225-FF76-204B-8C2F-0DD99827E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4954346" y="797200"/>
              <a:ext cx="364908" cy="214544"/>
            </a:xfrm>
            <a:prstGeom prst="rect">
              <a:avLst/>
            </a:prstGeom>
          </p:spPr>
        </p:pic>
        <p:pic>
          <p:nvPicPr>
            <p:cNvPr id="16" name="Picture 15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CB8B2029-5496-064E-AE68-9373DAF5E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8677934" y="797200"/>
              <a:ext cx="364908" cy="214544"/>
            </a:xfrm>
            <a:prstGeom prst="rect">
              <a:avLst/>
            </a:prstGeom>
          </p:spPr>
        </p:pic>
        <p:pic>
          <p:nvPicPr>
            <p:cNvPr id="17" name="Picture 16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281A985E-C4B8-2042-B498-3C04708B3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4954347" y="6095063"/>
              <a:ext cx="364908" cy="214544"/>
            </a:xfrm>
            <a:prstGeom prst="rect">
              <a:avLst/>
            </a:prstGeom>
          </p:spPr>
        </p:pic>
        <p:pic>
          <p:nvPicPr>
            <p:cNvPr id="18" name="Picture 17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E999B3F6-B22F-F140-811B-110E5BB76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8677935" y="6095063"/>
              <a:ext cx="364908" cy="214544"/>
            </a:xfrm>
            <a:prstGeom prst="rect">
              <a:avLst/>
            </a:prstGeom>
          </p:spPr>
        </p:pic>
        <p:pic>
          <p:nvPicPr>
            <p:cNvPr id="21" name="Picture 20" descr="A skeleton of a human skeleton&#10;&#10;Description automatically generated with low confidence">
              <a:extLst>
                <a:ext uri="{FF2B5EF4-FFF2-40B4-BE49-F238E27FC236}">
                  <a16:creationId xmlns:a16="http://schemas.microsoft.com/office/drawing/2014/main" id="{C8F5BD14-BFE3-A34B-8468-6DCA41B81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9250" y="948773"/>
              <a:ext cx="2745174" cy="5278213"/>
            </a:xfrm>
            <a:prstGeom prst="rect">
              <a:avLst/>
            </a:prstGeom>
          </p:spPr>
        </p:pic>
      </p:grpSp>
      <p:grpSp>
        <p:nvGrpSpPr>
          <p:cNvPr id="23" name="baby">
            <a:extLst>
              <a:ext uri="{FF2B5EF4-FFF2-40B4-BE49-F238E27FC236}">
                <a16:creationId xmlns:a16="http://schemas.microsoft.com/office/drawing/2014/main" id="{04013C6E-A6DC-4A40-A612-532B18B2557F}"/>
              </a:ext>
            </a:extLst>
          </p:cNvPr>
          <p:cNvGrpSpPr/>
          <p:nvPr/>
        </p:nvGrpSpPr>
        <p:grpSpPr>
          <a:xfrm>
            <a:off x="3973725" y="1721260"/>
            <a:ext cx="2561819" cy="4154483"/>
            <a:chOff x="3973725" y="1721260"/>
            <a:chExt cx="2561819" cy="415448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7137F1B-3D10-5F42-9076-4D39FFE205F7}"/>
                </a:ext>
              </a:extLst>
            </p:cNvPr>
            <p:cNvSpPr/>
            <p:nvPr/>
          </p:nvSpPr>
          <p:spPr>
            <a:xfrm>
              <a:off x="4037744" y="1839073"/>
              <a:ext cx="2434975" cy="3893907"/>
            </a:xfrm>
            <a:prstGeom prst="rect">
              <a:avLst/>
            </a:prstGeom>
            <a:solidFill>
              <a:srgbClr val="2CD8C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2D4302C7-1855-AC46-A319-CBD23E49A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6245818" y="1796442"/>
              <a:ext cx="364908" cy="214544"/>
            </a:xfrm>
            <a:prstGeom prst="rect">
              <a:avLst/>
            </a:prstGeom>
          </p:spPr>
        </p:pic>
        <p:pic>
          <p:nvPicPr>
            <p:cNvPr id="12" name="Picture 11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316BE418-B725-4C4E-BEEF-E8E3C9065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3898544" y="1796442"/>
              <a:ext cx="364908" cy="214544"/>
            </a:xfrm>
            <a:prstGeom prst="rect">
              <a:avLst/>
            </a:prstGeom>
          </p:spPr>
        </p:pic>
        <p:pic>
          <p:nvPicPr>
            <p:cNvPr id="13" name="Picture 12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957B7793-2527-064F-B7A8-6CE413998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6245817" y="5586017"/>
              <a:ext cx="364908" cy="214544"/>
            </a:xfrm>
            <a:prstGeom prst="rect">
              <a:avLst/>
            </a:prstGeom>
          </p:spPr>
        </p:pic>
        <p:pic>
          <p:nvPicPr>
            <p:cNvPr id="14" name="Picture 13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591543CB-B2CE-9149-B56B-D9E8E0E86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3898543" y="5586017"/>
              <a:ext cx="364908" cy="214544"/>
            </a:xfrm>
            <a:prstGeom prst="rect">
              <a:avLst/>
            </a:prstGeom>
          </p:spPr>
        </p:pic>
        <p:pic>
          <p:nvPicPr>
            <p:cNvPr id="20" name="Picture 19" descr="A skeleton of a human skeleton&#10;&#10;Description automatically generated with low confidence">
              <a:extLst>
                <a:ext uri="{FF2B5EF4-FFF2-40B4-BE49-F238E27FC236}">
                  <a16:creationId xmlns:a16="http://schemas.microsoft.com/office/drawing/2014/main" id="{E52E12FE-1D48-4D4B-9C5B-4390B941D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69907" y="1998970"/>
              <a:ext cx="1887711" cy="3724583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CE339F2-54A9-B740-B1F4-D469FB36B081}"/>
              </a:ext>
            </a:extLst>
          </p:cNvPr>
          <p:cNvSpPr/>
          <p:nvPr/>
        </p:nvSpPr>
        <p:spPr>
          <a:xfrm>
            <a:off x="226030" y="1998970"/>
            <a:ext cx="3566451" cy="1326105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r>
              <a:rPr lang="en-GB" dirty="0">
                <a:solidFill>
                  <a:srgbClr val="0D6F68"/>
                </a:solidFill>
              </a:rPr>
              <a:t>Every human and animal is born with a skeleton. A skeleton is made up of bones, cartilage and joints. </a:t>
            </a:r>
            <a:endParaRPr lang="en-US" dirty="0">
              <a:solidFill>
                <a:srgbClr val="0D6F68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DA1B7E8-C488-9442-BB6A-4EF2EE00345E}"/>
              </a:ext>
            </a:extLst>
          </p:cNvPr>
          <p:cNvSpPr/>
          <p:nvPr/>
        </p:nvSpPr>
        <p:spPr>
          <a:xfrm>
            <a:off x="117464" y="3562207"/>
            <a:ext cx="3823483" cy="495108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r>
              <a:rPr lang="en-GB" dirty="0">
                <a:solidFill>
                  <a:srgbClr val="0D6F68"/>
                </a:solidFill>
              </a:rPr>
              <a:t>Our skeleton grows as we get older.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4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Up">
            <a:extLst>
              <a:ext uri="{FF2B5EF4-FFF2-40B4-BE49-F238E27FC236}">
                <a16:creationId xmlns:a16="http://schemas.microsoft.com/office/drawing/2014/main" id="{94769D9A-4E64-7646-ABB6-ECA5AF103799}"/>
              </a:ext>
            </a:extLst>
          </p:cNvPr>
          <p:cNvSpPr/>
          <p:nvPr/>
        </p:nvSpPr>
        <p:spPr>
          <a:xfrm>
            <a:off x="143836" y="154110"/>
            <a:ext cx="6442735" cy="1130156"/>
          </a:xfrm>
          <a:prstGeom prst="rect">
            <a:avLst/>
          </a:prstGeom>
          <a:solidFill>
            <a:srgbClr val="2CD8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5" name="Title Down">
            <a:extLst>
              <a:ext uri="{FF2B5EF4-FFF2-40B4-BE49-F238E27FC236}">
                <a16:creationId xmlns:a16="http://schemas.microsoft.com/office/drawing/2014/main" id="{170845DD-A406-9D4C-83EE-169EDE90C6A8}"/>
              </a:ext>
            </a:extLst>
          </p:cNvPr>
          <p:cNvSpPr/>
          <p:nvPr/>
        </p:nvSpPr>
        <p:spPr>
          <a:xfrm>
            <a:off x="421236" y="426378"/>
            <a:ext cx="6442735" cy="1130156"/>
          </a:xfrm>
          <a:prstGeom prst="rect">
            <a:avLst/>
          </a:prstGeom>
          <a:solidFill>
            <a:srgbClr val="2CD8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82D1E504-54D7-B04C-B0F7-AFA4CCC1FBEC}"/>
              </a:ext>
            </a:extLst>
          </p:cNvPr>
          <p:cNvSpPr/>
          <p:nvPr/>
        </p:nvSpPr>
        <p:spPr>
          <a:xfrm>
            <a:off x="287674" y="251717"/>
            <a:ext cx="6442735" cy="1130156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Why do we need a skeleton?</a:t>
            </a:r>
            <a:endParaRPr lang="en-US" sz="4800" b="1" dirty="0"/>
          </a:p>
        </p:txBody>
      </p:sp>
      <p:grpSp>
        <p:nvGrpSpPr>
          <p:cNvPr id="28" name="Brain">
            <a:extLst>
              <a:ext uri="{FF2B5EF4-FFF2-40B4-BE49-F238E27FC236}">
                <a16:creationId xmlns:a16="http://schemas.microsoft.com/office/drawing/2014/main" id="{CD8DA496-180C-3443-AF64-40586F970B2F}"/>
              </a:ext>
            </a:extLst>
          </p:cNvPr>
          <p:cNvGrpSpPr/>
          <p:nvPr/>
        </p:nvGrpSpPr>
        <p:grpSpPr>
          <a:xfrm>
            <a:off x="5268378" y="1699995"/>
            <a:ext cx="3414945" cy="2395727"/>
            <a:chOff x="5268378" y="1699995"/>
            <a:chExt cx="3414945" cy="239572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F9723F-2069-C747-938D-94E5BEC4F1FF}"/>
                </a:ext>
              </a:extLst>
            </p:cNvPr>
            <p:cNvSpPr/>
            <p:nvPr/>
          </p:nvSpPr>
          <p:spPr>
            <a:xfrm>
              <a:off x="5316278" y="1796543"/>
              <a:ext cx="3304217" cy="2201299"/>
            </a:xfrm>
            <a:prstGeom prst="rect">
              <a:avLst/>
            </a:prstGeom>
            <a:solidFill>
              <a:srgbClr val="2CD8C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084E8207-55A6-764B-ADA6-E8FD0756D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8393597" y="1775177"/>
              <a:ext cx="364908" cy="214544"/>
            </a:xfrm>
            <a:prstGeom prst="rect">
              <a:avLst/>
            </a:prstGeom>
          </p:spPr>
        </p:pic>
        <p:pic>
          <p:nvPicPr>
            <p:cNvPr id="19" name="Picture 18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299F41C3-E405-BA4B-AF1C-11C12971C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5193197" y="1775177"/>
              <a:ext cx="364908" cy="214544"/>
            </a:xfrm>
            <a:prstGeom prst="rect">
              <a:avLst/>
            </a:prstGeom>
          </p:spPr>
        </p:pic>
        <p:pic>
          <p:nvPicPr>
            <p:cNvPr id="20" name="Picture 19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CBEA710A-9B65-5A4E-8434-42366EF95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8393596" y="3805996"/>
              <a:ext cx="364908" cy="214544"/>
            </a:xfrm>
            <a:prstGeom prst="rect">
              <a:avLst/>
            </a:prstGeom>
          </p:spPr>
        </p:pic>
        <p:pic>
          <p:nvPicPr>
            <p:cNvPr id="21" name="Picture 20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5B51F83B-1B0D-F84C-9DBA-465D53662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5193196" y="3805996"/>
              <a:ext cx="364908" cy="214544"/>
            </a:xfrm>
            <a:prstGeom prst="rect">
              <a:avLst/>
            </a:prstGeom>
          </p:spPr>
        </p:pic>
        <p:pic>
          <p:nvPicPr>
            <p:cNvPr id="3" name="Picture 2" descr="A close-up of a brain&#10;&#10;Description automatically generated with medium confidence">
              <a:extLst>
                <a:ext uri="{FF2B5EF4-FFF2-40B4-BE49-F238E27FC236}">
                  <a16:creationId xmlns:a16="http://schemas.microsoft.com/office/drawing/2014/main" id="{14247673-3FD3-5346-8741-74BEAE497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1894" y="2011189"/>
              <a:ext cx="2552984" cy="1772006"/>
            </a:xfrm>
            <a:prstGeom prst="rect">
              <a:avLst/>
            </a:prstGeom>
          </p:spPr>
        </p:pic>
      </p:grpSp>
      <p:grpSp>
        <p:nvGrpSpPr>
          <p:cNvPr id="29" name="Skull">
            <a:extLst>
              <a:ext uri="{FF2B5EF4-FFF2-40B4-BE49-F238E27FC236}">
                <a16:creationId xmlns:a16="http://schemas.microsoft.com/office/drawing/2014/main" id="{BDB8508D-1A4A-0945-A70D-90A7C0EA0F54}"/>
              </a:ext>
            </a:extLst>
          </p:cNvPr>
          <p:cNvGrpSpPr/>
          <p:nvPr/>
        </p:nvGrpSpPr>
        <p:grpSpPr>
          <a:xfrm>
            <a:off x="5268379" y="4283708"/>
            <a:ext cx="3414945" cy="2395727"/>
            <a:chOff x="5268379" y="4283708"/>
            <a:chExt cx="3414945" cy="239572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A99DA8F-12AE-9448-A0D3-AE452189A349}"/>
                </a:ext>
              </a:extLst>
            </p:cNvPr>
            <p:cNvSpPr/>
            <p:nvPr/>
          </p:nvSpPr>
          <p:spPr>
            <a:xfrm>
              <a:off x="5316278" y="4380255"/>
              <a:ext cx="3304217" cy="2201299"/>
            </a:xfrm>
            <a:prstGeom prst="rect">
              <a:avLst/>
            </a:prstGeom>
            <a:solidFill>
              <a:srgbClr val="2CD8C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C926B19C-24CF-884B-8DB4-0EABF08AA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8393598" y="4358890"/>
              <a:ext cx="364908" cy="214544"/>
            </a:xfrm>
            <a:prstGeom prst="rect">
              <a:avLst/>
            </a:prstGeom>
          </p:spPr>
        </p:pic>
        <p:pic>
          <p:nvPicPr>
            <p:cNvPr id="23" name="Picture 22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F283EB92-5DC5-D34C-9159-72D54C82A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5193198" y="4358890"/>
              <a:ext cx="364908" cy="214544"/>
            </a:xfrm>
            <a:prstGeom prst="rect">
              <a:avLst/>
            </a:prstGeom>
          </p:spPr>
        </p:pic>
        <p:pic>
          <p:nvPicPr>
            <p:cNvPr id="24" name="Picture 23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657BB52D-45BF-F649-9DCB-FF8781C4E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8393597" y="6389709"/>
              <a:ext cx="364908" cy="214544"/>
            </a:xfrm>
            <a:prstGeom prst="rect">
              <a:avLst/>
            </a:prstGeom>
          </p:spPr>
        </p:pic>
        <p:pic>
          <p:nvPicPr>
            <p:cNvPr id="25" name="Picture 24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BAD696F6-0160-D145-9511-A57D938B4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5193197" y="6389709"/>
              <a:ext cx="364908" cy="214544"/>
            </a:xfrm>
            <a:prstGeom prst="rect">
              <a:avLst/>
            </a:prstGeom>
          </p:spPr>
        </p:pic>
        <p:pic>
          <p:nvPicPr>
            <p:cNvPr id="27" name="Picture 2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2E943C3-3406-A146-8B37-1201852D7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085488" y="4487645"/>
              <a:ext cx="1765795" cy="1986517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A6E5A3D-E2D8-064B-A75B-9F2E418CBB98}"/>
              </a:ext>
            </a:extLst>
          </p:cNvPr>
          <p:cNvSpPr/>
          <p:nvPr/>
        </p:nvSpPr>
        <p:spPr>
          <a:xfrm>
            <a:off x="421235" y="1838900"/>
            <a:ext cx="6442735" cy="2464878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>
              <a:spcAft>
                <a:spcPts val="1200"/>
              </a:spcAft>
            </a:pPr>
            <a:r>
              <a:rPr lang="en-GB" dirty="0">
                <a:solidFill>
                  <a:schemeClr val="bg1"/>
                </a:solidFill>
              </a:rPr>
              <a:t>Our skeleton helps us to do many things.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D6F68"/>
                </a:solidFill>
              </a:rPr>
              <a:t>It </a:t>
            </a:r>
            <a:r>
              <a:rPr lang="en-GB" b="1" dirty="0">
                <a:solidFill>
                  <a:srgbClr val="0D6F68"/>
                </a:solidFill>
              </a:rPr>
              <a:t>supports</a:t>
            </a:r>
            <a:r>
              <a:rPr lang="en-GB" dirty="0">
                <a:solidFill>
                  <a:srgbClr val="0D6F68"/>
                </a:solidFill>
              </a:rPr>
              <a:t> the body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dirty="0">
              <a:solidFill>
                <a:srgbClr val="0D6F68"/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D6F68"/>
                </a:solidFill>
              </a:rPr>
              <a:t>It </a:t>
            </a:r>
            <a:r>
              <a:rPr lang="en-GB" b="1" dirty="0">
                <a:solidFill>
                  <a:srgbClr val="0D6F68"/>
                </a:solidFill>
              </a:rPr>
              <a:t>protects</a:t>
            </a:r>
            <a:r>
              <a:rPr lang="en-GB" dirty="0">
                <a:solidFill>
                  <a:srgbClr val="0D6F68"/>
                </a:solidFill>
              </a:rPr>
              <a:t> the organs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dirty="0">
              <a:solidFill>
                <a:srgbClr val="0D6F68"/>
              </a:solidFill>
            </a:endParaRPr>
          </a:p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D6F68"/>
                </a:solidFill>
              </a:rPr>
              <a:t>It allows </a:t>
            </a:r>
            <a:r>
              <a:rPr lang="en-GB" b="1" dirty="0">
                <a:solidFill>
                  <a:srgbClr val="0D6F68"/>
                </a:solidFill>
              </a:rPr>
              <a:t>movement</a:t>
            </a:r>
          </a:p>
          <a:p>
            <a:pPr marL="285750" indent="-28575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D6F68"/>
                </a:solidFill>
              </a:rPr>
              <a:t>It produces </a:t>
            </a:r>
            <a:r>
              <a:rPr lang="en-GB" b="1" dirty="0">
                <a:solidFill>
                  <a:srgbClr val="0D6F68"/>
                </a:solidFill>
              </a:rPr>
              <a:t>blood cells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D7C3082-0A1A-AF41-A9D8-4FA6B233F4D3}"/>
              </a:ext>
            </a:extLst>
          </p:cNvPr>
          <p:cNvSpPr/>
          <p:nvPr/>
        </p:nvSpPr>
        <p:spPr>
          <a:xfrm>
            <a:off x="485541" y="2332043"/>
            <a:ext cx="4572000" cy="772107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txBody>
          <a:bodyPr lIns="108000" tIns="108000" rIns="108000" bIns="10800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Can you think of the structure that protects our brain?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B4729B1-92DA-7B4F-B80D-47423D2378F0}"/>
              </a:ext>
            </a:extLst>
          </p:cNvPr>
          <p:cNvSpPr/>
          <p:nvPr/>
        </p:nvSpPr>
        <p:spPr>
          <a:xfrm>
            <a:off x="368661" y="5021643"/>
            <a:ext cx="4572000" cy="495108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txBody>
          <a:bodyPr lIns="108000" tIns="108000" rIns="108000" bIns="10800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That’s right, it’s the cranium!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70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4" grpId="0" animBg="1"/>
      <p:bldP spid="30" grpId="0" animBg="1"/>
      <p:bldP spid="30" grpId="1" animBg="1"/>
      <p:bldP spid="31" grpId="0" animBg="1"/>
      <p:bldP spid="3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Up">
            <a:extLst>
              <a:ext uri="{FF2B5EF4-FFF2-40B4-BE49-F238E27FC236}">
                <a16:creationId xmlns:a16="http://schemas.microsoft.com/office/drawing/2014/main" id="{94769D9A-4E64-7646-ABB6-ECA5AF103799}"/>
              </a:ext>
            </a:extLst>
          </p:cNvPr>
          <p:cNvSpPr/>
          <p:nvPr/>
        </p:nvSpPr>
        <p:spPr>
          <a:xfrm>
            <a:off x="143836" y="154110"/>
            <a:ext cx="4469261" cy="1130156"/>
          </a:xfrm>
          <a:prstGeom prst="rect">
            <a:avLst/>
          </a:prstGeom>
          <a:solidFill>
            <a:srgbClr val="2CD8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5" name="Title down">
            <a:extLst>
              <a:ext uri="{FF2B5EF4-FFF2-40B4-BE49-F238E27FC236}">
                <a16:creationId xmlns:a16="http://schemas.microsoft.com/office/drawing/2014/main" id="{170845DD-A406-9D4C-83EE-169EDE90C6A8}"/>
              </a:ext>
            </a:extLst>
          </p:cNvPr>
          <p:cNvSpPr/>
          <p:nvPr/>
        </p:nvSpPr>
        <p:spPr>
          <a:xfrm>
            <a:off x="421236" y="426378"/>
            <a:ext cx="4469261" cy="1130156"/>
          </a:xfrm>
          <a:prstGeom prst="rect">
            <a:avLst/>
          </a:prstGeom>
          <a:solidFill>
            <a:srgbClr val="2CD8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82D1E504-54D7-B04C-B0F7-AFA4CCC1FBEC}"/>
              </a:ext>
            </a:extLst>
          </p:cNvPr>
          <p:cNvSpPr/>
          <p:nvPr/>
        </p:nvSpPr>
        <p:spPr>
          <a:xfrm>
            <a:off x="287674" y="251717"/>
            <a:ext cx="4469261" cy="1130156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Parts of the skeleton</a:t>
            </a:r>
            <a:endParaRPr lang="en-US" sz="4800" b="1" dirty="0"/>
          </a:p>
        </p:txBody>
      </p:sp>
      <p:grpSp>
        <p:nvGrpSpPr>
          <p:cNvPr id="7" name="Bones">
            <a:extLst>
              <a:ext uri="{FF2B5EF4-FFF2-40B4-BE49-F238E27FC236}">
                <a16:creationId xmlns:a16="http://schemas.microsoft.com/office/drawing/2014/main" id="{D084E030-BCDB-1C43-B8E5-73087EF01E35}"/>
              </a:ext>
            </a:extLst>
          </p:cNvPr>
          <p:cNvGrpSpPr/>
          <p:nvPr/>
        </p:nvGrpSpPr>
        <p:grpSpPr>
          <a:xfrm>
            <a:off x="149238" y="3039698"/>
            <a:ext cx="2840638" cy="2315070"/>
            <a:chOff x="5268378" y="1699995"/>
            <a:chExt cx="3414945" cy="239572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DB240B1-E36A-9748-BCC0-9BFD13357A7E}"/>
                </a:ext>
              </a:extLst>
            </p:cNvPr>
            <p:cNvSpPr/>
            <p:nvPr/>
          </p:nvSpPr>
          <p:spPr>
            <a:xfrm>
              <a:off x="5316278" y="1796543"/>
              <a:ext cx="3304217" cy="2201299"/>
            </a:xfrm>
            <a:prstGeom prst="rect">
              <a:avLst/>
            </a:prstGeom>
            <a:solidFill>
              <a:srgbClr val="2CD8C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8F4DCBC6-6EBE-2042-9CD2-F7313372C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8393597" y="1775177"/>
              <a:ext cx="364908" cy="214544"/>
            </a:xfrm>
            <a:prstGeom prst="rect">
              <a:avLst/>
            </a:prstGeom>
          </p:spPr>
        </p:pic>
        <p:pic>
          <p:nvPicPr>
            <p:cNvPr id="10" name="Picture 9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3CAC20A1-6EA8-9443-95E3-6366DDB86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5193197" y="1775177"/>
              <a:ext cx="364908" cy="214544"/>
            </a:xfrm>
            <a:prstGeom prst="rect">
              <a:avLst/>
            </a:prstGeom>
          </p:spPr>
        </p:pic>
        <p:pic>
          <p:nvPicPr>
            <p:cNvPr id="11" name="Picture 10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217973D4-224A-A142-898C-1A14CBA0F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8393596" y="3805996"/>
              <a:ext cx="364908" cy="214544"/>
            </a:xfrm>
            <a:prstGeom prst="rect">
              <a:avLst/>
            </a:prstGeom>
          </p:spPr>
        </p:pic>
        <p:pic>
          <p:nvPicPr>
            <p:cNvPr id="12" name="Picture 11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0C8E5792-D650-9C47-9C68-CD864A27E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5193196" y="3805996"/>
              <a:ext cx="364908" cy="21454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073D2F-CB37-EA48-9CC7-3E5F5AD10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1894" y="2660568"/>
              <a:ext cx="2552984" cy="473248"/>
            </a:xfrm>
            <a:prstGeom prst="rect">
              <a:avLst/>
            </a:prstGeom>
          </p:spPr>
        </p:pic>
      </p:grpSp>
      <p:grpSp>
        <p:nvGrpSpPr>
          <p:cNvPr id="35" name="Joints">
            <a:extLst>
              <a:ext uri="{FF2B5EF4-FFF2-40B4-BE49-F238E27FC236}">
                <a16:creationId xmlns:a16="http://schemas.microsoft.com/office/drawing/2014/main" id="{F25A9336-5227-EF4A-8E5C-88D87EC7D18A}"/>
              </a:ext>
            </a:extLst>
          </p:cNvPr>
          <p:cNvGrpSpPr/>
          <p:nvPr/>
        </p:nvGrpSpPr>
        <p:grpSpPr>
          <a:xfrm>
            <a:off x="3168992" y="3039698"/>
            <a:ext cx="2840638" cy="2315070"/>
            <a:chOff x="5268378" y="1699995"/>
            <a:chExt cx="3414945" cy="239572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FCF5B3A-9B45-A942-95EE-4C10A46E6313}"/>
                </a:ext>
              </a:extLst>
            </p:cNvPr>
            <p:cNvSpPr/>
            <p:nvPr/>
          </p:nvSpPr>
          <p:spPr>
            <a:xfrm>
              <a:off x="5316278" y="1796543"/>
              <a:ext cx="3304217" cy="2201299"/>
            </a:xfrm>
            <a:prstGeom prst="rect">
              <a:avLst/>
            </a:prstGeom>
            <a:solidFill>
              <a:srgbClr val="2CD8C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20061399-FBA5-0C4F-B597-5E265FDE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8393597" y="1775177"/>
              <a:ext cx="364908" cy="214544"/>
            </a:xfrm>
            <a:prstGeom prst="rect">
              <a:avLst/>
            </a:prstGeom>
          </p:spPr>
        </p:pic>
        <p:pic>
          <p:nvPicPr>
            <p:cNvPr id="38" name="Picture 37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FFC42C57-BF4D-2940-864D-0D62512E9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5193197" y="1775177"/>
              <a:ext cx="364908" cy="214544"/>
            </a:xfrm>
            <a:prstGeom prst="rect">
              <a:avLst/>
            </a:prstGeom>
          </p:spPr>
        </p:pic>
        <p:pic>
          <p:nvPicPr>
            <p:cNvPr id="39" name="Picture 38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38187E81-B4B4-BF47-8B9A-CE254EBAA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8393596" y="3805996"/>
              <a:ext cx="364908" cy="214544"/>
            </a:xfrm>
            <a:prstGeom prst="rect">
              <a:avLst/>
            </a:prstGeom>
          </p:spPr>
        </p:pic>
        <p:pic>
          <p:nvPicPr>
            <p:cNvPr id="40" name="Picture 39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3D2E7670-A0B4-9145-AC40-C95D53954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5193196" y="3805996"/>
              <a:ext cx="364908" cy="21454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E96B6D6-CE2C-2A41-AF6E-8EDF903DB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9952" y="2011189"/>
              <a:ext cx="2456867" cy="1772006"/>
            </a:xfrm>
            <a:prstGeom prst="rect">
              <a:avLst/>
            </a:prstGeom>
          </p:spPr>
        </p:pic>
      </p:grpSp>
      <p:grpSp>
        <p:nvGrpSpPr>
          <p:cNvPr id="42" name="Cartilage">
            <a:extLst>
              <a:ext uri="{FF2B5EF4-FFF2-40B4-BE49-F238E27FC236}">
                <a16:creationId xmlns:a16="http://schemas.microsoft.com/office/drawing/2014/main" id="{37E0C41E-7C3D-7447-8D63-9E86EB03BA77}"/>
              </a:ext>
            </a:extLst>
          </p:cNvPr>
          <p:cNvGrpSpPr/>
          <p:nvPr/>
        </p:nvGrpSpPr>
        <p:grpSpPr>
          <a:xfrm>
            <a:off x="6188745" y="3039698"/>
            <a:ext cx="2840638" cy="2315070"/>
            <a:chOff x="5268378" y="1699995"/>
            <a:chExt cx="3414945" cy="239572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7059765-0840-A446-8E15-B0BED6AA451D}"/>
                </a:ext>
              </a:extLst>
            </p:cNvPr>
            <p:cNvSpPr/>
            <p:nvPr/>
          </p:nvSpPr>
          <p:spPr>
            <a:xfrm>
              <a:off x="5316278" y="1796543"/>
              <a:ext cx="3304217" cy="2201299"/>
            </a:xfrm>
            <a:prstGeom prst="rect">
              <a:avLst/>
            </a:prstGeom>
            <a:solidFill>
              <a:srgbClr val="2CD8C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9F92C3BA-A4D0-E142-BF9B-EC705DB51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8393597" y="1775177"/>
              <a:ext cx="364908" cy="214544"/>
            </a:xfrm>
            <a:prstGeom prst="rect">
              <a:avLst/>
            </a:prstGeom>
          </p:spPr>
        </p:pic>
        <p:pic>
          <p:nvPicPr>
            <p:cNvPr id="45" name="Picture 44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466FB5C5-7257-4646-B8F0-891FACB04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5193197" y="1775177"/>
              <a:ext cx="364908" cy="214544"/>
            </a:xfrm>
            <a:prstGeom prst="rect">
              <a:avLst/>
            </a:prstGeom>
          </p:spPr>
        </p:pic>
        <p:pic>
          <p:nvPicPr>
            <p:cNvPr id="46" name="Picture 45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D2D2732E-4D04-9F4D-B1E0-CB076CEE2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8393596" y="3805996"/>
              <a:ext cx="364908" cy="214544"/>
            </a:xfrm>
            <a:prstGeom prst="rect">
              <a:avLst/>
            </a:prstGeom>
          </p:spPr>
        </p:pic>
        <p:pic>
          <p:nvPicPr>
            <p:cNvPr id="47" name="Picture 46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767D2043-1D11-4340-BE78-F6BC61F10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5193196" y="3805996"/>
              <a:ext cx="364908" cy="214544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A16157B-828D-994C-8F9A-53FE99D72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65493" y="2011189"/>
              <a:ext cx="1205785" cy="1772006"/>
            </a:xfrm>
            <a:prstGeom prst="rect">
              <a:avLst/>
            </a:prstGeom>
          </p:spPr>
        </p:pic>
      </p:grpSp>
      <p:sp>
        <p:nvSpPr>
          <p:cNvPr id="49" name="Bones Text">
            <a:extLst>
              <a:ext uri="{FF2B5EF4-FFF2-40B4-BE49-F238E27FC236}">
                <a16:creationId xmlns:a16="http://schemas.microsoft.com/office/drawing/2014/main" id="{E82C227E-72F1-A747-AC30-085054857E5D}"/>
              </a:ext>
            </a:extLst>
          </p:cNvPr>
          <p:cNvSpPr/>
          <p:nvPr/>
        </p:nvSpPr>
        <p:spPr>
          <a:xfrm>
            <a:off x="238469" y="5467603"/>
            <a:ext cx="2699145" cy="592074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Bones</a:t>
            </a:r>
            <a:endParaRPr lang="en-US" sz="2400" dirty="0"/>
          </a:p>
        </p:txBody>
      </p:sp>
      <p:sp>
        <p:nvSpPr>
          <p:cNvPr id="50" name="Joints Text">
            <a:extLst>
              <a:ext uri="{FF2B5EF4-FFF2-40B4-BE49-F238E27FC236}">
                <a16:creationId xmlns:a16="http://schemas.microsoft.com/office/drawing/2014/main" id="{EDAFD779-F296-C84E-956E-4DE8CB46EE55}"/>
              </a:ext>
            </a:extLst>
          </p:cNvPr>
          <p:cNvSpPr/>
          <p:nvPr/>
        </p:nvSpPr>
        <p:spPr>
          <a:xfrm>
            <a:off x="3258223" y="5467603"/>
            <a:ext cx="2699145" cy="592074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Joints</a:t>
            </a:r>
            <a:endParaRPr lang="en-US" sz="2400" dirty="0"/>
          </a:p>
        </p:txBody>
      </p:sp>
      <p:sp>
        <p:nvSpPr>
          <p:cNvPr id="51" name="Cartliage text">
            <a:extLst>
              <a:ext uri="{FF2B5EF4-FFF2-40B4-BE49-F238E27FC236}">
                <a16:creationId xmlns:a16="http://schemas.microsoft.com/office/drawing/2014/main" id="{2946B0ED-3F01-C348-8459-6E4AF01444BD}"/>
              </a:ext>
            </a:extLst>
          </p:cNvPr>
          <p:cNvSpPr/>
          <p:nvPr/>
        </p:nvSpPr>
        <p:spPr>
          <a:xfrm>
            <a:off x="6235340" y="5467603"/>
            <a:ext cx="2699145" cy="592074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Cartilage</a:t>
            </a:r>
            <a:endParaRPr 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05FF93-1E73-6B45-A401-4BC99E528088}"/>
              </a:ext>
            </a:extLst>
          </p:cNvPr>
          <p:cNvSpPr/>
          <p:nvPr/>
        </p:nvSpPr>
        <p:spPr>
          <a:xfrm>
            <a:off x="189081" y="1933270"/>
            <a:ext cx="8788039" cy="772107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>
              <a:spcAft>
                <a:spcPts val="1200"/>
              </a:spcAft>
            </a:pPr>
            <a:r>
              <a:rPr lang="en-GB" dirty="0">
                <a:solidFill>
                  <a:srgbClr val="0D6F68"/>
                </a:solidFill>
              </a:rPr>
              <a:t>The skeleton is made up of different parts. </a:t>
            </a:r>
            <a:r>
              <a:rPr lang="en-GB" dirty="0">
                <a:solidFill>
                  <a:schemeClr val="bg1"/>
                </a:solidFill>
              </a:rPr>
              <a:t>Click</a:t>
            </a:r>
            <a:r>
              <a:rPr lang="en-GB" dirty="0">
                <a:solidFill>
                  <a:srgbClr val="0D6F68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on the images </a:t>
            </a:r>
            <a:r>
              <a:rPr lang="en-GB" dirty="0">
                <a:solidFill>
                  <a:srgbClr val="0D6F68"/>
                </a:solidFill>
              </a:rPr>
              <a:t>to find out more information on the parts mentioned below.</a:t>
            </a:r>
          </a:p>
        </p:txBody>
      </p:sp>
      <p:sp>
        <p:nvSpPr>
          <p:cNvPr id="3" name="Bones trigg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942DB83-FBE0-0040-A59F-2FA26BB7F52E}"/>
              </a:ext>
            </a:extLst>
          </p:cNvPr>
          <p:cNvSpPr/>
          <p:nvPr/>
        </p:nvSpPr>
        <p:spPr>
          <a:xfrm>
            <a:off x="84388" y="2870791"/>
            <a:ext cx="2957091" cy="3466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Bones trigger">
            <a:hlinkClick r:id="rId6" action="ppaction://hlinksldjump"/>
            <a:extLst>
              <a:ext uri="{FF2B5EF4-FFF2-40B4-BE49-F238E27FC236}">
                <a16:creationId xmlns:a16="http://schemas.microsoft.com/office/drawing/2014/main" id="{DECD0927-0487-2A40-BC08-99AB5D1DDD73}"/>
              </a:ext>
            </a:extLst>
          </p:cNvPr>
          <p:cNvSpPr/>
          <p:nvPr/>
        </p:nvSpPr>
        <p:spPr>
          <a:xfrm>
            <a:off x="3104141" y="2870791"/>
            <a:ext cx="2935720" cy="3466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Bones trigger">
            <a:hlinkClick r:id="rId7" action="ppaction://hlinksldjump"/>
            <a:extLst>
              <a:ext uri="{FF2B5EF4-FFF2-40B4-BE49-F238E27FC236}">
                <a16:creationId xmlns:a16="http://schemas.microsoft.com/office/drawing/2014/main" id="{A28F0FE1-D96A-FB48-9D0D-2808CD93618D}"/>
              </a:ext>
            </a:extLst>
          </p:cNvPr>
          <p:cNvSpPr/>
          <p:nvPr/>
        </p:nvSpPr>
        <p:spPr>
          <a:xfrm>
            <a:off x="6102523" y="2870791"/>
            <a:ext cx="2935720" cy="3466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4" grpId="0" animBg="1"/>
      <p:bldP spid="49" grpId="0" animBg="1"/>
      <p:bldP spid="50" grpId="0" animBg="1"/>
      <p:bldP spid="51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Up">
            <a:extLst>
              <a:ext uri="{FF2B5EF4-FFF2-40B4-BE49-F238E27FC236}">
                <a16:creationId xmlns:a16="http://schemas.microsoft.com/office/drawing/2014/main" id="{94769D9A-4E64-7646-ABB6-ECA5AF103799}"/>
              </a:ext>
            </a:extLst>
          </p:cNvPr>
          <p:cNvSpPr/>
          <p:nvPr/>
        </p:nvSpPr>
        <p:spPr>
          <a:xfrm>
            <a:off x="143837" y="154110"/>
            <a:ext cx="1684964" cy="1130156"/>
          </a:xfrm>
          <a:prstGeom prst="rect">
            <a:avLst/>
          </a:prstGeom>
          <a:solidFill>
            <a:srgbClr val="2CD8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5" name="Title Down">
            <a:extLst>
              <a:ext uri="{FF2B5EF4-FFF2-40B4-BE49-F238E27FC236}">
                <a16:creationId xmlns:a16="http://schemas.microsoft.com/office/drawing/2014/main" id="{170845DD-A406-9D4C-83EE-169EDE90C6A8}"/>
              </a:ext>
            </a:extLst>
          </p:cNvPr>
          <p:cNvSpPr/>
          <p:nvPr/>
        </p:nvSpPr>
        <p:spPr>
          <a:xfrm>
            <a:off x="421237" y="426378"/>
            <a:ext cx="1684964" cy="1130156"/>
          </a:xfrm>
          <a:prstGeom prst="rect">
            <a:avLst/>
          </a:prstGeom>
          <a:solidFill>
            <a:srgbClr val="2CD8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82D1E504-54D7-B04C-B0F7-AFA4CCC1FBEC}"/>
              </a:ext>
            </a:extLst>
          </p:cNvPr>
          <p:cNvSpPr/>
          <p:nvPr/>
        </p:nvSpPr>
        <p:spPr>
          <a:xfrm>
            <a:off x="287675" y="251717"/>
            <a:ext cx="1684964" cy="1130156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Bones</a:t>
            </a:r>
            <a:endParaRPr lang="en-US" sz="3200" b="1" dirty="0"/>
          </a:p>
        </p:txBody>
      </p:sp>
      <p:sp>
        <p:nvSpPr>
          <p:cNvPr id="7" name="Back button">
            <a:hlinkClick r:id="rId2" action="ppaction://hlinksldjump"/>
            <a:extLst>
              <a:ext uri="{FF2B5EF4-FFF2-40B4-BE49-F238E27FC236}">
                <a16:creationId xmlns:a16="http://schemas.microsoft.com/office/drawing/2014/main" id="{D2C6CB03-E7EC-4A48-8F0D-AC30146B9F8C}"/>
              </a:ext>
            </a:extLst>
          </p:cNvPr>
          <p:cNvSpPr/>
          <p:nvPr/>
        </p:nvSpPr>
        <p:spPr>
          <a:xfrm>
            <a:off x="7358325" y="6120889"/>
            <a:ext cx="1684964" cy="481930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Back</a:t>
            </a:r>
            <a:endParaRPr lang="en-US" sz="2400" dirty="0"/>
          </a:p>
        </p:txBody>
      </p:sp>
      <p:grpSp>
        <p:nvGrpSpPr>
          <p:cNvPr id="8" name="Elbow">
            <a:extLst>
              <a:ext uri="{FF2B5EF4-FFF2-40B4-BE49-F238E27FC236}">
                <a16:creationId xmlns:a16="http://schemas.microsoft.com/office/drawing/2014/main" id="{248690C2-6040-914C-AF47-0B8666077B07}"/>
              </a:ext>
            </a:extLst>
          </p:cNvPr>
          <p:cNvGrpSpPr/>
          <p:nvPr/>
        </p:nvGrpSpPr>
        <p:grpSpPr>
          <a:xfrm>
            <a:off x="143837" y="4689438"/>
            <a:ext cx="2471772" cy="2014451"/>
            <a:chOff x="5268378" y="1699995"/>
            <a:chExt cx="3414945" cy="239572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EC2BC9F-1435-B640-80D4-5C432BF7D497}"/>
                </a:ext>
              </a:extLst>
            </p:cNvPr>
            <p:cNvSpPr/>
            <p:nvPr/>
          </p:nvSpPr>
          <p:spPr>
            <a:xfrm>
              <a:off x="5316278" y="1796543"/>
              <a:ext cx="3304217" cy="2201299"/>
            </a:xfrm>
            <a:prstGeom prst="rect">
              <a:avLst/>
            </a:prstGeom>
            <a:solidFill>
              <a:srgbClr val="2CD8C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6AE1D52D-375B-6C48-B65C-F8400656D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8393597" y="1775177"/>
              <a:ext cx="364908" cy="214544"/>
            </a:xfrm>
            <a:prstGeom prst="rect">
              <a:avLst/>
            </a:prstGeom>
          </p:spPr>
        </p:pic>
        <p:pic>
          <p:nvPicPr>
            <p:cNvPr id="11" name="Picture 10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BCD5F42E-88A5-6D4D-9592-6FDD93C2C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5193197" y="1775177"/>
              <a:ext cx="364908" cy="214544"/>
            </a:xfrm>
            <a:prstGeom prst="rect">
              <a:avLst/>
            </a:prstGeom>
          </p:spPr>
        </p:pic>
        <p:pic>
          <p:nvPicPr>
            <p:cNvPr id="12" name="Picture 11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02288929-2E1A-2244-99FB-C177C9638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8393596" y="3805996"/>
              <a:ext cx="364908" cy="214544"/>
            </a:xfrm>
            <a:prstGeom prst="rect">
              <a:avLst/>
            </a:prstGeom>
          </p:spPr>
        </p:pic>
        <p:pic>
          <p:nvPicPr>
            <p:cNvPr id="13" name="Picture 12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FB575FF7-71F9-014A-AD02-27B6E9EF8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5193196" y="3805996"/>
              <a:ext cx="364908" cy="21454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E78A5C9-A108-824D-BF0E-0D555504D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1894" y="2273368"/>
              <a:ext cx="2552984" cy="1247646"/>
            </a:xfrm>
            <a:prstGeom prst="rect">
              <a:avLst/>
            </a:prstGeom>
          </p:spPr>
        </p:pic>
      </p:grpSp>
      <p:grpSp>
        <p:nvGrpSpPr>
          <p:cNvPr id="15" name="Bones">
            <a:extLst>
              <a:ext uri="{FF2B5EF4-FFF2-40B4-BE49-F238E27FC236}">
                <a16:creationId xmlns:a16="http://schemas.microsoft.com/office/drawing/2014/main" id="{FA63E208-524D-3042-83AA-9FFAC9A0E473}"/>
              </a:ext>
            </a:extLst>
          </p:cNvPr>
          <p:cNvGrpSpPr/>
          <p:nvPr/>
        </p:nvGrpSpPr>
        <p:grpSpPr>
          <a:xfrm>
            <a:off x="3080148" y="4407191"/>
            <a:ext cx="2840638" cy="2315070"/>
            <a:chOff x="5268378" y="1699995"/>
            <a:chExt cx="3414945" cy="239572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87CA3BF-A024-E44C-8031-34A0E73E4E8F}"/>
                </a:ext>
              </a:extLst>
            </p:cNvPr>
            <p:cNvSpPr/>
            <p:nvPr/>
          </p:nvSpPr>
          <p:spPr>
            <a:xfrm>
              <a:off x="5316278" y="1796543"/>
              <a:ext cx="3304217" cy="2201299"/>
            </a:xfrm>
            <a:prstGeom prst="rect">
              <a:avLst/>
            </a:prstGeom>
            <a:solidFill>
              <a:srgbClr val="2CD8C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0D819A2D-A64A-5541-AD56-A9D6C236B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8393597" y="1775177"/>
              <a:ext cx="364908" cy="214544"/>
            </a:xfrm>
            <a:prstGeom prst="rect">
              <a:avLst/>
            </a:prstGeom>
          </p:spPr>
        </p:pic>
        <p:pic>
          <p:nvPicPr>
            <p:cNvPr id="18" name="Picture 17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12F13A29-2BEF-AE45-B843-27B670B98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5193197" y="1775177"/>
              <a:ext cx="364908" cy="214544"/>
            </a:xfrm>
            <a:prstGeom prst="rect">
              <a:avLst/>
            </a:prstGeom>
          </p:spPr>
        </p:pic>
        <p:pic>
          <p:nvPicPr>
            <p:cNvPr id="19" name="Picture 18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8A68CC97-1DB7-0D43-81BD-F7C296466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8393596" y="3805996"/>
              <a:ext cx="364908" cy="214544"/>
            </a:xfrm>
            <a:prstGeom prst="rect">
              <a:avLst/>
            </a:prstGeom>
          </p:spPr>
        </p:pic>
        <p:pic>
          <p:nvPicPr>
            <p:cNvPr id="20" name="Picture 19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BE3D6F7E-2EF1-EC4B-B133-7795D215B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5193196" y="3805996"/>
              <a:ext cx="364908" cy="21454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B0A854D-146A-2C45-A439-5411716EE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1894" y="2271442"/>
              <a:ext cx="2552984" cy="1251499"/>
            </a:xfrm>
            <a:prstGeom prst="rect">
              <a:avLst/>
            </a:prstGeom>
          </p:spPr>
        </p:pic>
      </p:grpSp>
      <p:grpSp>
        <p:nvGrpSpPr>
          <p:cNvPr id="22" name="Bone 2">
            <a:extLst>
              <a:ext uri="{FF2B5EF4-FFF2-40B4-BE49-F238E27FC236}">
                <a16:creationId xmlns:a16="http://schemas.microsoft.com/office/drawing/2014/main" id="{827EB689-8650-1249-B167-402317584180}"/>
              </a:ext>
            </a:extLst>
          </p:cNvPr>
          <p:cNvGrpSpPr/>
          <p:nvPr/>
        </p:nvGrpSpPr>
        <p:grpSpPr>
          <a:xfrm>
            <a:off x="6385326" y="3832719"/>
            <a:ext cx="2447643" cy="1994786"/>
            <a:chOff x="5268378" y="1699995"/>
            <a:chExt cx="3414945" cy="239572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00A2528-65D2-314F-83D4-05A3AE6C5739}"/>
                </a:ext>
              </a:extLst>
            </p:cNvPr>
            <p:cNvSpPr/>
            <p:nvPr/>
          </p:nvSpPr>
          <p:spPr>
            <a:xfrm>
              <a:off x="5316278" y="1796543"/>
              <a:ext cx="3304217" cy="2201299"/>
            </a:xfrm>
            <a:prstGeom prst="rect">
              <a:avLst/>
            </a:prstGeom>
            <a:solidFill>
              <a:srgbClr val="2CD8C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7A6CCF05-7EC6-E342-8784-8C0754807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8393597" y="1775177"/>
              <a:ext cx="364908" cy="214544"/>
            </a:xfrm>
            <a:prstGeom prst="rect">
              <a:avLst/>
            </a:prstGeom>
          </p:spPr>
        </p:pic>
        <p:pic>
          <p:nvPicPr>
            <p:cNvPr id="25" name="Picture 24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A5511C02-4CBD-9041-90CC-8E054AD53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5193197" y="1775177"/>
              <a:ext cx="364908" cy="214544"/>
            </a:xfrm>
            <a:prstGeom prst="rect">
              <a:avLst/>
            </a:prstGeom>
          </p:spPr>
        </p:pic>
        <p:pic>
          <p:nvPicPr>
            <p:cNvPr id="26" name="Picture 25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ABD20E44-1660-E542-AA0A-3A08F9906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8393596" y="3805996"/>
              <a:ext cx="364908" cy="214544"/>
            </a:xfrm>
            <a:prstGeom prst="rect">
              <a:avLst/>
            </a:prstGeom>
          </p:spPr>
        </p:pic>
        <p:pic>
          <p:nvPicPr>
            <p:cNvPr id="27" name="Picture 26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0EAB97FE-43FB-9A40-8C4A-458A6DC14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5193196" y="3805996"/>
              <a:ext cx="364908" cy="21454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BB5BC3A-7AE8-C64D-9136-28F3692CC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1894" y="2660568"/>
              <a:ext cx="2552984" cy="473248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754F944-E843-EF41-934D-FD2620CFDC3D}"/>
              </a:ext>
            </a:extLst>
          </p:cNvPr>
          <p:cNvSpPr/>
          <p:nvPr/>
        </p:nvSpPr>
        <p:spPr>
          <a:xfrm>
            <a:off x="2298258" y="579327"/>
            <a:ext cx="6639400" cy="772107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r>
              <a:rPr lang="en-GB" dirty="0">
                <a:solidFill>
                  <a:srgbClr val="0D6F68"/>
                </a:solidFill>
              </a:rPr>
              <a:t>Bones make up a lot of the skeleton. They are alive and always growing. We have many different bones in our bodies.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94BD338-C39D-A247-A6AC-7A3245072A98}"/>
              </a:ext>
            </a:extLst>
          </p:cNvPr>
          <p:cNvSpPr/>
          <p:nvPr/>
        </p:nvSpPr>
        <p:spPr>
          <a:xfrm>
            <a:off x="331234" y="1851576"/>
            <a:ext cx="7898366" cy="1049106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r>
              <a:rPr lang="en-GB" dirty="0">
                <a:solidFill>
                  <a:srgbClr val="0D6F68"/>
                </a:solidFill>
              </a:rPr>
              <a:t>Bones are made up of hard minerals, such as </a:t>
            </a:r>
            <a:r>
              <a:rPr lang="en-GB" b="1" dirty="0">
                <a:solidFill>
                  <a:schemeClr val="bg1"/>
                </a:solidFill>
              </a:rPr>
              <a:t>calcium</a:t>
            </a:r>
            <a:r>
              <a:rPr lang="en-GB" dirty="0">
                <a:solidFill>
                  <a:srgbClr val="0D6F68"/>
                </a:solidFill>
              </a:rPr>
              <a:t>. The outside of a bone is smooth and hard and the inside of a bone is a  spongy and porous material. At the centre of a bone is the </a:t>
            </a:r>
            <a:r>
              <a:rPr lang="en-GB" b="1" dirty="0">
                <a:solidFill>
                  <a:schemeClr val="bg1"/>
                </a:solidFill>
              </a:rPr>
              <a:t>bone marrow.</a:t>
            </a:r>
            <a:r>
              <a:rPr lang="en-GB" dirty="0">
                <a:solidFill>
                  <a:srgbClr val="0D6F68"/>
                </a:solidFill>
              </a:rPr>
              <a:t> </a:t>
            </a:r>
            <a:endParaRPr lang="en-US" dirty="0">
              <a:solidFill>
                <a:srgbClr val="0D6F68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92E3A6-CE1C-4547-A0FD-5D9859E1E1FE}"/>
              </a:ext>
            </a:extLst>
          </p:cNvPr>
          <p:cNvSpPr/>
          <p:nvPr/>
        </p:nvSpPr>
        <p:spPr>
          <a:xfrm>
            <a:off x="331234" y="3084953"/>
            <a:ext cx="5867548" cy="1049106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r>
              <a:rPr lang="en-GB" dirty="0">
                <a:solidFill>
                  <a:srgbClr val="0D6F68"/>
                </a:solidFill>
              </a:rPr>
              <a:t>A baby is born with around </a:t>
            </a:r>
            <a:r>
              <a:rPr lang="en-GB" b="1" dirty="0">
                <a:solidFill>
                  <a:schemeClr val="bg1"/>
                </a:solidFill>
              </a:rPr>
              <a:t>300</a:t>
            </a:r>
            <a:r>
              <a:rPr lang="en-GB" dirty="0">
                <a:solidFill>
                  <a:srgbClr val="0D6F68"/>
                </a:solidFill>
              </a:rPr>
              <a:t> bones and as the baby grows into an adult the bones </a:t>
            </a:r>
            <a:r>
              <a:rPr lang="en-GB" u="sng" dirty="0">
                <a:solidFill>
                  <a:srgbClr val="0D6F68"/>
                </a:solidFill>
              </a:rPr>
              <a:t>fuse together </a:t>
            </a:r>
            <a:r>
              <a:rPr lang="en-GB" dirty="0">
                <a:solidFill>
                  <a:srgbClr val="0D6F68"/>
                </a:solidFill>
              </a:rPr>
              <a:t>and the number of bones an adult then has is </a:t>
            </a:r>
            <a:r>
              <a:rPr lang="en-GB" b="1" dirty="0">
                <a:solidFill>
                  <a:schemeClr val="bg1"/>
                </a:solidFill>
              </a:rPr>
              <a:t>206</a:t>
            </a:r>
            <a:r>
              <a:rPr lang="en-GB" dirty="0">
                <a:solidFill>
                  <a:srgbClr val="0D6F68"/>
                </a:solidFill>
              </a:rPr>
              <a:t>.</a:t>
            </a:r>
            <a:endParaRPr lang="en-US" dirty="0">
              <a:solidFill>
                <a:srgbClr val="0D6F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49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4" grpId="0" animBg="1"/>
      <p:bldP spid="2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Up">
            <a:extLst>
              <a:ext uri="{FF2B5EF4-FFF2-40B4-BE49-F238E27FC236}">
                <a16:creationId xmlns:a16="http://schemas.microsoft.com/office/drawing/2014/main" id="{94769D9A-4E64-7646-ABB6-ECA5AF103799}"/>
              </a:ext>
            </a:extLst>
          </p:cNvPr>
          <p:cNvSpPr/>
          <p:nvPr/>
        </p:nvSpPr>
        <p:spPr>
          <a:xfrm>
            <a:off x="143836" y="154110"/>
            <a:ext cx="7239740" cy="1130156"/>
          </a:xfrm>
          <a:prstGeom prst="rect">
            <a:avLst/>
          </a:prstGeom>
          <a:solidFill>
            <a:srgbClr val="2CD8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5" name="Title Down">
            <a:extLst>
              <a:ext uri="{FF2B5EF4-FFF2-40B4-BE49-F238E27FC236}">
                <a16:creationId xmlns:a16="http://schemas.microsoft.com/office/drawing/2014/main" id="{170845DD-A406-9D4C-83EE-169EDE90C6A8}"/>
              </a:ext>
            </a:extLst>
          </p:cNvPr>
          <p:cNvSpPr/>
          <p:nvPr/>
        </p:nvSpPr>
        <p:spPr>
          <a:xfrm>
            <a:off x="421236" y="426378"/>
            <a:ext cx="7239740" cy="1130156"/>
          </a:xfrm>
          <a:prstGeom prst="rect">
            <a:avLst/>
          </a:prstGeom>
          <a:solidFill>
            <a:srgbClr val="2CD8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82D1E504-54D7-B04C-B0F7-AFA4CCC1FBEC}"/>
              </a:ext>
            </a:extLst>
          </p:cNvPr>
          <p:cNvSpPr/>
          <p:nvPr/>
        </p:nvSpPr>
        <p:spPr>
          <a:xfrm>
            <a:off x="287674" y="251717"/>
            <a:ext cx="7239740" cy="1130156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Some bones in the skeleton include:</a:t>
            </a:r>
            <a:endParaRPr lang="en-US" sz="4800" b="1" dirty="0"/>
          </a:p>
        </p:txBody>
      </p:sp>
      <p:sp>
        <p:nvSpPr>
          <p:cNvPr id="7" name="Back Button">
            <a:hlinkClick r:id="rId2" action="ppaction://hlinksldjump"/>
            <a:extLst>
              <a:ext uri="{FF2B5EF4-FFF2-40B4-BE49-F238E27FC236}">
                <a16:creationId xmlns:a16="http://schemas.microsoft.com/office/drawing/2014/main" id="{3CA986E9-C269-CB4E-A100-B0E3D0A5F4D1}"/>
              </a:ext>
            </a:extLst>
          </p:cNvPr>
          <p:cNvSpPr/>
          <p:nvPr/>
        </p:nvSpPr>
        <p:spPr>
          <a:xfrm>
            <a:off x="7963786" y="294234"/>
            <a:ext cx="1009658" cy="1103497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Back</a:t>
            </a:r>
            <a:endParaRPr lang="en-US" sz="2400" dirty="0"/>
          </a:p>
        </p:txBody>
      </p:sp>
      <p:grpSp>
        <p:nvGrpSpPr>
          <p:cNvPr id="8" name="Skull">
            <a:extLst>
              <a:ext uri="{FF2B5EF4-FFF2-40B4-BE49-F238E27FC236}">
                <a16:creationId xmlns:a16="http://schemas.microsoft.com/office/drawing/2014/main" id="{934C9284-ED92-4143-9BA4-FF62232CF335}"/>
              </a:ext>
            </a:extLst>
          </p:cNvPr>
          <p:cNvGrpSpPr/>
          <p:nvPr/>
        </p:nvGrpSpPr>
        <p:grpSpPr>
          <a:xfrm>
            <a:off x="143837" y="1765478"/>
            <a:ext cx="2471772" cy="2014451"/>
            <a:chOff x="5268378" y="1699995"/>
            <a:chExt cx="3414945" cy="239572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13E63D-A083-2441-810D-DD6FE6168AE0}"/>
                </a:ext>
              </a:extLst>
            </p:cNvPr>
            <p:cNvSpPr/>
            <p:nvPr/>
          </p:nvSpPr>
          <p:spPr>
            <a:xfrm>
              <a:off x="5316278" y="1796543"/>
              <a:ext cx="3304217" cy="2201299"/>
            </a:xfrm>
            <a:prstGeom prst="rect">
              <a:avLst/>
            </a:prstGeom>
            <a:solidFill>
              <a:srgbClr val="2CD8C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C46BCF28-CA20-ED43-8786-A27765BC0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8393597" y="1775177"/>
              <a:ext cx="364908" cy="214544"/>
            </a:xfrm>
            <a:prstGeom prst="rect">
              <a:avLst/>
            </a:prstGeom>
          </p:spPr>
        </p:pic>
        <p:pic>
          <p:nvPicPr>
            <p:cNvPr id="11" name="Picture 10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CA646584-4411-5547-856B-27B44E611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5193197" y="1775177"/>
              <a:ext cx="364908" cy="214544"/>
            </a:xfrm>
            <a:prstGeom prst="rect">
              <a:avLst/>
            </a:prstGeom>
          </p:spPr>
        </p:pic>
        <p:pic>
          <p:nvPicPr>
            <p:cNvPr id="12" name="Picture 11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A50CAF90-F695-8F4A-979F-71E7F842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8393596" y="3805996"/>
              <a:ext cx="364908" cy="214544"/>
            </a:xfrm>
            <a:prstGeom prst="rect">
              <a:avLst/>
            </a:prstGeom>
          </p:spPr>
        </p:pic>
        <p:pic>
          <p:nvPicPr>
            <p:cNvPr id="13" name="Picture 12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847E0DD7-9C9B-884E-B2F4-4FC5E8631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5193196" y="3805996"/>
              <a:ext cx="364908" cy="21454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F30BE4-5D18-F245-8671-88FA6347E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64870" y="2011189"/>
              <a:ext cx="2207030" cy="1772006"/>
            </a:xfrm>
            <a:prstGeom prst="rect">
              <a:avLst/>
            </a:prstGeom>
          </p:spPr>
        </p:pic>
      </p:grpSp>
      <p:grpSp>
        <p:nvGrpSpPr>
          <p:cNvPr id="15" name="Femur">
            <a:extLst>
              <a:ext uri="{FF2B5EF4-FFF2-40B4-BE49-F238E27FC236}">
                <a16:creationId xmlns:a16="http://schemas.microsoft.com/office/drawing/2014/main" id="{2D70A24E-60E0-FC45-AEEB-696BC532AE3D}"/>
              </a:ext>
            </a:extLst>
          </p:cNvPr>
          <p:cNvGrpSpPr/>
          <p:nvPr/>
        </p:nvGrpSpPr>
        <p:grpSpPr>
          <a:xfrm>
            <a:off x="3336114" y="1737899"/>
            <a:ext cx="2471772" cy="2014451"/>
            <a:chOff x="5268378" y="1699995"/>
            <a:chExt cx="3414945" cy="239572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0E98E2-54A0-034B-A5E1-5C50571B55F2}"/>
                </a:ext>
              </a:extLst>
            </p:cNvPr>
            <p:cNvSpPr/>
            <p:nvPr/>
          </p:nvSpPr>
          <p:spPr>
            <a:xfrm>
              <a:off x="5316278" y="1796543"/>
              <a:ext cx="3304217" cy="2201299"/>
            </a:xfrm>
            <a:prstGeom prst="rect">
              <a:avLst/>
            </a:prstGeom>
            <a:solidFill>
              <a:srgbClr val="2CD8C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B08B6758-05E8-F949-BBF5-D2EF5E6EF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8393597" y="1775177"/>
              <a:ext cx="364908" cy="214544"/>
            </a:xfrm>
            <a:prstGeom prst="rect">
              <a:avLst/>
            </a:prstGeom>
          </p:spPr>
        </p:pic>
        <p:pic>
          <p:nvPicPr>
            <p:cNvPr id="18" name="Picture 17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B8BDDA68-C3B7-8E40-B1CB-246859FA2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5193197" y="1775177"/>
              <a:ext cx="364908" cy="214544"/>
            </a:xfrm>
            <a:prstGeom prst="rect">
              <a:avLst/>
            </a:prstGeom>
          </p:spPr>
        </p:pic>
        <p:pic>
          <p:nvPicPr>
            <p:cNvPr id="19" name="Picture 18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4787480E-4151-F543-8EDB-5FD1B081E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8393596" y="3805996"/>
              <a:ext cx="364908" cy="214544"/>
            </a:xfrm>
            <a:prstGeom prst="rect">
              <a:avLst/>
            </a:prstGeom>
          </p:spPr>
        </p:pic>
        <p:pic>
          <p:nvPicPr>
            <p:cNvPr id="20" name="Picture 19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29AB04B4-2E72-9641-A0B3-54CB0F8CE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5193196" y="3805996"/>
              <a:ext cx="364908" cy="21454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C11E78-7DFC-7F4E-8A3E-6879EC571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1894" y="2660568"/>
              <a:ext cx="2552984" cy="473248"/>
            </a:xfrm>
            <a:prstGeom prst="rect">
              <a:avLst/>
            </a:prstGeom>
          </p:spPr>
        </p:pic>
      </p:grpSp>
      <p:grpSp>
        <p:nvGrpSpPr>
          <p:cNvPr id="22" name="Ribs">
            <a:extLst>
              <a:ext uri="{FF2B5EF4-FFF2-40B4-BE49-F238E27FC236}">
                <a16:creationId xmlns:a16="http://schemas.microsoft.com/office/drawing/2014/main" id="{01642DDE-92E1-1D44-9C1B-BE4A994C6056}"/>
              </a:ext>
            </a:extLst>
          </p:cNvPr>
          <p:cNvGrpSpPr/>
          <p:nvPr/>
        </p:nvGrpSpPr>
        <p:grpSpPr>
          <a:xfrm>
            <a:off x="6528391" y="1728734"/>
            <a:ext cx="2471772" cy="2014451"/>
            <a:chOff x="5268378" y="1699995"/>
            <a:chExt cx="3414945" cy="239572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21A535-704B-684F-960A-D2BB948A0828}"/>
                </a:ext>
              </a:extLst>
            </p:cNvPr>
            <p:cNvSpPr/>
            <p:nvPr/>
          </p:nvSpPr>
          <p:spPr>
            <a:xfrm>
              <a:off x="5316278" y="1796543"/>
              <a:ext cx="3304217" cy="2201299"/>
            </a:xfrm>
            <a:prstGeom prst="rect">
              <a:avLst/>
            </a:prstGeom>
            <a:solidFill>
              <a:srgbClr val="2CD8C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AF9E148B-7A5C-0D4B-81E4-13909EFD7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8393597" y="1775177"/>
              <a:ext cx="364908" cy="214544"/>
            </a:xfrm>
            <a:prstGeom prst="rect">
              <a:avLst/>
            </a:prstGeom>
          </p:spPr>
        </p:pic>
        <p:pic>
          <p:nvPicPr>
            <p:cNvPr id="25" name="Picture 24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7B5F7506-62A2-C44B-9264-3D89589CC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5193197" y="1775177"/>
              <a:ext cx="364908" cy="214544"/>
            </a:xfrm>
            <a:prstGeom prst="rect">
              <a:avLst/>
            </a:prstGeom>
          </p:spPr>
        </p:pic>
        <p:pic>
          <p:nvPicPr>
            <p:cNvPr id="26" name="Picture 25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F77E4158-591A-3F45-AF28-597396755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8393596" y="3805996"/>
              <a:ext cx="364908" cy="214544"/>
            </a:xfrm>
            <a:prstGeom prst="rect">
              <a:avLst/>
            </a:prstGeom>
          </p:spPr>
        </p:pic>
        <p:pic>
          <p:nvPicPr>
            <p:cNvPr id="27" name="Picture 26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3B9A49AA-F1B4-C848-BCC1-69D317C90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5193196" y="3805996"/>
              <a:ext cx="364908" cy="21454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6A079FF-AD11-1B41-BC49-9A4627CAF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2447" y="2011189"/>
              <a:ext cx="1431878" cy="1772006"/>
            </a:xfrm>
            <a:prstGeom prst="rect">
              <a:avLst/>
            </a:prstGeom>
          </p:spPr>
        </p:pic>
      </p:grpSp>
      <p:grpSp>
        <p:nvGrpSpPr>
          <p:cNvPr id="29" name="Collarbone">
            <a:extLst>
              <a:ext uri="{FF2B5EF4-FFF2-40B4-BE49-F238E27FC236}">
                <a16:creationId xmlns:a16="http://schemas.microsoft.com/office/drawing/2014/main" id="{A8FDDA2A-8C61-9447-AA20-851D97F90A8B}"/>
              </a:ext>
            </a:extLst>
          </p:cNvPr>
          <p:cNvGrpSpPr/>
          <p:nvPr/>
        </p:nvGrpSpPr>
        <p:grpSpPr>
          <a:xfrm>
            <a:off x="221481" y="4337195"/>
            <a:ext cx="2471772" cy="2014451"/>
            <a:chOff x="5268378" y="1699995"/>
            <a:chExt cx="3414945" cy="239572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7AC168B-5DFF-8A48-9DEE-41B5B06586A5}"/>
                </a:ext>
              </a:extLst>
            </p:cNvPr>
            <p:cNvSpPr/>
            <p:nvPr/>
          </p:nvSpPr>
          <p:spPr>
            <a:xfrm>
              <a:off x="5316278" y="1796543"/>
              <a:ext cx="3304217" cy="2201299"/>
            </a:xfrm>
            <a:prstGeom prst="rect">
              <a:avLst/>
            </a:prstGeom>
            <a:solidFill>
              <a:srgbClr val="2CD8C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B3A9F4BB-316D-6741-839F-A87808450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8393597" y="1775177"/>
              <a:ext cx="364908" cy="214544"/>
            </a:xfrm>
            <a:prstGeom prst="rect">
              <a:avLst/>
            </a:prstGeom>
          </p:spPr>
        </p:pic>
        <p:pic>
          <p:nvPicPr>
            <p:cNvPr id="32" name="Picture 31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30E447FC-49A1-C34B-8336-4A4448441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5193197" y="1775177"/>
              <a:ext cx="364908" cy="214544"/>
            </a:xfrm>
            <a:prstGeom prst="rect">
              <a:avLst/>
            </a:prstGeom>
          </p:spPr>
        </p:pic>
        <p:pic>
          <p:nvPicPr>
            <p:cNvPr id="33" name="Picture 32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B47D2DCB-D9A3-C94F-91DB-56944D5F7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8393596" y="3805996"/>
              <a:ext cx="364908" cy="214544"/>
            </a:xfrm>
            <a:prstGeom prst="rect">
              <a:avLst/>
            </a:prstGeom>
          </p:spPr>
        </p:pic>
        <p:pic>
          <p:nvPicPr>
            <p:cNvPr id="34" name="Picture 33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E3DE4F4B-108D-664A-A510-E6B113CC3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5193196" y="3805996"/>
              <a:ext cx="364908" cy="21454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5ED8D61-6BE1-1A4C-BCD6-67F1CBDC5B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05703" y="1805759"/>
              <a:ext cx="3114245" cy="2188059"/>
            </a:xfrm>
            <a:prstGeom prst="rect">
              <a:avLst/>
            </a:prstGeom>
          </p:spPr>
        </p:pic>
      </p:grpSp>
      <p:grpSp>
        <p:nvGrpSpPr>
          <p:cNvPr id="36" name="Humerus">
            <a:extLst>
              <a:ext uri="{FF2B5EF4-FFF2-40B4-BE49-F238E27FC236}">
                <a16:creationId xmlns:a16="http://schemas.microsoft.com/office/drawing/2014/main" id="{40E83A0C-65E8-2C4A-914D-97708D85BB32}"/>
              </a:ext>
            </a:extLst>
          </p:cNvPr>
          <p:cNvGrpSpPr/>
          <p:nvPr/>
        </p:nvGrpSpPr>
        <p:grpSpPr>
          <a:xfrm>
            <a:off x="3274437" y="4350665"/>
            <a:ext cx="2471772" cy="2014451"/>
            <a:chOff x="5268378" y="1699995"/>
            <a:chExt cx="3414945" cy="239572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29DAFC6-2152-C849-834F-47E0FB1D15BE}"/>
                </a:ext>
              </a:extLst>
            </p:cNvPr>
            <p:cNvSpPr/>
            <p:nvPr/>
          </p:nvSpPr>
          <p:spPr>
            <a:xfrm>
              <a:off x="5316278" y="1796543"/>
              <a:ext cx="3304217" cy="2201299"/>
            </a:xfrm>
            <a:prstGeom prst="rect">
              <a:avLst/>
            </a:prstGeom>
            <a:solidFill>
              <a:srgbClr val="2CD8C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731C6131-208A-E749-8B97-EB23CF2E5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8393597" y="1775177"/>
              <a:ext cx="364908" cy="214544"/>
            </a:xfrm>
            <a:prstGeom prst="rect">
              <a:avLst/>
            </a:prstGeom>
          </p:spPr>
        </p:pic>
        <p:pic>
          <p:nvPicPr>
            <p:cNvPr id="39" name="Picture 38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18AFD53A-D0BA-3F4F-BEFB-B956715FE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5193197" y="1775177"/>
              <a:ext cx="364908" cy="214544"/>
            </a:xfrm>
            <a:prstGeom prst="rect">
              <a:avLst/>
            </a:prstGeom>
          </p:spPr>
        </p:pic>
        <p:pic>
          <p:nvPicPr>
            <p:cNvPr id="40" name="Picture 39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3F04B0FE-D160-344C-9319-456A5A253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3573" flipH="1">
              <a:off x="8393596" y="3805996"/>
              <a:ext cx="364908" cy="214544"/>
            </a:xfrm>
            <a:prstGeom prst="rect">
              <a:avLst/>
            </a:prstGeom>
          </p:spPr>
        </p:pic>
        <p:pic>
          <p:nvPicPr>
            <p:cNvPr id="41" name="Picture 40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0C204839-8F87-0E41-8F0B-ED710E25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6427">
              <a:off x="5193196" y="3805996"/>
              <a:ext cx="364908" cy="214544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D217A16-65C8-E649-A809-5CC288F8D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1894" y="2273368"/>
              <a:ext cx="2552984" cy="1247646"/>
            </a:xfrm>
            <a:prstGeom prst="rect">
              <a:avLst/>
            </a:prstGeom>
          </p:spPr>
        </p:pic>
      </p:grpSp>
      <p:sp>
        <p:nvSpPr>
          <p:cNvPr id="43" name="Skull text">
            <a:extLst>
              <a:ext uri="{FF2B5EF4-FFF2-40B4-BE49-F238E27FC236}">
                <a16:creationId xmlns:a16="http://schemas.microsoft.com/office/drawing/2014/main" id="{29C16896-2A23-1A44-861A-F88B7F5C1AD3}"/>
              </a:ext>
            </a:extLst>
          </p:cNvPr>
          <p:cNvSpPr/>
          <p:nvPr/>
        </p:nvSpPr>
        <p:spPr>
          <a:xfrm>
            <a:off x="178509" y="3795718"/>
            <a:ext cx="2391626" cy="363067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Cranium and jaw</a:t>
            </a:r>
            <a:endParaRPr lang="en-US" sz="2000" dirty="0"/>
          </a:p>
        </p:txBody>
      </p:sp>
      <p:sp>
        <p:nvSpPr>
          <p:cNvPr id="44" name="Femur Text">
            <a:extLst>
              <a:ext uri="{FF2B5EF4-FFF2-40B4-BE49-F238E27FC236}">
                <a16:creationId xmlns:a16="http://schemas.microsoft.com/office/drawing/2014/main" id="{8E87863C-D569-6546-B2C9-5397C0B60F40}"/>
              </a:ext>
            </a:extLst>
          </p:cNvPr>
          <p:cNvSpPr/>
          <p:nvPr/>
        </p:nvSpPr>
        <p:spPr>
          <a:xfrm>
            <a:off x="3375074" y="3786511"/>
            <a:ext cx="2387337" cy="363067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Femur</a:t>
            </a:r>
            <a:endParaRPr lang="en-US" sz="2000" dirty="0"/>
          </a:p>
        </p:txBody>
      </p:sp>
      <p:sp>
        <p:nvSpPr>
          <p:cNvPr id="45" name="Ribs text">
            <a:extLst>
              <a:ext uri="{FF2B5EF4-FFF2-40B4-BE49-F238E27FC236}">
                <a16:creationId xmlns:a16="http://schemas.microsoft.com/office/drawing/2014/main" id="{704331E5-71D6-C648-B39C-B1297DCB59F6}"/>
              </a:ext>
            </a:extLst>
          </p:cNvPr>
          <p:cNvSpPr/>
          <p:nvPr/>
        </p:nvSpPr>
        <p:spPr>
          <a:xfrm>
            <a:off x="6586107" y="3795718"/>
            <a:ext cx="2387337" cy="363067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Ribs and sternum</a:t>
            </a:r>
            <a:endParaRPr lang="en-US" sz="2000" dirty="0"/>
          </a:p>
        </p:txBody>
      </p:sp>
      <p:sp>
        <p:nvSpPr>
          <p:cNvPr id="46" name="Collarbone text">
            <a:extLst>
              <a:ext uri="{FF2B5EF4-FFF2-40B4-BE49-F238E27FC236}">
                <a16:creationId xmlns:a16="http://schemas.microsoft.com/office/drawing/2014/main" id="{441C2CC3-BD8A-5C47-B7F7-5F971DCA9840}"/>
              </a:ext>
            </a:extLst>
          </p:cNvPr>
          <p:cNvSpPr/>
          <p:nvPr/>
        </p:nvSpPr>
        <p:spPr>
          <a:xfrm>
            <a:off x="256952" y="6368798"/>
            <a:ext cx="2387337" cy="363067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Clavicle</a:t>
            </a:r>
            <a:endParaRPr lang="en-US" sz="2000" dirty="0"/>
          </a:p>
        </p:txBody>
      </p:sp>
      <p:sp>
        <p:nvSpPr>
          <p:cNvPr id="47" name="Humerus text">
            <a:extLst>
              <a:ext uri="{FF2B5EF4-FFF2-40B4-BE49-F238E27FC236}">
                <a16:creationId xmlns:a16="http://schemas.microsoft.com/office/drawing/2014/main" id="{60C212D6-F734-6F4B-8D0F-1944175FADD1}"/>
              </a:ext>
            </a:extLst>
          </p:cNvPr>
          <p:cNvSpPr/>
          <p:nvPr/>
        </p:nvSpPr>
        <p:spPr>
          <a:xfrm>
            <a:off x="3370785" y="6409182"/>
            <a:ext cx="2387337" cy="363067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Humerus</a:t>
            </a:r>
            <a:endParaRPr lang="en-US" sz="2000" dirty="0"/>
          </a:p>
        </p:txBody>
      </p:sp>
      <p:sp>
        <p:nvSpPr>
          <p:cNvPr id="55" name="Humerus text">
            <a:extLst>
              <a:ext uri="{FF2B5EF4-FFF2-40B4-BE49-F238E27FC236}">
                <a16:creationId xmlns:a16="http://schemas.microsoft.com/office/drawing/2014/main" id="{1076B676-8284-4E57-A7E4-AB00CE356CC3}"/>
              </a:ext>
            </a:extLst>
          </p:cNvPr>
          <p:cNvSpPr/>
          <p:nvPr/>
        </p:nvSpPr>
        <p:spPr>
          <a:xfrm>
            <a:off x="6586106" y="6351646"/>
            <a:ext cx="2387337" cy="363067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Pelvis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AFBB4-943C-4383-9F66-CDE27D8DF7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9417" y="4317397"/>
            <a:ext cx="2466975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4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Up">
            <a:extLst>
              <a:ext uri="{FF2B5EF4-FFF2-40B4-BE49-F238E27FC236}">
                <a16:creationId xmlns:a16="http://schemas.microsoft.com/office/drawing/2014/main" id="{8393F040-2BE5-4991-903D-0A2FA71FF9B8}"/>
              </a:ext>
            </a:extLst>
          </p:cNvPr>
          <p:cNvSpPr/>
          <p:nvPr/>
        </p:nvSpPr>
        <p:spPr>
          <a:xfrm>
            <a:off x="344556" y="154110"/>
            <a:ext cx="3604591" cy="1130156"/>
          </a:xfrm>
          <a:prstGeom prst="rect">
            <a:avLst/>
          </a:prstGeom>
          <a:solidFill>
            <a:srgbClr val="2CD8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3" name="Title Down">
            <a:extLst>
              <a:ext uri="{FF2B5EF4-FFF2-40B4-BE49-F238E27FC236}">
                <a16:creationId xmlns:a16="http://schemas.microsoft.com/office/drawing/2014/main" id="{2B220F96-FCD2-4186-97E8-A439A97A6EDA}"/>
              </a:ext>
            </a:extLst>
          </p:cNvPr>
          <p:cNvSpPr/>
          <p:nvPr/>
        </p:nvSpPr>
        <p:spPr>
          <a:xfrm>
            <a:off x="514002" y="519144"/>
            <a:ext cx="3289372" cy="1130156"/>
          </a:xfrm>
          <a:prstGeom prst="rect">
            <a:avLst/>
          </a:prstGeom>
          <a:solidFill>
            <a:srgbClr val="2CD8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0E68DE74-4A4C-4A8E-9AD3-34352DAD1EA3}"/>
              </a:ext>
            </a:extLst>
          </p:cNvPr>
          <p:cNvSpPr/>
          <p:nvPr/>
        </p:nvSpPr>
        <p:spPr>
          <a:xfrm>
            <a:off x="758720" y="719188"/>
            <a:ext cx="2799936" cy="1130156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Bone Marrow</a:t>
            </a:r>
            <a:endParaRPr lang="en-US" sz="48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372051-1420-4B1A-9405-98565F5ADEC7}"/>
              </a:ext>
            </a:extLst>
          </p:cNvPr>
          <p:cNvSpPr/>
          <p:nvPr/>
        </p:nvSpPr>
        <p:spPr>
          <a:xfrm>
            <a:off x="2158688" y="2014334"/>
            <a:ext cx="6639400" cy="2033991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>
              <a:spcBef>
                <a:spcPts val="1200"/>
              </a:spcBef>
            </a:pPr>
            <a:r>
              <a:rPr lang="en-GB" dirty="0">
                <a:solidFill>
                  <a:srgbClr val="232320"/>
                </a:solidFill>
                <a:latin typeface="Twinkl" pitchFamily="2" charset="77"/>
                <a:ea typeface="Roboto"/>
                <a:cs typeface="Roboto"/>
                <a:sym typeface="Roboto"/>
              </a:rPr>
              <a:t>The </a:t>
            </a:r>
            <a:r>
              <a:rPr lang="en-GB" b="1" dirty="0">
                <a:solidFill>
                  <a:schemeClr val="bg1"/>
                </a:solidFill>
                <a:latin typeface="Twinkl" pitchFamily="2" charset="77"/>
                <a:ea typeface="Roboto"/>
                <a:cs typeface="Roboto"/>
                <a:sym typeface="Roboto"/>
              </a:rPr>
              <a:t>red bone marrow </a:t>
            </a:r>
            <a:r>
              <a:rPr lang="en-GB" dirty="0">
                <a:solidFill>
                  <a:srgbClr val="232320"/>
                </a:solidFill>
                <a:latin typeface="Twinkl" pitchFamily="2" charset="77"/>
                <a:ea typeface="Roboto"/>
                <a:cs typeface="Roboto"/>
                <a:sym typeface="Roboto"/>
              </a:rPr>
              <a:t>inside bones is responsible for producing </a:t>
            </a:r>
            <a:r>
              <a:rPr lang="en-GB" b="1" dirty="0">
                <a:solidFill>
                  <a:schemeClr val="bg1"/>
                </a:solidFill>
                <a:latin typeface="Twinkl" pitchFamily="2" charset="77"/>
                <a:ea typeface="Roboto"/>
                <a:cs typeface="Roboto"/>
                <a:sym typeface="Roboto"/>
              </a:rPr>
              <a:t>red cells, white cells and platelets</a:t>
            </a:r>
            <a:r>
              <a:rPr lang="en-GB" dirty="0">
                <a:solidFill>
                  <a:srgbClr val="232320"/>
                </a:solidFill>
                <a:latin typeface="Twinkl" pitchFamily="2" charset="77"/>
                <a:ea typeface="Roboto"/>
                <a:cs typeface="Roboto"/>
                <a:sym typeface="Roboto"/>
              </a:rPr>
              <a:t>, all of which are essential for a healthy body. </a:t>
            </a:r>
          </a:p>
          <a:p>
            <a:pPr marL="457200" indent="-336550">
              <a:spcBef>
                <a:spcPts val="1200"/>
              </a:spcBef>
              <a:buClr>
                <a:srgbClr val="202124"/>
              </a:buClr>
              <a:buSzPts val="1700"/>
            </a:pPr>
            <a:r>
              <a:rPr lang="en-GB" dirty="0">
                <a:solidFill>
                  <a:srgbClr val="232320"/>
                </a:solidFill>
                <a:latin typeface="Twinkl" pitchFamily="2" charset="77"/>
                <a:ea typeface="Roboto"/>
                <a:cs typeface="Roboto"/>
                <a:sym typeface="Roboto"/>
              </a:rPr>
              <a:t>Red blood cells </a:t>
            </a:r>
            <a:r>
              <a:rPr lang="en-GB" b="1" dirty="0">
                <a:solidFill>
                  <a:schemeClr val="bg1"/>
                </a:solidFill>
                <a:latin typeface="Twinkl" pitchFamily="2" charset="77"/>
                <a:ea typeface="Roboto"/>
                <a:cs typeface="Roboto"/>
                <a:sym typeface="Roboto"/>
              </a:rPr>
              <a:t>carry oxygen </a:t>
            </a:r>
            <a:r>
              <a:rPr lang="en-GB" dirty="0">
                <a:solidFill>
                  <a:srgbClr val="232320"/>
                </a:solidFill>
                <a:latin typeface="Twinkl" pitchFamily="2" charset="77"/>
                <a:ea typeface="Roboto"/>
                <a:cs typeface="Roboto"/>
                <a:sym typeface="Roboto"/>
              </a:rPr>
              <a:t>to tissues and organs.</a:t>
            </a:r>
          </a:p>
          <a:p>
            <a:pPr marL="457200" indent="-336550">
              <a:spcBef>
                <a:spcPts val="0"/>
              </a:spcBef>
              <a:buClr>
                <a:srgbClr val="202124"/>
              </a:buClr>
              <a:buSzPts val="1700"/>
            </a:pPr>
            <a:r>
              <a:rPr lang="en-GB" dirty="0">
                <a:solidFill>
                  <a:srgbClr val="232320"/>
                </a:solidFill>
                <a:latin typeface="Twinkl" pitchFamily="2" charset="77"/>
                <a:ea typeface="Roboto"/>
                <a:cs typeface="Roboto"/>
                <a:sym typeface="Roboto"/>
              </a:rPr>
              <a:t>White cells help </a:t>
            </a:r>
            <a:r>
              <a:rPr lang="en-GB" b="1" dirty="0">
                <a:solidFill>
                  <a:schemeClr val="bg1"/>
                </a:solidFill>
                <a:latin typeface="Twinkl" pitchFamily="2" charset="77"/>
                <a:ea typeface="Roboto"/>
                <a:cs typeface="Roboto"/>
                <a:sym typeface="Roboto"/>
              </a:rPr>
              <a:t>fight infections</a:t>
            </a:r>
            <a:r>
              <a:rPr lang="en-GB" dirty="0">
                <a:solidFill>
                  <a:srgbClr val="232320"/>
                </a:solidFill>
                <a:latin typeface="Twinkl" pitchFamily="2" charset="77"/>
                <a:ea typeface="Roboto"/>
                <a:cs typeface="Roboto"/>
                <a:sym typeface="Roboto"/>
              </a:rPr>
              <a:t>. </a:t>
            </a:r>
          </a:p>
          <a:p>
            <a:pPr marL="457200" indent="-336550">
              <a:spcBef>
                <a:spcPts val="0"/>
              </a:spcBef>
              <a:buClr>
                <a:srgbClr val="202124"/>
              </a:buClr>
              <a:buSzPts val="1700"/>
            </a:pPr>
            <a:r>
              <a:rPr lang="en-GB" dirty="0">
                <a:solidFill>
                  <a:srgbClr val="232320"/>
                </a:solidFill>
                <a:latin typeface="Twinkl" pitchFamily="2" charset="77"/>
                <a:ea typeface="Roboto"/>
                <a:cs typeface="Roboto"/>
                <a:sym typeface="Roboto"/>
              </a:rPr>
              <a:t>Platelets aid with </a:t>
            </a:r>
            <a:r>
              <a:rPr lang="en-GB" b="1" dirty="0">
                <a:solidFill>
                  <a:schemeClr val="bg1"/>
                </a:solidFill>
                <a:latin typeface="Twinkl" pitchFamily="2" charset="77"/>
                <a:ea typeface="Roboto"/>
                <a:cs typeface="Roboto"/>
                <a:sym typeface="Roboto"/>
              </a:rPr>
              <a:t>blood clotting</a:t>
            </a:r>
            <a:r>
              <a:rPr lang="en-GB" dirty="0">
                <a:solidFill>
                  <a:srgbClr val="232320"/>
                </a:solidFill>
                <a:latin typeface="Twinkl" pitchFamily="2" charset="77"/>
                <a:ea typeface="Roboto"/>
                <a:cs typeface="Roboto"/>
                <a:sym typeface="Roboto"/>
              </a:rPr>
              <a:t>. </a:t>
            </a:r>
          </a:p>
        </p:txBody>
      </p:sp>
      <p:pic>
        <p:nvPicPr>
          <p:cNvPr id="6" name="Picture 5" descr="A picture containing orange&#10;&#10;Description automatically generated">
            <a:extLst>
              <a:ext uri="{FF2B5EF4-FFF2-40B4-BE49-F238E27FC236}">
                <a16:creationId xmlns:a16="http://schemas.microsoft.com/office/drawing/2014/main" id="{D6D013E6-BE89-4CD0-91E6-9EAD5A3DA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707" y="303831"/>
            <a:ext cx="2499291" cy="15607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65D843-4E94-4ED6-95E4-6327DD2900F4}"/>
              </a:ext>
            </a:extLst>
          </p:cNvPr>
          <p:cNvSpPr/>
          <p:nvPr/>
        </p:nvSpPr>
        <p:spPr>
          <a:xfrm>
            <a:off x="238956" y="4198046"/>
            <a:ext cx="6639400" cy="495108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>
              <a:spcBef>
                <a:spcPts val="1200"/>
              </a:spcBef>
            </a:pPr>
            <a:r>
              <a:rPr lang="en-GB" dirty="0">
                <a:solidFill>
                  <a:srgbClr val="232320"/>
                </a:solidFill>
                <a:latin typeface="Twinkl" pitchFamily="2" charset="77"/>
                <a:ea typeface="Roboto"/>
                <a:cs typeface="Roboto"/>
                <a:sym typeface="Roboto"/>
              </a:rPr>
              <a:t>The highest number of red blood cells are formed in flat bones.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4E3D31-2510-46F8-87A4-45CBF59E9108}"/>
              </a:ext>
            </a:extLst>
          </p:cNvPr>
          <p:cNvSpPr/>
          <p:nvPr/>
        </p:nvSpPr>
        <p:spPr>
          <a:xfrm>
            <a:off x="1875600" y="4999802"/>
            <a:ext cx="6639400" cy="772107"/>
          </a:xfrm>
          <a:prstGeom prst="rect">
            <a:avLst/>
          </a:prstGeom>
          <a:solidFill>
            <a:srgbClr val="14BCAC"/>
          </a:solidFill>
          <a:ln>
            <a:solidFill>
              <a:schemeClr val="bg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>
              <a:spcBef>
                <a:spcPts val="1200"/>
              </a:spcBef>
            </a:pPr>
            <a:r>
              <a:rPr lang="en-GB" b="1" dirty="0">
                <a:solidFill>
                  <a:schemeClr val="bg1"/>
                </a:solidFill>
                <a:latin typeface="Twinkl" pitchFamily="2" charset="77"/>
                <a:ea typeface="Roboto"/>
                <a:cs typeface="Roboto"/>
                <a:sym typeface="Roboto"/>
              </a:rPr>
              <a:t>Bone marrow transplant </a:t>
            </a:r>
            <a:r>
              <a:rPr lang="en-GB" dirty="0">
                <a:solidFill>
                  <a:srgbClr val="232320"/>
                </a:solidFill>
                <a:latin typeface="Twinkl" pitchFamily="2" charset="77"/>
                <a:ea typeface="Roboto"/>
                <a:cs typeface="Roboto"/>
                <a:sym typeface="Roboto"/>
              </a:rPr>
              <a:t>help  people with medical conditions that prevent making blood cells. </a:t>
            </a:r>
          </a:p>
        </p:txBody>
      </p:sp>
    </p:spTree>
    <p:extLst>
      <p:ext uri="{BB962C8B-B14F-4D97-AF65-F5344CB8AC3E}">
        <p14:creationId xmlns:p14="http://schemas.microsoft.com/office/powerpoint/2010/main" val="387585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1B37D4A5-90BB-4844-98B2-369F398C181C}" vid="{00783449-5817-44E1-8606-1A7DF4C9CE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1714</TotalTime>
  <Words>363</Words>
  <Application>Microsoft Office PowerPoint</Application>
  <PresentationFormat>On-screen Show (4:3)</PresentationFormat>
  <Paragraphs>44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Roboto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twiknl</dc:creator>
  <cp:lastModifiedBy>N.kawar</cp:lastModifiedBy>
  <cp:revision>27</cp:revision>
  <dcterms:created xsi:type="dcterms:W3CDTF">2020-11-17T12:29:31Z</dcterms:created>
  <dcterms:modified xsi:type="dcterms:W3CDTF">2022-09-19T10:35:10Z</dcterms:modified>
</cp:coreProperties>
</file>