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  <p:sldId id="265" r:id="rId7"/>
    <p:sldId id="266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DB31"/>
    <a:srgbClr val="66FF66"/>
    <a:srgbClr val="FFFF99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3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F4A8-C872-4A6B-B0C8-6FA01FE3A2D9}" type="datetimeFigureOut">
              <a:rPr lang="en-US" smtClean="0"/>
              <a:pPr/>
              <a:t>09/20/2021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BA71-28E7-4788-A023-7971FC623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F4A8-C872-4A6B-B0C8-6FA01FE3A2D9}" type="datetimeFigureOut">
              <a:rPr lang="en-US" smtClean="0"/>
              <a:pPr/>
              <a:t>09/20/2021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BA71-28E7-4788-A023-7971FC623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F4A8-C872-4A6B-B0C8-6FA01FE3A2D9}" type="datetimeFigureOut">
              <a:rPr lang="en-US" smtClean="0"/>
              <a:pPr/>
              <a:t>09/20/2021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BA71-28E7-4788-A023-7971FC623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F4A8-C872-4A6B-B0C8-6FA01FE3A2D9}" type="datetimeFigureOut">
              <a:rPr lang="en-US" smtClean="0"/>
              <a:pPr/>
              <a:t>09/20/2021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BA71-28E7-4788-A023-7971FC623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F4A8-C872-4A6B-B0C8-6FA01FE3A2D9}" type="datetimeFigureOut">
              <a:rPr lang="en-US" smtClean="0"/>
              <a:pPr/>
              <a:t>09/20/2021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BA71-28E7-4788-A023-7971FC623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F4A8-C872-4A6B-B0C8-6FA01FE3A2D9}" type="datetimeFigureOut">
              <a:rPr lang="en-US" smtClean="0"/>
              <a:pPr/>
              <a:t>09/20/2021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BA71-28E7-4788-A023-7971FC623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F4A8-C872-4A6B-B0C8-6FA01FE3A2D9}" type="datetimeFigureOut">
              <a:rPr lang="en-US" smtClean="0"/>
              <a:pPr/>
              <a:t>09/20/2021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BA71-28E7-4788-A023-7971FC623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F4A8-C872-4A6B-B0C8-6FA01FE3A2D9}" type="datetimeFigureOut">
              <a:rPr lang="en-US" smtClean="0"/>
              <a:pPr/>
              <a:t>09/20/2021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BA71-28E7-4788-A023-7971FC623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F4A8-C872-4A6B-B0C8-6FA01FE3A2D9}" type="datetimeFigureOut">
              <a:rPr lang="en-US" smtClean="0"/>
              <a:pPr/>
              <a:t>09/20/2021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BA71-28E7-4788-A023-7971FC623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F4A8-C872-4A6B-B0C8-6FA01FE3A2D9}" type="datetimeFigureOut">
              <a:rPr lang="en-US" smtClean="0"/>
              <a:pPr/>
              <a:t>09/20/2021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BA71-28E7-4788-A023-7971FC623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BF4A8-C872-4A6B-B0C8-6FA01FE3A2D9}" type="datetimeFigureOut">
              <a:rPr lang="en-US" smtClean="0"/>
              <a:pPr/>
              <a:t>09/20/2021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0BA71-28E7-4788-A023-7971FC623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BF4A8-C872-4A6B-B0C8-6FA01FE3A2D9}" type="datetimeFigureOut">
              <a:rPr lang="en-US" smtClean="0"/>
              <a:pPr/>
              <a:t>09/20/2021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0BA71-28E7-4788-A023-7971FC623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04222422_365837224385083_5553197437533644458_n.jpg"/>
          <p:cNvPicPr>
            <a:picLocks noChangeAspect="1"/>
          </p:cNvPicPr>
          <p:nvPr/>
        </p:nvPicPr>
        <p:blipFill>
          <a:blip r:embed="rId2"/>
          <a:srcRect t="22999" b="22241"/>
          <a:stretch>
            <a:fillRect/>
          </a:stretch>
        </p:blipFill>
        <p:spPr>
          <a:xfrm>
            <a:off x="1371600" y="457200"/>
            <a:ext cx="6612017" cy="5943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33800"/>
            <a:ext cx="8229600" cy="1143000"/>
          </a:xfrm>
        </p:spPr>
        <p:txBody>
          <a:bodyPr/>
          <a:lstStyle/>
          <a:p>
            <a:r>
              <a:rPr lang="ar-JO" dirty="0" smtClean="0">
                <a:solidFill>
                  <a:srgbClr val="FF0000"/>
                </a:solidFill>
              </a:rPr>
              <a:t>اللّام الشّمسيّة واللّام القمريّة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67000"/>
            <a:ext cx="8534400" cy="1143000"/>
          </a:xfrm>
        </p:spPr>
        <p:txBody>
          <a:bodyPr/>
          <a:lstStyle/>
          <a:p>
            <a:pPr rtl="1"/>
            <a:r>
              <a:rPr lang="ar-JO" dirty="0" smtClean="0">
                <a:solidFill>
                  <a:srgbClr val="FF0000"/>
                </a:solidFill>
              </a:rPr>
              <a:t>الهدف</a:t>
            </a:r>
            <a:r>
              <a:rPr lang="ar-JO" dirty="0" smtClean="0">
                <a:solidFill>
                  <a:schemeClr val="accent3"/>
                </a:solidFill>
              </a:rPr>
              <a:t> </a:t>
            </a:r>
            <a:r>
              <a:rPr lang="ar-JO" dirty="0" smtClean="0"/>
              <a:t>: يميّز بين اللّام الشّمسيّة والقمريّة.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أل التّعريف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rot="10800000">
            <a:off x="2362200" y="2133600"/>
            <a:ext cx="21336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2361406" y="1448594"/>
            <a:ext cx="4421188" cy="1524000"/>
            <a:chOff x="2361406" y="1448594"/>
            <a:chExt cx="4421188" cy="1524000"/>
          </a:xfrm>
        </p:grpSpPr>
        <p:grpSp>
          <p:nvGrpSpPr>
            <p:cNvPr id="14" name="Group 13"/>
            <p:cNvGrpSpPr/>
            <p:nvPr/>
          </p:nvGrpSpPr>
          <p:grpSpPr>
            <a:xfrm>
              <a:off x="4495006" y="1448594"/>
              <a:ext cx="2287588" cy="1524000"/>
              <a:chOff x="4495006" y="1448594"/>
              <a:chExt cx="2287588" cy="1524000"/>
            </a:xfrm>
          </p:grpSpPr>
          <p:cxnSp>
            <p:nvCxnSpPr>
              <p:cNvPr id="9" name="Straight Connector 8"/>
              <p:cNvCxnSpPr/>
              <p:nvPr/>
            </p:nvCxnSpPr>
            <p:spPr>
              <a:xfrm rot="5400000">
                <a:off x="4152900" y="1790700"/>
                <a:ext cx="685800" cy="1588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4495800" y="2133600"/>
                <a:ext cx="2286000" cy="1588"/>
              </a:xfrm>
              <a:prstGeom prst="line">
                <a:avLst/>
              </a:prstGeom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rot="5400000">
                <a:off x="6362700" y="2552700"/>
                <a:ext cx="8382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Arrow Connector 17"/>
            <p:cNvCxnSpPr/>
            <p:nvPr/>
          </p:nvCxnSpPr>
          <p:spPr>
            <a:xfrm rot="5400000">
              <a:off x="1981200" y="2514600"/>
              <a:ext cx="762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5181600" y="32004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 smtClean="0">
                <a:solidFill>
                  <a:srgbClr val="FF3300"/>
                </a:solidFill>
              </a:rPr>
              <a:t>اللّام الشّمسيّة </a:t>
            </a:r>
            <a:endParaRPr lang="en-US" sz="4000" dirty="0">
              <a:solidFill>
                <a:srgbClr val="FF33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90600" y="31242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dirty="0" smtClean="0">
                <a:solidFill>
                  <a:srgbClr val="0070C0"/>
                </a:solidFill>
              </a:rPr>
              <a:t>اللّام القمريّة</a:t>
            </a:r>
            <a:endParaRPr lang="en-US" sz="40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Lenovo\AppData\Local\Microsoft\Windows\INetCache\IE\OX8ZDNGA\the-sun-4-14685111738i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3886200"/>
            <a:ext cx="1143000" cy="1143000"/>
          </a:xfrm>
          <a:prstGeom prst="rect">
            <a:avLst/>
          </a:prstGeom>
          <a:noFill/>
        </p:spPr>
      </p:pic>
      <p:pic>
        <p:nvPicPr>
          <p:cNvPr id="1027" name="Picture 3" descr="C:\Users\Lenovo\AppData\Local\Microsoft\Windows\INetCache\IE\OX8ZDNGA\Full_Moon_Luc_Viatour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1981200" y="3886200"/>
            <a:ext cx="990600" cy="999726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6248400" y="54864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200" dirty="0" smtClean="0"/>
              <a:t>ا</a:t>
            </a:r>
            <a:r>
              <a:rPr lang="ar-JO" sz="3200" dirty="0" smtClean="0">
                <a:solidFill>
                  <a:srgbClr val="FF0000"/>
                </a:solidFill>
              </a:rPr>
              <a:t>ل</a:t>
            </a:r>
            <a:r>
              <a:rPr lang="ar-JO" sz="3200" dirty="0" smtClean="0"/>
              <a:t>شّــمْسُ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1752600" y="548640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/>
              <a:t>ا</a:t>
            </a:r>
            <a:r>
              <a:rPr lang="ar-JO" sz="3200" dirty="0" smtClean="0">
                <a:solidFill>
                  <a:srgbClr val="FF0000"/>
                </a:solidFill>
              </a:rPr>
              <a:t>لْ</a:t>
            </a:r>
            <a:r>
              <a:rPr lang="ar-JO" sz="3200" dirty="0" smtClean="0"/>
              <a:t>قَمَر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0" y="457200"/>
            <a:ext cx="8991600" cy="2209800"/>
          </a:xfrm>
          <a:prstGeom prst="ellipse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95400"/>
            <a:ext cx="8229600" cy="1143000"/>
          </a:xfrm>
        </p:spPr>
        <p:txBody>
          <a:bodyPr>
            <a:normAutofit fontScale="90000"/>
          </a:bodyPr>
          <a:lstStyle/>
          <a:p>
            <a:pPr rtl="1"/>
            <a:r>
              <a:rPr lang="ar-JO" dirty="0" smtClean="0"/>
              <a:t>اللّا م الشّمسيّة :هي اللّام الّتي لا تُلفظُ ويَأتي  الحرف الّذي يليها مشدّدًا مثل:</a:t>
            </a:r>
            <a:endParaRPr lang="en-US" dirty="0"/>
          </a:p>
        </p:txBody>
      </p:sp>
      <p:pic>
        <p:nvPicPr>
          <p:cNvPr id="2050" name="Picture 2" descr="C:\Users\Lenovo\AppData\Local\Microsoft\Windows\INetCache\IE\DXYCIZ70\bear_PNG2344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581400"/>
            <a:ext cx="2887996" cy="2133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876800" y="3886200"/>
            <a:ext cx="388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9600" dirty="0" smtClean="0"/>
              <a:t>الدُّبُّ</a:t>
            </a:r>
            <a:endParaRPr lang="en-US" sz="9600" dirty="0"/>
          </a:p>
        </p:txBody>
      </p:sp>
      <p:pic>
        <p:nvPicPr>
          <p:cNvPr id="6" name="Picture 2" descr="C:\Users\Lenovo\AppData\Local\Microsoft\Windows\INetCache\IE\OX8ZDNGA\the-sun-4-14685111738iS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533400"/>
            <a:ext cx="762000" cy="53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4400" y="457200"/>
            <a:ext cx="7543800" cy="1752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143000"/>
          </a:xfrm>
        </p:spPr>
        <p:txBody>
          <a:bodyPr>
            <a:normAutofit fontScale="90000"/>
          </a:bodyPr>
          <a:lstStyle/>
          <a:p>
            <a:pPr rtl="1"/>
            <a:r>
              <a:rPr lang="ar-JO" dirty="0" smtClean="0"/>
              <a:t>اللاّم القمريّة :هي اللّام </a:t>
            </a:r>
            <a:r>
              <a:rPr lang="ar-JO" smtClean="0"/>
              <a:t>الّتي تُلفظُ </a:t>
            </a:r>
            <a:r>
              <a:rPr lang="ar-JO" dirty="0" smtClean="0"/>
              <a:t>وتَكونُ حَركة حرف اللّام السّكون مثل :</a:t>
            </a:r>
            <a:endParaRPr lang="en-US" dirty="0"/>
          </a:p>
        </p:txBody>
      </p:sp>
      <p:pic>
        <p:nvPicPr>
          <p:cNvPr id="3074" name="Picture 2" descr="C:\Users\Lenovo\AppData\Local\Microsoft\Windows\INetCache\IE\NHE3BIVZ\201409_cow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895600"/>
            <a:ext cx="2743200" cy="2743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114800" y="3581400"/>
            <a:ext cx="335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9600" dirty="0" smtClean="0"/>
              <a:t>ا</a:t>
            </a:r>
            <a:r>
              <a:rPr lang="ar-JO" sz="9600" dirty="0" smtClean="0">
                <a:solidFill>
                  <a:srgbClr val="FF0000"/>
                </a:solidFill>
              </a:rPr>
              <a:t>لْ</a:t>
            </a:r>
            <a:r>
              <a:rPr lang="ar-JO" sz="9600" dirty="0" smtClean="0"/>
              <a:t>بَقَرَة</a:t>
            </a:r>
            <a:endParaRPr lang="en-US" sz="9600" dirty="0"/>
          </a:p>
        </p:txBody>
      </p:sp>
      <p:pic>
        <p:nvPicPr>
          <p:cNvPr id="8" name="Picture 3" descr="C:\Users\Lenovo\AppData\Local\Microsoft\Windows\INetCache\IE\OX8ZDNGA\Full_Moon_Luc_Viatour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4265113" y="457200"/>
            <a:ext cx="459287" cy="462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ar-JO" dirty="0" smtClean="0"/>
              <a:t>نشاط رقم (1)</a:t>
            </a:r>
            <a:endParaRPr lang="hi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sz="2800" dirty="0" smtClean="0"/>
              <a:t>أضعُ (     ) حول الكلمة الّتي تحوي لامًا شمسيّة و (     ) حول الكلمة التي تحوي لامًا قمريّة :</a:t>
            </a:r>
          </a:p>
          <a:p>
            <a:pPr algn="r" rtl="1"/>
            <a:endParaRPr lang="ar-JO" dirty="0" smtClean="0"/>
          </a:p>
          <a:p>
            <a:pPr algn="r" rtl="1"/>
            <a:endParaRPr lang="ar-JO" dirty="0" smtClean="0"/>
          </a:p>
          <a:p>
            <a:pPr marL="0" indent="0" algn="r" rtl="1">
              <a:buNone/>
            </a:pPr>
            <a:r>
              <a:rPr lang="en-US" dirty="0" smtClean="0"/>
              <a:t>     </a:t>
            </a:r>
            <a:r>
              <a:rPr lang="ar-JO" dirty="0" smtClean="0"/>
              <a:t>الْكُرَة        </a:t>
            </a:r>
            <a:r>
              <a:rPr lang="en-US" dirty="0" smtClean="0"/>
              <a:t>       </a:t>
            </a:r>
            <a:r>
              <a:rPr lang="ar-JO" dirty="0" smtClean="0"/>
              <a:t>   الْعُصْفور      </a:t>
            </a:r>
            <a:r>
              <a:rPr lang="en-US" dirty="0" smtClean="0"/>
              <a:t>                  </a:t>
            </a:r>
            <a:r>
              <a:rPr lang="ar-JO" dirty="0" smtClean="0"/>
              <a:t> التُّفّاحَة</a:t>
            </a:r>
            <a:endParaRPr lang="ar-JO" dirty="0" smtClean="0"/>
          </a:p>
          <a:p>
            <a:pPr algn="r" rtl="1"/>
            <a:endParaRPr lang="ar-JO" dirty="0" smtClean="0"/>
          </a:p>
          <a:p>
            <a:pPr algn="r" rtl="1"/>
            <a:endParaRPr lang="ar-JO" dirty="0" smtClean="0"/>
          </a:p>
          <a:p>
            <a:pPr marL="0" indent="0" algn="r" rtl="1">
              <a:buNone/>
            </a:pPr>
            <a:r>
              <a:rPr lang="en-US" dirty="0" smtClean="0"/>
              <a:t>      </a:t>
            </a:r>
            <a:r>
              <a:rPr lang="ar-JO" dirty="0" smtClean="0"/>
              <a:t>الْفَرَاشَة    </a:t>
            </a:r>
            <a:r>
              <a:rPr lang="en-US" dirty="0" smtClean="0"/>
              <a:t>             </a:t>
            </a:r>
            <a:r>
              <a:rPr lang="ar-JO" dirty="0" smtClean="0"/>
              <a:t>السّاعَةُ            </a:t>
            </a:r>
            <a:r>
              <a:rPr lang="en-US" dirty="0" smtClean="0"/>
              <a:t>  </a:t>
            </a:r>
            <a:r>
              <a:rPr lang="ar-JO" dirty="0" smtClean="0"/>
              <a:t>       </a:t>
            </a:r>
            <a:r>
              <a:rPr lang="en-US" dirty="0" smtClean="0"/>
              <a:t>   </a:t>
            </a:r>
            <a:r>
              <a:rPr lang="ar-JO" dirty="0" smtClean="0"/>
              <a:t>الْجَمَل</a:t>
            </a:r>
            <a:endParaRPr lang="hi-IN" dirty="0"/>
          </a:p>
        </p:txBody>
      </p:sp>
      <p:sp>
        <p:nvSpPr>
          <p:cNvPr id="4" name="Oval 3"/>
          <p:cNvSpPr/>
          <p:nvPr/>
        </p:nvSpPr>
        <p:spPr>
          <a:xfrm>
            <a:off x="7086600" y="1752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i-IN" dirty="0">
              <a:noFill/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1905000" y="1676400"/>
            <a:ext cx="533400" cy="304800"/>
          </a:xfrm>
          <a:prstGeom prst="triangle">
            <a:avLst>
              <a:gd name="adj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i-IN">
              <a:solidFill>
                <a:prstClr val="white"/>
              </a:solidFill>
            </a:endParaRPr>
          </a:p>
        </p:txBody>
      </p:sp>
      <p:pic>
        <p:nvPicPr>
          <p:cNvPr id="13" name="Picture 12" descr="تفاحة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2514600"/>
            <a:ext cx="1170882" cy="966738"/>
          </a:xfrm>
          <a:prstGeom prst="rect">
            <a:avLst/>
          </a:prstGeom>
        </p:spPr>
      </p:pic>
      <p:pic>
        <p:nvPicPr>
          <p:cNvPr id="14" name="Picture 13" descr="ساعة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4724400"/>
            <a:ext cx="801291" cy="762000"/>
          </a:xfrm>
          <a:prstGeom prst="rect">
            <a:avLst/>
          </a:prstGeom>
        </p:spPr>
      </p:pic>
      <p:pic>
        <p:nvPicPr>
          <p:cNvPr id="15" name="Picture 14" descr="كرة.jf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43800" y="2667000"/>
            <a:ext cx="914400" cy="838200"/>
          </a:xfrm>
          <a:prstGeom prst="rect">
            <a:avLst/>
          </a:prstGeom>
        </p:spPr>
      </p:pic>
      <p:pic>
        <p:nvPicPr>
          <p:cNvPr id="16" name="Picture 15" descr="عصفور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24400" y="2743200"/>
            <a:ext cx="838200" cy="904724"/>
          </a:xfrm>
          <a:prstGeom prst="rect">
            <a:avLst/>
          </a:prstGeom>
        </p:spPr>
      </p:pic>
      <p:pic>
        <p:nvPicPr>
          <p:cNvPr id="17" name="Picture 16" descr="فراشة-هيرستريك-توج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162800" y="4495800"/>
            <a:ext cx="990600" cy="990600"/>
          </a:xfrm>
          <a:prstGeom prst="rect">
            <a:avLst/>
          </a:prstGeom>
        </p:spPr>
      </p:pic>
      <p:pic>
        <p:nvPicPr>
          <p:cNvPr id="19" name="Picture 18" descr="جمل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295400" y="4648200"/>
            <a:ext cx="914400" cy="838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439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نشاط رقم (2)</a:t>
            </a:r>
            <a:endParaRPr lang="hi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1"/>
            <a:ext cx="7924800" cy="3809999"/>
          </a:xfrm>
        </p:spPr>
        <p:txBody>
          <a:bodyPr/>
          <a:lstStyle/>
          <a:p>
            <a:pPr algn="r" rtl="1"/>
            <a:r>
              <a:rPr lang="ar-JO" dirty="0" smtClean="0"/>
              <a:t>أَلْفِظُ الْكَلِماتِ الآتيةَ الّتي تَحْوي لامًا شَمْسيّةً:</a:t>
            </a:r>
          </a:p>
          <a:p>
            <a:pPr algn="r" rtl="1"/>
            <a:r>
              <a:rPr lang="ar-JO" smtClean="0"/>
              <a:t>الرُّمَّانَة                 التّمْساح                       </a:t>
            </a:r>
            <a:r>
              <a:rPr lang="ar-JO" dirty="0" smtClean="0"/>
              <a:t>الذُّرة</a:t>
            </a:r>
          </a:p>
          <a:p>
            <a:pPr algn="r" rtl="1"/>
            <a:endParaRPr lang="ar-JO" dirty="0" smtClean="0"/>
          </a:p>
          <a:p>
            <a:pPr algn="r" rtl="1"/>
            <a:endParaRPr lang="ar-JO" dirty="0" smtClean="0"/>
          </a:p>
          <a:p>
            <a:pPr algn="r" rtl="1"/>
            <a:r>
              <a:rPr lang="ar-JO" dirty="0" smtClean="0"/>
              <a:t>أَلْفظُ الكلمات الآتية الّتي تحوي لامًا قمريّة :</a:t>
            </a:r>
            <a:endParaRPr lang="hi-IN" dirty="0"/>
          </a:p>
        </p:txBody>
      </p:sp>
      <p:pic>
        <p:nvPicPr>
          <p:cNvPr id="4" name="Picture 3" descr="تمساح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67200" y="2819400"/>
            <a:ext cx="1472679" cy="914400"/>
          </a:xfrm>
          <a:prstGeom prst="rect">
            <a:avLst/>
          </a:prstGeom>
        </p:spPr>
      </p:pic>
      <p:pic>
        <p:nvPicPr>
          <p:cNvPr id="5" name="Picture 4" descr="ذرة.jf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9200" y="2819400"/>
            <a:ext cx="995363" cy="995363"/>
          </a:xfrm>
          <a:prstGeom prst="rect">
            <a:avLst/>
          </a:prstGeom>
        </p:spPr>
      </p:pic>
      <p:pic>
        <p:nvPicPr>
          <p:cNvPr id="6" name="Picture 5" descr="رمان.jpg"/>
          <p:cNvPicPr>
            <a:picLocks noChangeAspect="1"/>
          </p:cNvPicPr>
          <p:nvPr/>
        </p:nvPicPr>
        <p:blipFill>
          <a:blip r:embed="rId4" cstate="print"/>
          <a:srcRect r="3093" b="9895"/>
          <a:stretch>
            <a:fillRect/>
          </a:stretch>
        </p:blipFill>
        <p:spPr>
          <a:xfrm>
            <a:off x="7162800" y="2819400"/>
            <a:ext cx="1143000" cy="8998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15200" y="45720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dirty="0" smtClean="0"/>
              <a:t>الْخَسُّ</a:t>
            </a:r>
            <a:endParaRPr lang="hi-IN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4419600" y="46482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dirty="0" smtClean="0"/>
              <a:t>الْجَمَل</a:t>
            </a:r>
            <a:endParaRPr lang="hi-IN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46482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dirty="0" smtClean="0"/>
              <a:t>الْبُرْتُقال</a:t>
            </a:r>
            <a:endParaRPr lang="hi-IN" sz="3600" dirty="0"/>
          </a:p>
        </p:txBody>
      </p:sp>
      <p:pic>
        <p:nvPicPr>
          <p:cNvPr id="10" name="Picture 9" descr="download.jf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15200" y="5181600"/>
            <a:ext cx="1295400" cy="1447800"/>
          </a:xfrm>
          <a:prstGeom prst="rect">
            <a:avLst/>
          </a:prstGeom>
        </p:spPr>
      </p:pic>
      <p:pic>
        <p:nvPicPr>
          <p:cNvPr id="12" name="Picture 11" descr="download (1).jf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95800" y="5410200"/>
            <a:ext cx="865436" cy="1066800"/>
          </a:xfrm>
          <a:prstGeom prst="rect">
            <a:avLst/>
          </a:prstGeom>
        </p:spPr>
      </p:pic>
      <p:pic>
        <p:nvPicPr>
          <p:cNvPr id="13" name="Picture 12" descr="6254.jpg_wh860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143000" y="5410200"/>
            <a:ext cx="1143000" cy="121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67000" y="1524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smtClean="0"/>
              <a:t>أصنّفُ الكلماتِ الآتيةَ </a:t>
            </a:r>
            <a:r>
              <a:rPr lang="ar-JO" sz="3600" dirty="0" smtClean="0"/>
              <a:t>حسب نوع اللاّم </a:t>
            </a:r>
            <a:r>
              <a:rPr lang="ar-JO" dirty="0" smtClean="0"/>
              <a:t>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762000"/>
            <a:ext cx="8686800" cy="1447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600" smtClean="0"/>
              <a:t>الْكَلْبُ – الدّيكُ- </a:t>
            </a:r>
            <a:r>
              <a:rPr lang="ar-JO" sz="3600" dirty="0" smtClean="0"/>
              <a:t>الْحِصانُ – السَّمَكَةْ – الزَّرافَةُ – الْقِردُ</a:t>
            </a:r>
            <a:endParaRPr lang="en-US" sz="3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2743200"/>
          <a:ext cx="6019800" cy="251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9900"/>
                <a:gridCol w="3009900"/>
              </a:tblGrid>
              <a:tr h="624568">
                <a:tc>
                  <a:txBody>
                    <a:bodyPr/>
                    <a:lstStyle/>
                    <a:p>
                      <a:pPr algn="r"/>
                      <a:r>
                        <a:rPr lang="ar-JO" sz="2800" dirty="0" smtClean="0"/>
                        <a:t>اللاّم</a:t>
                      </a:r>
                      <a:r>
                        <a:rPr lang="ar-JO" sz="2800" baseline="0" dirty="0" smtClean="0"/>
                        <a:t> القمريّة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2800" dirty="0" smtClean="0"/>
                        <a:t>اللاّم الشّمسيّة</a:t>
                      </a:r>
                      <a:endParaRPr lang="en-US" sz="2800" dirty="0"/>
                    </a:p>
                  </a:txBody>
                  <a:tcPr/>
                </a:tc>
              </a:tr>
              <a:tr h="594632"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</a:tr>
              <a:tr h="624568"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</a:tr>
              <a:tr h="670832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 descr="C:\Users\Lenovo\AppData\Local\Microsoft\Windows\INetCache\IE\OX8ZDNGA\the-sun-4-14685111738i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895600"/>
            <a:ext cx="1238250" cy="381000"/>
          </a:xfrm>
          <a:prstGeom prst="rect">
            <a:avLst/>
          </a:prstGeom>
          <a:noFill/>
        </p:spPr>
      </p:pic>
      <p:pic>
        <p:nvPicPr>
          <p:cNvPr id="8" name="Picture 3" descr="C:\Users\Lenovo\AppData\Local\Microsoft\Windows\INetCache\IE\OX8ZDNGA\Full_Moon_Luc_Viatour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1981200" y="2819400"/>
            <a:ext cx="457200" cy="46141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800600" y="33528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200" dirty="0" smtClean="0"/>
              <a:t>الدّيك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410200" y="39624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/>
              <a:t>السّمكة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362200" y="33528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/>
              <a:t>الْكلب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209800" y="39624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/>
              <a:t>الْحصان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5257800" y="464820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/>
              <a:t>الزّرافة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2514600" y="46482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/>
              <a:t>الْقرد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1" grpId="0"/>
      <p:bldP spid="12" grpId="0"/>
      <p:bldP spid="13" grpId="0"/>
      <p:bldP spid="14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138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اللّام الشّمسيّة واللّام القمريّة</vt:lpstr>
      <vt:lpstr>الهدف : يميّز بين اللّام الشّمسيّة والقمريّة.</vt:lpstr>
      <vt:lpstr>أل التّعريف</vt:lpstr>
      <vt:lpstr>اللّا م الشّمسيّة :هي اللّام الّتي لا تُلفظُ ويَأتي  الحرف الّذي يليها مشدّدًا مثل:</vt:lpstr>
      <vt:lpstr>اللاّم القمريّة :هي اللّام الّتي تُلفظُ وتَكونُ حَركة حرف اللّام السّكون مثل :</vt:lpstr>
      <vt:lpstr>نشاط رقم (1)</vt:lpstr>
      <vt:lpstr>نشاط رقم (2)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72</cp:revision>
  <dcterms:created xsi:type="dcterms:W3CDTF">2020-06-13T12:07:13Z</dcterms:created>
  <dcterms:modified xsi:type="dcterms:W3CDTF">2021-09-20T06:18:08Z</dcterms:modified>
</cp:coreProperties>
</file>