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4" r:id="rId6"/>
    <p:sldId id="265" r:id="rId7"/>
    <p:sldId id="266" r:id="rId8"/>
    <p:sldId id="259" r:id="rId9"/>
    <p:sldId id="267" r:id="rId10"/>
    <p:sldId id="261" r:id="rId11"/>
    <p:sldId id="268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000" autoAdjust="0"/>
    <p:restoredTop sz="94660"/>
  </p:normalViewPr>
  <p:slideViewPr>
    <p:cSldViewPr>
      <p:cViewPr varScale="1">
        <p:scale>
          <a:sx n="68" d="100"/>
          <a:sy n="68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3407384-338A-4FFC-81D7-B77385E95C3B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ar-JO" sz="8800" dirty="0">
                <a:solidFill>
                  <a:srgbClr val="FF0000"/>
                </a:solidFill>
              </a:rPr>
              <a:t>الْكِتابَةُ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772400" cy="914400"/>
          </a:xfrm>
        </p:spPr>
        <p:txBody>
          <a:bodyPr/>
          <a:lstStyle/>
          <a:p>
            <a:pPr algn="ctr"/>
            <a:r>
              <a:rPr lang="ar-JO" b="1" dirty="0"/>
              <a:t>ص 12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533400" y="381000"/>
            <a:ext cx="9906000" cy="2042160"/>
          </a:xfrm>
        </p:spPr>
        <p:txBody>
          <a:bodyPr>
            <a:noAutofit/>
          </a:bodyPr>
          <a:lstStyle/>
          <a:p>
            <a:pPr algn="ctr"/>
            <a:r>
              <a:rPr lang="ar-JO" sz="28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2.امْلَأِ الْفَراغاتِ بِما يُناسِبُ مِمّا بَيْنَ الْقوسَيْنِ، ثُمَّ اقرَأْ:</a:t>
            </a:r>
            <a:br>
              <a:rPr lang="ar-JO" sz="28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</a:br>
            <a:br>
              <a:rPr lang="ar-JO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(الْحَيَواناتِ، الْكَوكَبِ تَظْهرُ، الْبُروجُ، الْميزانِ، مَعْروفةٌ، الْحوتِ، أَقدَمِ، الْجَماداتِ)</a:t>
            </a:r>
            <a:br>
              <a:rPr lang="ar-JO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r-JO" sz="2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5334000"/>
          </a:xfrm>
        </p:spPr>
        <p:txBody>
          <a:bodyPr>
            <a:normAutofit/>
          </a:bodyPr>
          <a:lstStyle/>
          <a:p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الْبُروجُ في السَّماءِ مَجْموعاتٌ مُتَقارِبةٌ مِنَ النُّجومِ،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 في أَشْكالٍ مُتَنَوِّعَةٍ، كَأَشْكالِ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 مِثْلَ بُروجِ: الْأَسدِ وَ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 والثّورِ، أَوْ كَأَشْكالِ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مِثْلَ بُروجِ: الدَّلْوِ و...... والْقَوْسِ، وَهيَ.....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 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لِلإنْسانِ مُنْذُ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الْعُصورِ، فَقَدْ كانَ يَهْتَدي بِالنُّجومِ لِتَحْديدِ الْجِهاتِ في الْأَسْفارِ والرِّحْلاتِ، وتُسَمّى هذِهِ..... مَنازِل الشَّمسِ.</a:t>
            </a:r>
          </a:p>
          <a:p>
            <a:pPr>
              <a:buNone/>
            </a:pPr>
            <a:br>
              <a:rPr lang="ar-JO" dirty="0">
                <a:latin typeface="Arial" panose="020B0604020202020204" pitchFamily="34" charset="0"/>
                <a:cs typeface="Arial" pitchFamily="34" charset="0"/>
              </a:rPr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9C3B70-C9B8-435B-BB00-0F6D6A77441B}"/>
              </a:ext>
            </a:extLst>
          </p:cNvPr>
          <p:cNvSpPr/>
          <p:nvPr/>
        </p:nvSpPr>
        <p:spPr>
          <a:xfrm>
            <a:off x="152400" y="762000"/>
            <a:ext cx="8458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600" dirty="0">
                <a:latin typeface="Arial" panose="020B0604020202020204" pitchFamily="34" charset="0"/>
                <a:cs typeface="Arial" pitchFamily="34" charset="0"/>
              </a:rPr>
              <a:t>2.امْلَأِ الْفَراغاتِ بِما يُناسِبُ مِمّا بَيْنَ الْقوسَيْنِ، ثُمَّ اقرَأْ:</a:t>
            </a:r>
            <a:br>
              <a:rPr lang="ar-JO" sz="3600" dirty="0">
                <a:latin typeface="Arial" panose="020B0604020202020204" pitchFamily="34" charset="0"/>
                <a:cs typeface="Arial" pitchFamily="34" charset="0"/>
              </a:rPr>
            </a:br>
            <a:br>
              <a:rPr lang="ar-JO" sz="2400" dirty="0">
                <a:latin typeface="Arial" panose="020B0604020202020204" pitchFamily="34" charset="0"/>
                <a:cs typeface="Arial" pitchFamily="34" charset="0"/>
              </a:rPr>
            </a:br>
            <a:r>
              <a:rPr lang="ar-JO" sz="2400" dirty="0">
                <a:latin typeface="Arial" panose="020B0604020202020204" pitchFamily="34" charset="0"/>
                <a:cs typeface="Arial" pitchFamily="34" charset="0"/>
              </a:rPr>
              <a:t>(الْحَيَواناتِ، الْكَوكَبِ تَظْهرُ، الْبُروجُ، الْميزانِ، مَعْروفةٌ، الْحوتِ، أَقدَمِ، الْجَماداتِ)</a:t>
            </a:r>
          </a:p>
          <a:p>
            <a:endParaRPr lang="ar-JO" sz="28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الْبُروجُ في السَّماءِ مَجْموعاتٌ مُتَقارِبةٌ مِنَ النُّجومِ،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تَظْهَرُ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في أَشْكالٍ مُتَنَوِّعَةٍ، كَأَشْكالِ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الْحَيَواناتِ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مِثْلَ بُروجِ: الْأَسدِ وَ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الْحوتِ 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وَالثَّوْرِ، أَوْ كَأَشْكالِ ا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لْجَماداتِ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 مِثْلَ بُروجِ: الدَّلْوِ وَ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الْميزانِ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والْقَوْسِ، وهيَ 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مَعْروفَةٌ </a:t>
            </a:r>
            <a:r>
              <a:rPr lang="ar-JO" sz="2800" b="1" dirty="0">
                <a:latin typeface="Arial" panose="020B0604020202020204" pitchFamily="34" charset="0"/>
                <a:cs typeface="Arial" pitchFamily="34" charset="0"/>
              </a:rPr>
              <a:t> 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لِلإنْسانِ مُنْذُ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أَقْدَمِ 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الْعُصورِ، فَقَدْ كانَ يَهْتَدي بِالنُّجومِ لِتَحْديدِ الْجِهاتِ في الْأَسْفارِ والرِّحْلاتِ، وتُسَمّى هذِهِ 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الْبُروجُ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مَنازِل الشَّمسِ.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187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371600"/>
            <a:ext cx="9144000" cy="1051560"/>
          </a:xfrm>
        </p:spPr>
        <p:txBody>
          <a:bodyPr>
            <a:noAutofit/>
          </a:bodyPr>
          <a:lstStyle/>
          <a:p>
            <a:pPr algn="ctr"/>
            <a:br>
              <a:rPr lang="ar-JO" sz="2800" dirty="0">
                <a:solidFill>
                  <a:schemeClr val="tx1"/>
                </a:solidFill>
              </a:rPr>
            </a:br>
            <a:r>
              <a:rPr lang="ar-JO" sz="2800" dirty="0">
                <a:solidFill>
                  <a:schemeClr val="tx1"/>
                </a:solidFill>
              </a:rPr>
              <a:t>1.ضَعْ دائِرَةً حَوْلَ الْكَلِمَةِ الّتي تَحْتَوي لامًا شَمْسيَّةً،</a:t>
            </a:r>
            <a:br>
              <a:rPr lang="ar-JO" sz="2800" dirty="0">
                <a:solidFill>
                  <a:schemeClr val="tx1"/>
                </a:solidFill>
              </a:rPr>
            </a:br>
            <a:br>
              <a:rPr lang="ar-JO" sz="2800" dirty="0">
                <a:solidFill>
                  <a:schemeClr val="tx1"/>
                </a:solidFill>
              </a:rPr>
            </a:br>
            <a:r>
              <a:rPr lang="ar-JO" sz="2800" dirty="0">
                <a:solidFill>
                  <a:schemeClr val="tx1"/>
                </a:solidFill>
              </a:rPr>
              <a:t> وخَطًّا تَحْتَ الْكَلِمَةِ الّتي تَحْتَوي لامًا قَمَرِيَّةً:</a:t>
            </a:r>
            <a:br>
              <a:rPr lang="ar-JO" sz="2800" dirty="0">
                <a:solidFill>
                  <a:schemeClr val="tx1"/>
                </a:solidFill>
              </a:rPr>
            </a:br>
            <a:endParaRPr lang="ar-JO" sz="2800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2670048"/>
            <a:ext cx="8564880" cy="4187952"/>
          </a:xfrm>
        </p:spPr>
        <p:txBody>
          <a:bodyPr/>
          <a:lstStyle/>
          <a:p>
            <a:pPr>
              <a:buNone/>
            </a:pPr>
            <a:r>
              <a:rPr lang="ar-JO" sz="3200" dirty="0">
                <a:solidFill>
                  <a:srgbClr val="FF0000"/>
                </a:solidFill>
              </a:rPr>
              <a:t>السَّماءُ، الْغَفورُ، الْأَنْهارُ، الطَّعامُ، الْمَشْهَدُ، الصّورَةُ</a:t>
            </a:r>
            <a:r>
              <a:rPr lang="ar-JO" dirty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JO" b="1" dirty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F3D402-E1FB-4B42-9E31-5CE11F722FFA}"/>
              </a:ext>
            </a:extLst>
          </p:cNvPr>
          <p:cNvSpPr/>
          <p:nvPr/>
        </p:nvSpPr>
        <p:spPr>
          <a:xfrm>
            <a:off x="342900" y="457200"/>
            <a:ext cx="8458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  <a:t>1.ضَعْ دائِرَةً حَوْلَ الْكَلِمَةِ الّتي تَحْتَوي لامًا شَمْسيَّةً،</a:t>
            </a:r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  <a:t> وخَطًّا تَحْتَ الْكَلِمَةِ الّتي تَحْتَوي لامًا قَمَرِيَّةً:</a:t>
            </a:r>
          </a:p>
          <a:p>
            <a:endParaRPr lang="ar-JO" sz="2800" b="1" dirty="0">
              <a:solidFill>
                <a:prstClr val="black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</a:endParaRPr>
          </a:p>
          <a:p>
            <a:endParaRPr lang="ar-JO" sz="2800" b="1" dirty="0">
              <a:solidFill>
                <a:prstClr val="black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</a:endParaRPr>
          </a:p>
          <a:p>
            <a:r>
              <a:rPr lang="ar-JO" sz="2800" dirty="0">
                <a:solidFill>
                  <a:schemeClr val="accent1"/>
                </a:solidFill>
              </a:rPr>
              <a:t>  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السَّماءُ، ا</a:t>
            </a:r>
            <a:r>
              <a:rPr lang="ar-JO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لْغَفور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ُ، ا</a:t>
            </a:r>
            <a:r>
              <a:rPr lang="ar-JO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لْأَنْهار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ُ، الطَّعامُ، </a:t>
            </a:r>
            <a:r>
              <a:rPr lang="ar-JO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الْمَشْهَدُ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الصّورَةُ.</a:t>
            </a:r>
          </a:p>
          <a:p>
            <a:br>
              <a:rPr lang="ar-JO" sz="36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30B66FB-A786-4843-9F4D-E0A5F59CE059}"/>
              </a:ext>
            </a:extLst>
          </p:cNvPr>
          <p:cNvSpPr/>
          <p:nvPr/>
        </p:nvSpPr>
        <p:spPr>
          <a:xfrm>
            <a:off x="7315200" y="2437227"/>
            <a:ext cx="1295400" cy="9906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129548-6F58-4139-B9EB-4C146666D4C7}"/>
              </a:ext>
            </a:extLst>
          </p:cNvPr>
          <p:cNvSpPr/>
          <p:nvPr/>
        </p:nvSpPr>
        <p:spPr>
          <a:xfrm>
            <a:off x="3657600" y="2502876"/>
            <a:ext cx="1295399" cy="8382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A6EBF7A-4751-42F5-8F0B-1A28FD1E6607}"/>
              </a:ext>
            </a:extLst>
          </p:cNvPr>
          <p:cNvSpPr/>
          <p:nvPr/>
        </p:nvSpPr>
        <p:spPr>
          <a:xfrm>
            <a:off x="1066800" y="2417587"/>
            <a:ext cx="1295400" cy="9906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5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1295400"/>
            <a:ext cx="89916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>
                <a:solidFill>
                  <a:srgbClr val="FF0000"/>
                </a:solidFill>
              </a:rPr>
              <a:t>2.اسْتَخْرِجِ الْكَلِماتِ الّتي تَحْتَوي حَرْفًا مُشَدَّدًا</a:t>
            </a:r>
            <a:br>
              <a:rPr lang="ar-JO" dirty="0">
                <a:solidFill>
                  <a:srgbClr val="FF0000"/>
                </a:solidFill>
              </a:rPr>
            </a:br>
            <a:br>
              <a:rPr lang="ar-JO" dirty="0">
                <a:solidFill>
                  <a:srgbClr val="FF0000"/>
                </a:solidFill>
              </a:rPr>
            </a:br>
            <a:r>
              <a:rPr lang="ar-JO" dirty="0">
                <a:solidFill>
                  <a:srgbClr val="FF0000"/>
                </a:solidFill>
              </a:rPr>
              <a:t> في ما يَأْتي:</a:t>
            </a:r>
            <a:br>
              <a:rPr lang="ar-JO" dirty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2057400"/>
            <a:ext cx="8183880" cy="4187952"/>
          </a:xfrm>
        </p:spPr>
        <p:txBody>
          <a:bodyPr/>
          <a:lstStyle/>
          <a:p>
            <a:r>
              <a:rPr lang="ar-JO" dirty="0"/>
              <a:t>أ- "إِنَّ الّذينَ آمنوا وَعمِلُوا الصّالِحاتِ لَهُم جَنّاتٌ تَجري مِن تَحتِها الْأَنهارُ ذلك الْفَوزُ الْكَبيرُ".</a:t>
            </a:r>
          </a:p>
          <a:p>
            <a:endParaRPr lang="ar-JO" dirty="0"/>
          </a:p>
          <a:p>
            <a:r>
              <a:rPr lang="ar-JO" dirty="0"/>
              <a:t>ب- "فَعَّالٌ لِمَا يُريدُ".</a:t>
            </a:r>
          </a:p>
          <a:p>
            <a:endParaRPr lang="ar-JO" dirty="0"/>
          </a:p>
          <a:p>
            <a:r>
              <a:rPr lang="ar-JO" dirty="0"/>
              <a:t>ج‌- شَدَّدَ الْمُعَلِّمُ عَلى نَظافَةِ الْكِتابِ وَكرّاسةِ الْخَطِّ.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86800" cy="1051560"/>
          </a:xfrm>
        </p:spPr>
        <p:txBody>
          <a:bodyPr>
            <a:normAutofit fontScale="90000"/>
          </a:bodyPr>
          <a:lstStyle/>
          <a:p>
            <a:pPr algn="ctr"/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r>
              <a:rPr lang="ar-JO" dirty="0">
                <a:solidFill>
                  <a:srgbClr val="FF0000"/>
                </a:solidFill>
              </a:rPr>
              <a:t>2.اسْتَخْرِجِ الْكَلِماتِ الّتي تَحْتَوي حَرْفًا مُشَدَّدًا</a:t>
            </a:r>
            <a:br>
              <a:rPr lang="ar-JO" dirty="0">
                <a:solidFill>
                  <a:srgbClr val="FF0000"/>
                </a:solidFill>
              </a:rPr>
            </a:br>
            <a:br>
              <a:rPr lang="ar-JO" dirty="0">
                <a:solidFill>
                  <a:srgbClr val="FF0000"/>
                </a:solidFill>
              </a:rPr>
            </a:br>
            <a:r>
              <a:rPr lang="ar-JO" dirty="0">
                <a:solidFill>
                  <a:srgbClr val="FF0000"/>
                </a:solidFill>
              </a:rPr>
              <a:t> في ما يَأْتي:</a:t>
            </a:r>
            <a:br>
              <a:rPr lang="ar-JO" dirty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2057400"/>
            <a:ext cx="8183880" cy="4187952"/>
          </a:xfrm>
        </p:spPr>
        <p:txBody>
          <a:bodyPr/>
          <a:lstStyle/>
          <a:p>
            <a:r>
              <a:rPr lang="ar-JO" sz="3200" dirty="0"/>
              <a:t>أ- "</a:t>
            </a:r>
            <a:r>
              <a:rPr lang="ar-JO" sz="3200" dirty="0">
                <a:solidFill>
                  <a:srgbClr val="FF0066"/>
                </a:solidFill>
              </a:rPr>
              <a:t>إِنَّ الّذينَ </a:t>
            </a:r>
            <a:r>
              <a:rPr lang="ar-JO" sz="3200" dirty="0"/>
              <a:t>آمنوا وَعمِلُوا </a:t>
            </a:r>
            <a:r>
              <a:rPr lang="ar-JO" sz="3200" dirty="0">
                <a:solidFill>
                  <a:srgbClr val="FF0066"/>
                </a:solidFill>
              </a:rPr>
              <a:t>الصّالِحاتِ</a:t>
            </a:r>
            <a:r>
              <a:rPr lang="ar-JO" sz="3200" dirty="0"/>
              <a:t> لَهُم </a:t>
            </a:r>
            <a:r>
              <a:rPr lang="ar-JO" sz="3200" dirty="0">
                <a:solidFill>
                  <a:srgbClr val="FF0066"/>
                </a:solidFill>
              </a:rPr>
              <a:t>جَنّات</a:t>
            </a:r>
            <a:r>
              <a:rPr lang="ar-JO" sz="3200" dirty="0">
                <a:solidFill>
                  <a:srgbClr val="FFFF00"/>
                </a:solidFill>
              </a:rPr>
              <a:t>ٌ</a:t>
            </a:r>
            <a:r>
              <a:rPr lang="ar-JO" sz="3200" dirty="0"/>
              <a:t> تَجري مِن تَحتِها الْأَنهارُ ذلك الْفَوزُ الْكَبيرُ".</a:t>
            </a:r>
          </a:p>
          <a:p>
            <a:pPr marL="0" indent="0">
              <a:buNone/>
            </a:pPr>
            <a:endParaRPr lang="ar-JO" sz="3200" dirty="0"/>
          </a:p>
          <a:p>
            <a:r>
              <a:rPr lang="ar-JO" sz="3200" dirty="0"/>
              <a:t>ب- "</a:t>
            </a:r>
            <a:r>
              <a:rPr lang="ar-JO" sz="3200" dirty="0">
                <a:solidFill>
                  <a:srgbClr val="FF0066"/>
                </a:solidFill>
              </a:rPr>
              <a:t>فَعَّالٌ</a:t>
            </a:r>
            <a:r>
              <a:rPr lang="ar-JO" sz="3200" dirty="0"/>
              <a:t> لِمَا يُريدُ".</a:t>
            </a:r>
          </a:p>
          <a:p>
            <a:endParaRPr lang="ar-JO" sz="3200" dirty="0"/>
          </a:p>
          <a:p>
            <a:r>
              <a:rPr lang="ar-JO" sz="3200" dirty="0"/>
              <a:t>ج‌- </a:t>
            </a:r>
            <a:r>
              <a:rPr lang="ar-JO" sz="36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شَدَّدَ الْمُعَلِّم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ُ عَلى نَظافَةِ الْكِتابِ وَ</a:t>
            </a:r>
            <a:r>
              <a:rPr lang="ar-JO" sz="36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كرّاسةِ الْخَطِّ.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1077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9126-0F71-443D-B374-54ADFA65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76" y="228600"/>
            <a:ext cx="7772400" cy="1828800"/>
          </a:xfrm>
        </p:spPr>
        <p:txBody>
          <a:bodyPr>
            <a:normAutofit/>
          </a:bodyPr>
          <a:lstStyle/>
          <a:p>
            <a:r>
              <a:rPr lang="ar-JO" sz="4000" dirty="0">
                <a:solidFill>
                  <a:srgbClr val="FF0000"/>
                </a:solidFill>
              </a:rPr>
              <a:t>3- أَعِدْ كِتابَةَ ماتَحْتَهُ خَطٌّ مُلاحِظًا الْفَرْقَ بَيْنَ التَّنوينِ وَالنّونِ: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EB55C-512F-440C-9B12-6977034AA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772400" cy="2514600"/>
          </a:xfrm>
        </p:spPr>
        <p:txBody>
          <a:bodyPr>
            <a:noAutofit/>
          </a:bodyPr>
          <a:lstStyle/>
          <a:p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 قَرَأَتْ فاطِمَةُ </a:t>
            </a:r>
            <a:r>
              <a:rPr lang="ar-JO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قَصيدَةً عَنْ 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حُبِّ الْوَطَنِ. .................</a:t>
            </a:r>
          </a:p>
          <a:p>
            <a:endParaRPr lang="ar-J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 تَناوَلَ أَحْمَدُ </a:t>
            </a:r>
            <a:r>
              <a:rPr lang="ar-JO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كَأْسًا مِن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 عَصيرِ الْبُرتُقالِ. ..............</a:t>
            </a:r>
          </a:p>
          <a:p>
            <a:endParaRPr lang="ar-J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طَلَبَتِ الْأُمُّ إِلى </a:t>
            </a:r>
            <a:r>
              <a:rPr lang="ar-JO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عَلاءٍ أَنْ 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يُرَتِّبَ خزانَتَهُ. ...............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19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57D0E3-1F9A-473B-95F8-3B7FE038D654}"/>
              </a:ext>
            </a:extLst>
          </p:cNvPr>
          <p:cNvSpPr/>
          <p:nvPr/>
        </p:nvSpPr>
        <p:spPr>
          <a:xfrm>
            <a:off x="838200" y="990600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>
                <a:solidFill>
                  <a:srgbClr val="FF0000"/>
                </a:solidFill>
              </a:rPr>
              <a:t>3- أَعِدْ كِتابَةَ ماتَحْتَهُ خَطٌّ مُلاحِظًا الْفَرْقَ بَيْنَ التَّنوينِ وَالنّونِ: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5948B9-A838-4CEA-8DC3-E31D0D958C81}"/>
              </a:ext>
            </a:extLst>
          </p:cNvPr>
          <p:cNvSpPr txBox="1">
            <a:spLocks/>
          </p:cNvSpPr>
          <p:nvPr/>
        </p:nvSpPr>
        <p:spPr>
          <a:xfrm>
            <a:off x="1066800" y="2514600"/>
            <a:ext cx="7772400" cy="2514600"/>
          </a:xfrm>
          <a:prstGeom prst="rect">
            <a:avLst/>
          </a:prstGeom>
        </p:spPr>
        <p:txBody>
          <a:bodyPr>
            <a:noAutofit/>
          </a:bodyPr>
          <a:lstStyle>
            <a:lvl1pPr marL="265176" indent="-265176" algn="r" rtl="1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r" rtl="1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r" rtl="1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r" rtl="1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r" rtl="1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r" rtl="1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r" rtl="1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r" rtl="1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r" rtl="1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ar-JO" dirty="0"/>
              <a:t>أ- قَرَأَتْ فاطِمَةُ </a:t>
            </a:r>
            <a:r>
              <a:rPr lang="ar-JO" u="sng" dirty="0"/>
              <a:t>قَصيدَةً عَنْ </a:t>
            </a:r>
            <a:r>
              <a:rPr lang="ar-JO" dirty="0"/>
              <a:t>حُبِّ الْوَطَنِ. </a:t>
            </a:r>
            <a:r>
              <a:rPr lang="ar-JO" b="1" dirty="0">
                <a:solidFill>
                  <a:srgbClr val="7030A0"/>
                </a:solidFill>
              </a:rPr>
              <a:t>قَصيدَةً عَنْ</a:t>
            </a:r>
          </a:p>
          <a:p>
            <a:endParaRPr lang="ar-JO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ar-JO" dirty="0"/>
              <a:t>ب- تَناوَلَ أَحْمَدُ </a:t>
            </a:r>
            <a:r>
              <a:rPr lang="ar-JO" u="sng" dirty="0"/>
              <a:t>كَأْسًا مِن</a:t>
            </a:r>
            <a:r>
              <a:rPr lang="ar-JO" dirty="0"/>
              <a:t>ْ عَصيرِ الْبُرتُقالِ. </a:t>
            </a:r>
            <a:r>
              <a:rPr lang="ar-JO" b="1" dirty="0">
                <a:solidFill>
                  <a:srgbClr val="7030A0"/>
                </a:solidFill>
              </a:rPr>
              <a:t>كَأْسًا مِنْ</a:t>
            </a:r>
          </a:p>
          <a:p>
            <a:endParaRPr lang="ar-JO" dirty="0"/>
          </a:p>
          <a:p>
            <a:r>
              <a:rPr lang="ar-JO" dirty="0"/>
              <a:t>ج- طَلَبَتِ الْأُمُّ إِلى </a:t>
            </a:r>
            <a:r>
              <a:rPr lang="ar-JO" u="sng" dirty="0"/>
              <a:t>عَلاءٍ أَنْ </a:t>
            </a:r>
            <a:r>
              <a:rPr lang="ar-JO" dirty="0"/>
              <a:t>يُرَتِّبَ خزانَتَهُ. </a:t>
            </a:r>
            <a:r>
              <a:rPr lang="ar-JO" b="1" dirty="0">
                <a:solidFill>
                  <a:srgbClr val="7030A0"/>
                </a:solidFill>
              </a:rPr>
              <a:t>عَلاءٍ أَنْ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5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ar-JO" sz="6600" dirty="0"/>
              <a:t>التّعبيرُ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47800" y="914400"/>
            <a:ext cx="7086600" cy="4337304"/>
          </a:xfrm>
        </p:spPr>
        <p:txBody>
          <a:bodyPr/>
          <a:lstStyle/>
          <a:p>
            <a:endParaRPr lang="ar-JO" dirty="0"/>
          </a:p>
          <a:p>
            <a:pPr marL="0" indent="0">
              <a:buNone/>
            </a:pPr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pPr algn="l"/>
            <a:r>
              <a:rPr lang="ar-JO" dirty="0" err="1"/>
              <a:t>ص13</a:t>
            </a:r>
            <a:endParaRPr lang="ar-JO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4B52A8-ADDB-4C16-AE77-7F58D7EFCD46}"/>
              </a:ext>
            </a:extLst>
          </p:cNvPr>
          <p:cNvSpPr/>
          <p:nvPr/>
        </p:nvSpPr>
        <p:spPr>
          <a:xfrm>
            <a:off x="914400" y="1066800"/>
            <a:ext cx="74809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1-رَتِّبِ الْكَلِماتِ الْآتِيَةَ لِتُؤلّفَ جُملَةً مُفيدَةً:</a:t>
            </a:r>
          </a:p>
          <a:p>
            <a:endParaRPr lang="ar-JO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  <a:t>الْجُنديُّ، فِداءً، قدَّمَ، لِلْوَطَنِ، روحَهُ.</a:t>
            </a:r>
          </a:p>
          <a:p>
            <a:endParaRPr lang="ar-JO" sz="4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قَدَّمَ الْجُنديُّ روحَهُ فِداءً لِلْوَطَنِ.</a:t>
            </a:r>
          </a:p>
          <a:p>
            <a:r>
              <a:rPr lang="ar-JO" sz="4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الْجُنديُّ قدَّمَ روحَهُ فِداءً لِلْوَطَنِ.</a:t>
            </a:r>
          </a:p>
        </p:txBody>
      </p:sp>
    </p:spTree>
    <p:extLst>
      <p:ext uri="{BB962C8B-B14F-4D97-AF65-F5344CB8AC3E}">
        <p14:creationId xmlns:p14="http://schemas.microsoft.com/office/powerpoint/2010/main" val="17276888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247</TotalTime>
  <Words>492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Verdana</vt:lpstr>
      <vt:lpstr>Wingdings 2</vt:lpstr>
      <vt:lpstr>واجهة</vt:lpstr>
      <vt:lpstr>الْكِتابَةُ </vt:lpstr>
      <vt:lpstr> 1.ضَعْ دائِرَةً حَوْلَ الْكَلِمَةِ الّتي تَحْتَوي لامًا شَمْسيَّةً،   وخَطًّا تَحْتَ الْكَلِمَةِ الّتي تَحْتَوي لامًا قَمَرِيَّةً: </vt:lpstr>
      <vt:lpstr>PowerPoint Presentation</vt:lpstr>
      <vt:lpstr>2.اسْتَخْرِجِ الْكَلِماتِ الّتي تَحْتَوي حَرْفًا مُشَدَّدًا   في ما يَأْتي: </vt:lpstr>
      <vt:lpstr>     2.اسْتَخْرِجِ الْكَلِماتِ الّتي تَحْتَوي حَرْفًا مُشَدَّدًا   في ما يَأْتي: </vt:lpstr>
      <vt:lpstr>3- أَعِدْ كِتابَةَ ماتَحْتَهُ خَطٌّ مُلاحِظًا الْفَرْقَ بَيْنَ التَّنوينِ وَالنّونِ:</vt:lpstr>
      <vt:lpstr>PowerPoint Presentation</vt:lpstr>
      <vt:lpstr>التّعبيرُ</vt:lpstr>
      <vt:lpstr>PowerPoint Presentation</vt:lpstr>
      <vt:lpstr>2.امْلَأِ الْفَراغاتِ بِما يُناسِبُ مِمّا بَيْنَ الْقوسَيْنِ، ثُمَّ اقرَأْ:  (الْحَيَواناتِ، الْكَوكَبِ تَظْهرُ، الْبُروجُ، الْميزانِ، مَعْروفةٌ، الْحوتِ، أَقدَمِ، الْجَماداتِ)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الكتابةُ</dc:title>
  <dc:creator>USER</dc:creator>
  <cp:lastModifiedBy>Amal.Batarseh</cp:lastModifiedBy>
  <cp:revision>28</cp:revision>
  <dcterms:created xsi:type="dcterms:W3CDTF">2020-06-17T06:27:38Z</dcterms:created>
  <dcterms:modified xsi:type="dcterms:W3CDTF">2022-09-14T09:52:43Z</dcterms:modified>
</cp:coreProperties>
</file>