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64" r:id="rId3"/>
    <p:sldId id="266" r:id="rId4"/>
    <p:sldId id="258" r:id="rId5"/>
    <p:sldId id="268" r:id="rId6"/>
    <p:sldId id="259" r:id="rId7"/>
    <p:sldId id="270" r:id="rId8"/>
    <p:sldId id="260" r:id="rId9"/>
    <p:sldId id="265" r:id="rId10"/>
    <p:sldId id="261" r:id="rId11"/>
    <p:sldId id="272" r:id="rId12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JO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7911CB-9480-4B69-A256-D6B04269B485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358285-2547-4F28-90B7-0D0F26147F7A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28800" y="2514600"/>
            <a:ext cx="6477000" cy="1828800"/>
          </a:xfrm>
        </p:spPr>
        <p:txBody>
          <a:bodyPr>
            <a:noAutofit/>
          </a:bodyPr>
          <a:lstStyle/>
          <a:p>
            <a:pPr algn="ctr"/>
            <a:r>
              <a:rPr lang="ar-JO" sz="4800" b="1" dirty="0"/>
              <a:t>مَعاني الْمُفرداتِ و التّراكيبِ</a:t>
            </a:r>
            <a:br>
              <a:rPr lang="ar-JO" sz="4800" b="1" dirty="0"/>
            </a:br>
            <a:br>
              <a:rPr lang="ar-JO" sz="4800" b="1" dirty="0"/>
            </a:br>
            <a:r>
              <a:rPr lang="ar-JO" sz="4800" b="1" dirty="0"/>
              <a:t>ص9+ص10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04800" y="228600"/>
            <a:ext cx="9448800" cy="1447800"/>
          </a:xfrm>
        </p:spPr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5-</a:t>
            </a:r>
            <a:r>
              <a:rPr lang="ar-JO" sz="3200" b="1" dirty="0">
                <a:solidFill>
                  <a:schemeClr val="tx1"/>
                </a:solidFill>
              </a:rPr>
              <a:t> حَدِّدِ الْكَلِمَةَ الَّتي تَدُلُّ عَلى أَكْثَرَ مِنْ واحِدٍ أَوْ واحِدَةٍ في قَوْلِهِ تَعالى:</a:t>
            </a:r>
            <a:br>
              <a:rPr lang="ar-JO" sz="3200" b="1" dirty="0">
                <a:solidFill>
                  <a:schemeClr val="tx1"/>
                </a:solidFill>
              </a:rPr>
            </a:br>
            <a:endParaRPr lang="ar-JO" sz="32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2133600"/>
            <a:ext cx="8531352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b="1" dirty="0"/>
              <a:t>أ_(وَالسّماءِ ذَاتِ الْبُرُوجِ).</a:t>
            </a:r>
          </a:p>
          <a:p>
            <a:pPr marL="514350" indent="-514350">
              <a:buAutoNum type="arabic1Minus"/>
            </a:pPr>
            <a:endParaRPr lang="ar-JO" b="1" dirty="0"/>
          </a:p>
          <a:p>
            <a:pPr>
              <a:buNone/>
            </a:pPr>
            <a:r>
              <a:rPr lang="ar-JO" b="1" dirty="0"/>
              <a:t>ب- (وَهُمْ عَلَى مَا يَفْعَلُونَ بِالْمُؤمِنينَ شُهُودٌ).</a:t>
            </a:r>
          </a:p>
          <a:p>
            <a:pPr>
              <a:buNone/>
            </a:pPr>
            <a:endParaRPr lang="ar-JO" b="1" dirty="0"/>
          </a:p>
          <a:p>
            <a:pPr>
              <a:buNone/>
            </a:pPr>
            <a:r>
              <a:rPr lang="ar-JO" b="1" dirty="0"/>
              <a:t>ج- (هَلْ أَتاكَ حَدِيثُ الْجُنُودِ).</a:t>
            </a:r>
          </a:p>
          <a:p>
            <a:pPr>
              <a:buNone/>
            </a:pPr>
            <a:endParaRPr lang="ar-JO" b="1" dirty="0"/>
          </a:p>
          <a:p>
            <a:pPr>
              <a:buNone/>
            </a:pPr>
            <a:r>
              <a:rPr lang="ar-JO" b="1" dirty="0"/>
              <a:t>د- (الَّذِي لَهُ مُلْكُ السَّمَواتِ وَالْأَرضِ).</a:t>
            </a:r>
          </a:p>
          <a:p>
            <a:pPr>
              <a:buNone/>
            </a:pP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04800" y="228600"/>
            <a:ext cx="9448800" cy="1447800"/>
          </a:xfrm>
        </p:spPr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5-</a:t>
            </a:r>
            <a:r>
              <a:rPr lang="ar-JO" sz="3200" b="1" dirty="0">
                <a:solidFill>
                  <a:schemeClr val="tx1"/>
                </a:solidFill>
              </a:rPr>
              <a:t> حَدِّدِ الْكَلِمَةَ الَّتي تَدُلُّ على أَكْثَرَ مِنْ واحِدٍ أَوْ واحِدَةٍ في قَوْلِهِ تَعالى:</a:t>
            </a:r>
            <a:br>
              <a:rPr lang="ar-JO" sz="3200" b="1" dirty="0">
                <a:solidFill>
                  <a:schemeClr val="tx1"/>
                </a:solidFill>
              </a:rPr>
            </a:br>
            <a:endParaRPr lang="ar-JO" sz="3200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531352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dirty="0"/>
              <a:t>أ- (والسّماءِ ذَاتِ الْبُروجِ).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الْبُروج.</a:t>
            </a:r>
          </a:p>
          <a:p>
            <a:pPr>
              <a:buNone/>
            </a:pPr>
            <a:r>
              <a:rPr lang="ar-JO" dirty="0"/>
              <a:t>ب- (وَهُمْ على ما يَفعَلونَ بالْمُؤمِنينَ شُهُودٌ).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الْمُؤمنين، شُهُود.</a:t>
            </a:r>
          </a:p>
          <a:p>
            <a:pPr>
              <a:buNone/>
            </a:pPr>
            <a:r>
              <a:rPr lang="ar-JO" dirty="0"/>
              <a:t>ج- (هَلْ أتاكَ حَدِيثُ الْجُنُودِ).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الْجُنُودِ.</a:t>
            </a:r>
          </a:p>
          <a:p>
            <a:pPr>
              <a:buNone/>
            </a:pPr>
            <a:r>
              <a:rPr lang="ar-JO" dirty="0"/>
              <a:t>د- (الَّذي لَهُ مُلْكُ السَّماواتِ والْأَرْضِ).</a:t>
            </a: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</a:rPr>
              <a:t>السَّماواتِ.</a:t>
            </a:r>
          </a:p>
          <a:p>
            <a:pPr>
              <a:buNone/>
            </a:pP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838200" y="762000"/>
            <a:ext cx="9982200" cy="884238"/>
          </a:xfrm>
        </p:spPr>
        <p:txBody>
          <a:bodyPr>
            <a:normAutofit fontScale="90000"/>
          </a:bodyPr>
          <a:lstStyle/>
          <a:p>
            <a:pPr algn="r"/>
            <a:r>
              <a:rPr lang="ar-JO" sz="2700" b="1" dirty="0">
                <a:solidFill>
                  <a:schemeClr val="tx1"/>
                </a:solidFill>
              </a:rPr>
              <a:t>1-</a:t>
            </a:r>
            <a:r>
              <a:rPr lang="ar-JO" sz="3600" b="1" dirty="0">
                <a:solidFill>
                  <a:schemeClr val="tx1"/>
                </a:solidFill>
              </a:rPr>
              <a:t>صِلِ الْكَلِمَةَ في الْعَمودِ الْأَوَّلِ بِما يُناسِبُ مَعْناها مِنَ الْعَمودِ الثّاني:</a:t>
            </a:r>
            <a:br>
              <a:rPr lang="ar-JO" b="1" dirty="0">
                <a:solidFill>
                  <a:schemeClr val="tx1"/>
                </a:solidFill>
              </a:rPr>
            </a:br>
            <a:br>
              <a:rPr lang="ar-JO" b="1" dirty="0">
                <a:solidFill>
                  <a:schemeClr val="tx1"/>
                </a:solidFill>
              </a:rPr>
            </a:br>
            <a:endParaRPr lang="ar-JO" dirty="0"/>
          </a:p>
        </p:txBody>
      </p:sp>
      <p:sp>
        <p:nvSpPr>
          <p:cNvPr id="5" name="شكل بيضاوي 4"/>
          <p:cNvSpPr/>
          <p:nvPr/>
        </p:nvSpPr>
        <p:spPr>
          <a:xfrm>
            <a:off x="6019800" y="2209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ربع نص 5"/>
          <p:cNvSpPr txBox="1"/>
          <p:nvPr/>
        </p:nvSpPr>
        <p:spPr>
          <a:xfrm>
            <a:off x="6248400" y="2286000"/>
            <a:ext cx="1219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b="1" dirty="0"/>
              <a:t>بروجٌ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6019800" y="3352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أُخْدودٌ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019800" y="4495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بَطْشٌ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019800" y="5638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>
                <a:solidFill>
                  <a:schemeClr val="tx1"/>
                </a:solidFill>
              </a:rPr>
              <a:t>مَجيدٌ</a:t>
            </a:r>
          </a:p>
        </p:txBody>
      </p:sp>
      <p:sp>
        <p:nvSpPr>
          <p:cNvPr id="16" name="شكل بيضاوي 15"/>
          <p:cNvSpPr/>
          <p:nvPr/>
        </p:nvSpPr>
        <p:spPr>
          <a:xfrm>
            <a:off x="304800" y="56388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>
                <a:solidFill>
                  <a:schemeClr val="tx1"/>
                </a:solidFill>
              </a:rPr>
              <a:t>عِقابٌ</a:t>
            </a:r>
          </a:p>
        </p:txBody>
      </p:sp>
      <p:sp>
        <p:nvSpPr>
          <p:cNvPr id="18" name="شكل بيضاوي 17"/>
          <p:cNvSpPr/>
          <p:nvPr/>
        </p:nvSpPr>
        <p:spPr>
          <a:xfrm>
            <a:off x="304800" y="4572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sz="2800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4800" y="3429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0" name="شكل بيضاوي 19"/>
          <p:cNvSpPr/>
          <p:nvPr/>
        </p:nvSpPr>
        <p:spPr>
          <a:xfrm>
            <a:off x="304800" y="2286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مربع نص 20"/>
          <p:cNvSpPr txBox="1"/>
          <p:nvPr/>
        </p:nvSpPr>
        <p:spPr>
          <a:xfrm>
            <a:off x="457200" y="2514600"/>
            <a:ext cx="2895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200" b="1" dirty="0"/>
              <a:t>حُفْرَةٌ في الأَرْضِ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0" y="4724400"/>
            <a:ext cx="4191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/>
              <a:t>عَظيمٌ</a:t>
            </a:r>
            <a:endParaRPr lang="ar-JO" sz="28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304800" y="3581400"/>
            <a:ext cx="2895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b="1" dirty="0"/>
              <a:t>نُجومٌ في السَّماءِ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838200" y="762000"/>
            <a:ext cx="9982200" cy="884238"/>
          </a:xfrm>
        </p:spPr>
        <p:txBody>
          <a:bodyPr>
            <a:normAutofit fontScale="90000"/>
          </a:bodyPr>
          <a:lstStyle/>
          <a:p>
            <a:pPr algn="r"/>
            <a:r>
              <a:rPr lang="ar-JO" sz="2700" b="1" dirty="0">
                <a:solidFill>
                  <a:schemeClr val="tx1"/>
                </a:solidFill>
              </a:rPr>
              <a:t>1-</a:t>
            </a:r>
            <a:r>
              <a:rPr lang="ar-JO" sz="3600" b="1" dirty="0">
                <a:solidFill>
                  <a:schemeClr val="tx1"/>
                </a:solidFill>
              </a:rPr>
              <a:t>صِلِ الْكَلِمَةَ في الْعَمودِ الْأَوَّلِ بِما يُناسِبُ مَعْناها مِنَ الْعَمودِ الثّاني:</a:t>
            </a:r>
            <a:br>
              <a:rPr lang="ar-JO" b="1" dirty="0">
                <a:solidFill>
                  <a:schemeClr val="tx1"/>
                </a:solidFill>
              </a:rPr>
            </a:br>
            <a:br>
              <a:rPr lang="ar-JO" b="1" dirty="0">
                <a:solidFill>
                  <a:schemeClr val="tx1"/>
                </a:solidFill>
              </a:rPr>
            </a:br>
            <a:endParaRPr lang="ar-JO" dirty="0"/>
          </a:p>
        </p:txBody>
      </p:sp>
      <p:sp>
        <p:nvSpPr>
          <p:cNvPr id="5" name="شكل بيضاوي 4"/>
          <p:cNvSpPr/>
          <p:nvPr/>
        </p:nvSpPr>
        <p:spPr>
          <a:xfrm>
            <a:off x="6019800" y="2209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ربع نص 5"/>
          <p:cNvSpPr txBox="1"/>
          <p:nvPr/>
        </p:nvSpPr>
        <p:spPr>
          <a:xfrm>
            <a:off x="6248400" y="2286000"/>
            <a:ext cx="1219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4000" b="1" dirty="0"/>
              <a:t>بُروجٌ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6019800" y="3352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أُخْدودٌ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019800" y="4495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>
                <a:solidFill>
                  <a:schemeClr val="tx1"/>
                </a:solidFill>
              </a:rPr>
              <a:t>بَطْشٌ</a:t>
            </a:r>
            <a:endParaRPr lang="ar-JO" sz="3600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019800" y="5638800"/>
            <a:ext cx="17526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b="1" dirty="0">
                <a:solidFill>
                  <a:schemeClr val="tx1"/>
                </a:solidFill>
              </a:rPr>
              <a:t>مَجيدٌ</a:t>
            </a:r>
          </a:p>
        </p:txBody>
      </p:sp>
      <p:sp>
        <p:nvSpPr>
          <p:cNvPr id="16" name="شكل بيضاوي 15"/>
          <p:cNvSpPr/>
          <p:nvPr/>
        </p:nvSpPr>
        <p:spPr>
          <a:xfrm>
            <a:off x="304800" y="56388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b="1" dirty="0">
                <a:solidFill>
                  <a:schemeClr val="tx1"/>
                </a:solidFill>
              </a:rPr>
              <a:t>عِقابٌ</a:t>
            </a:r>
          </a:p>
        </p:txBody>
      </p:sp>
      <p:sp>
        <p:nvSpPr>
          <p:cNvPr id="18" name="شكل بيضاوي 17"/>
          <p:cNvSpPr/>
          <p:nvPr/>
        </p:nvSpPr>
        <p:spPr>
          <a:xfrm>
            <a:off x="304800" y="4572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sz="2800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4800" y="3429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0" name="شكل بيضاوي 19"/>
          <p:cNvSpPr/>
          <p:nvPr/>
        </p:nvSpPr>
        <p:spPr>
          <a:xfrm>
            <a:off x="304800" y="2286000"/>
            <a:ext cx="3429000" cy="990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مربع نص 20"/>
          <p:cNvSpPr txBox="1"/>
          <p:nvPr/>
        </p:nvSpPr>
        <p:spPr>
          <a:xfrm>
            <a:off x="457200" y="2514600"/>
            <a:ext cx="2895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200" b="1" dirty="0"/>
              <a:t>حُفْرَةٌ في الْأَرْضِ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0" y="4724400"/>
            <a:ext cx="4191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3600" b="1" dirty="0"/>
              <a:t>عَظيمٌ</a:t>
            </a:r>
            <a:endParaRPr lang="ar-JO" sz="2800" b="1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304800" y="3581400"/>
            <a:ext cx="2895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b="1" dirty="0"/>
              <a:t>نُجومٌ في السَّماءِ</a:t>
            </a:r>
          </a:p>
        </p:txBody>
      </p:sp>
      <p:cxnSp>
        <p:nvCxnSpPr>
          <p:cNvPr id="35" name="رابط كسهم مستقيم 34"/>
          <p:cNvCxnSpPr>
            <a:stCxn id="5" idx="2"/>
          </p:cNvCxnSpPr>
          <p:nvPr/>
        </p:nvCxnSpPr>
        <p:spPr>
          <a:xfrm flipH="1">
            <a:off x="3733800" y="2705100"/>
            <a:ext cx="2286000" cy="1104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>
            <a:stCxn id="9" idx="2"/>
          </p:cNvCxnSpPr>
          <p:nvPr/>
        </p:nvCxnSpPr>
        <p:spPr>
          <a:xfrm flipH="1" flipV="1">
            <a:off x="3810000" y="2895600"/>
            <a:ext cx="2209800" cy="952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10" idx="2"/>
            <a:endCxn id="16" idx="6"/>
          </p:cNvCxnSpPr>
          <p:nvPr/>
        </p:nvCxnSpPr>
        <p:spPr>
          <a:xfrm flipH="1">
            <a:off x="3733800" y="4991100"/>
            <a:ext cx="2286000" cy="1143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>
            <a:stCxn id="11" idx="2"/>
            <a:endCxn id="18" idx="6"/>
          </p:cNvCxnSpPr>
          <p:nvPr/>
        </p:nvCxnSpPr>
        <p:spPr>
          <a:xfrm flipH="1" flipV="1">
            <a:off x="3733800" y="5067300"/>
            <a:ext cx="22860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2-</a:t>
            </a:r>
            <a:r>
              <a:rPr lang="ar-JO" sz="3200" b="1" dirty="0">
                <a:solidFill>
                  <a:schemeClr val="tx1"/>
                </a:solidFill>
              </a:rPr>
              <a:t>امْلأْ كُلَّ فَراغٍ في ما يَأتي باِلضِّدِّ المُناسبِ مِمّا بَيْنَ الْقَوسَينِ: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ar-JO" dirty="0"/>
              <a:t> </a:t>
            </a:r>
          </a:p>
          <a:p>
            <a:pPr>
              <a:buNone/>
            </a:pPr>
            <a:r>
              <a:rPr lang="ar-JO" sz="3600" dirty="0">
                <a:solidFill>
                  <a:srgbClr val="FF3300"/>
                </a:solidFill>
              </a:rPr>
              <a:t>                     (يَكْفُرُ، خُسْرانٌ، رِبحٌ، تصديقٌ)</a:t>
            </a:r>
          </a:p>
          <a:p>
            <a:pPr>
              <a:buNone/>
            </a:pPr>
            <a:endParaRPr lang="ar-JO" sz="3600" dirty="0"/>
          </a:p>
          <a:p>
            <a:pPr>
              <a:buNone/>
            </a:pPr>
            <a:r>
              <a:rPr lang="ar-JO" sz="3600" dirty="0"/>
              <a:t>تَكْذيبٌ: .............</a:t>
            </a:r>
            <a:endParaRPr lang="ar-JO" sz="3600" u="sng" dirty="0"/>
          </a:p>
          <a:p>
            <a:pPr>
              <a:buNone/>
            </a:pPr>
            <a:r>
              <a:rPr lang="ar-JO" sz="3600" dirty="0"/>
              <a:t>يُؤْمِنُ: ..........</a:t>
            </a:r>
          </a:p>
          <a:p>
            <a:pPr>
              <a:buNone/>
            </a:pPr>
            <a:r>
              <a:rPr lang="ar-JO" sz="3600" dirty="0"/>
              <a:t>فَوْزٌ: ..........</a:t>
            </a:r>
            <a:endParaRPr lang="ar-JO" sz="3600" u="sng" dirty="0"/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2400" b="1" dirty="0">
                <a:solidFill>
                  <a:schemeClr val="tx1"/>
                </a:solidFill>
              </a:rPr>
              <a:t>2-</a:t>
            </a:r>
            <a:r>
              <a:rPr lang="ar-JO" sz="3200" b="1" dirty="0">
                <a:solidFill>
                  <a:schemeClr val="tx1"/>
                </a:solidFill>
              </a:rPr>
              <a:t>امْلأْ كُلَّ فَراغٍ في ما يَأْتي بِالضِّدِّ الْمُناسِبِ مِمّا بَيْن الْقَوْسَيْنِ: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ar-JO" dirty="0"/>
              <a:t> </a:t>
            </a:r>
          </a:p>
          <a:p>
            <a:pPr>
              <a:buNone/>
            </a:pPr>
            <a:r>
              <a:rPr lang="ar-JO" sz="3600" dirty="0">
                <a:solidFill>
                  <a:srgbClr val="FF3300"/>
                </a:solidFill>
              </a:rPr>
              <a:t>                     (يَكْفُرُ، خُسْرانٌ، رِبْحٌ، تَصْديقٌ)</a:t>
            </a:r>
          </a:p>
          <a:p>
            <a:pPr>
              <a:buNone/>
            </a:pPr>
            <a:endParaRPr lang="ar-JO" sz="3600" dirty="0"/>
          </a:p>
          <a:p>
            <a:pPr>
              <a:buNone/>
            </a:pPr>
            <a:r>
              <a:rPr lang="ar-JO" sz="3600" dirty="0"/>
              <a:t>تَكْذيبٌ: </a:t>
            </a:r>
            <a:r>
              <a:rPr lang="ar-JO" sz="3600" u="sng" dirty="0"/>
              <a:t>تَصْديقٌ.</a:t>
            </a:r>
          </a:p>
          <a:p>
            <a:pPr>
              <a:buNone/>
            </a:pPr>
            <a:r>
              <a:rPr lang="ar-JO" sz="3600" dirty="0"/>
              <a:t>يُؤْمِنُ: </a:t>
            </a:r>
            <a:r>
              <a:rPr lang="ar-JO" sz="3600" u="sng" dirty="0"/>
              <a:t>يَكْفُر</a:t>
            </a:r>
            <a:r>
              <a:rPr lang="ar-JO" sz="3600" dirty="0"/>
              <a:t>ُ.</a:t>
            </a:r>
          </a:p>
          <a:p>
            <a:pPr>
              <a:buNone/>
            </a:pPr>
            <a:r>
              <a:rPr lang="ar-JO" sz="3600" dirty="0"/>
              <a:t>فَوْزٌ: </a:t>
            </a:r>
            <a:r>
              <a:rPr lang="ar-JO" sz="3600" u="sng" dirty="0"/>
              <a:t>خُسْرانٌ.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52400"/>
            <a:ext cx="8836152" cy="99060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/>
              <a:t>3- ضَعْ دائِرَةً حَوْلَ رَمْزِ الْإِجابَةِ الصَّحيحَةِ في ما يَأتي: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-533400" y="1295400"/>
            <a:ext cx="96774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br>
              <a:rPr lang="ar-JO" dirty="0"/>
            </a:br>
            <a:endParaRPr lang="ar-JO" dirty="0"/>
          </a:p>
          <a:p>
            <a:pPr>
              <a:buNone/>
            </a:pPr>
            <a:r>
              <a:rPr lang="ar-JO" b="1" dirty="0"/>
              <a:t>مَعْنى (نَقَموا)، في قولِهِ تعالى: (وما نَقَمُوا مِنْهُم إلّا أَن يُؤمِنُوا باِللهِ الْعَزيزِ الْحَميدِ):</a:t>
            </a:r>
          </a:p>
          <a:p>
            <a:pPr>
              <a:buNone/>
            </a:pPr>
            <a:r>
              <a:rPr lang="ar-JO" b="1" dirty="0"/>
              <a:t>أ- شاهَدوا                 ب- أَحَبّوا                            ج- كَرِهوا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ar-JO" b="1" dirty="0"/>
              <a:t>مَعْنى (فَتَنوا)، في قَوْلِهِ تَعالى: (إنَّ الّذيِنَ فَتَنوا الْمُؤمِنينَ والْمُؤمِناتِ ثُمَّ لَم يَتُوبُوا):</a:t>
            </a:r>
          </a:p>
          <a:p>
            <a:pPr>
              <a:buNone/>
            </a:pPr>
            <a:r>
              <a:rPr lang="ar-JO" b="1" dirty="0"/>
              <a:t>أ- عَذّبوا                  ب- أَعْجَبوا                          ج- سَحَروا </a:t>
            </a:r>
          </a:p>
          <a:p>
            <a:pPr>
              <a:buNone/>
            </a:pPr>
            <a:r>
              <a:rPr lang="ar-JO" b="1" dirty="0"/>
              <a:t> </a:t>
            </a:r>
          </a:p>
          <a:p>
            <a:pPr>
              <a:buNone/>
            </a:pPr>
            <a:r>
              <a:rPr lang="ar-JO" b="1" dirty="0"/>
              <a:t>(الْيَومُ الْمَوْعودُ) يَعْني يَوْمَ:</a:t>
            </a:r>
          </a:p>
          <a:p>
            <a:pPr>
              <a:buNone/>
            </a:pPr>
            <a:r>
              <a:rPr lang="ar-JO" b="1" dirty="0"/>
              <a:t>أ- الْعيدِ                   ب- الْقِيامَةِ                           ج- الْجُمُعَةِ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52400"/>
            <a:ext cx="8836152" cy="99060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/>
              <a:t>3- ضَعْ دائِرَةً حَوْلَ رَمْزِ الْإِجابَةِ الصَّحيحَةِ في ما </a:t>
            </a:r>
            <a:r>
              <a:rPr lang="ar-JO" sz="3600" b="1" dirty="0" err="1"/>
              <a:t>يأتي:</a:t>
            </a:r>
            <a:endParaRPr lang="ar-JO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-533400" y="1295400"/>
            <a:ext cx="96774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br>
              <a:rPr lang="ar-JO" dirty="0"/>
            </a:br>
            <a:endParaRPr lang="ar-JO" dirty="0"/>
          </a:p>
          <a:p>
            <a:pPr>
              <a:buNone/>
            </a:pPr>
            <a:r>
              <a:rPr lang="ar-JO" b="1" dirty="0"/>
              <a:t>معنى (نَقَموا)، في قولهِ تعالى: (وما نَقَموا مِنهُم إلّا أَن يُؤمِنوا باللهِ العَزيزِ الحَميدِ):</a:t>
            </a:r>
          </a:p>
          <a:p>
            <a:pPr>
              <a:buNone/>
            </a:pPr>
            <a:r>
              <a:rPr lang="ar-JO" b="1" dirty="0"/>
              <a:t>أ- شاهَدوا                ب- أَحَبّوا                           </a:t>
            </a:r>
            <a:r>
              <a:rPr lang="ar-JO" b="1" u="sng" dirty="0">
                <a:solidFill>
                  <a:srgbClr val="C00000"/>
                </a:solidFill>
              </a:rPr>
              <a:t>ج- كَرِهوا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ar-JO" b="1" dirty="0"/>
              <a:t>معنى (فَتَنوا)، في قوله تعالى: (إنَّ الّذيِنَ فَتَنوا الْمُؤمِنينَ والْمؤمِناتِ ثُمّ لَم يَتوبُوا):</a:t>
            </a:r>
          </a:p>
          <a:p>
            <a:pPr>
              <a:buNone/>
            </a:pPr>
            <a:r>
              <a:rPr lang="ar-JO" b="1" u="sng" dirty="0">
                <a:solidFill>
                  <a:srgbClr val="C00000"/>
                </a:solidFill>
              </a:rPr>
              <a:t>أ- عَذّبوا</a:t>
            </a:r>
            <a:r>
              <a:rPr lang="ar-JO" b="1" dirty="0">
                <a:solidFill>
                  <a:srgbClr val="C00000"/>
                </a:solidFill>
              </a:rPr>
              <a:t>                 </a:t>
            </a:r>
            <a:r>
              <a:rPr lang="ar-JO" b="1" dirty="0"/>
              <a:t>ب- أَعْجَبوا                        ج- سَحَروا </a:t>
            </a:r>
          </a:p>
          <a:p>
            <a:pPr>
              <a:buNone/>
            </a:pPr>
            <a:r>
              <a:rPr lang="ar-JO" b="1" dirty="0"/>
              <a:t> </a:t>
            </a:r>
          </a:p>
          <a:p>
            <a:pPr>
              <a:buNone/>
            </a:pPr>
            <a:r>
              <a:rPr lang="ar-JO" b="1" dirty="0"/>
              <a:t>(الْيَومُ الْمَوْعودُ) يَعني يَوْمَ:</a:t>
            </a:r>
          </a:p>
          <a:p>
            <a:pPr>
              <a:buNone/>
            </a:pPr>
            <a:r>
              <a:rPr lang="ar-JO" b="1" dirty="0"/>
              <a:t>أ- الْعيد               </a:t>
            </a:r>
            <a:r>
              <a:rPr lang="ar-JO" b="1" u="sng" dirty="0">
                <a:solidFill>
                  <a:srgbClr val="C00000"/>
                </a:solidFill>
              </a:rPr>
              <a:t>ب- الْقيامَةِ</a:t>
            </a:r>
            <a:r>
              <a:rPr lang="ar-JO" b="1" dirty="0"/>
              <a:t>                            ج- الْجُمُعَةِ 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981200"/>
          </a:xfrm>
        </p:spPr>
        <p:txBody>
          <a:bodyPr>
            <a:noAutofit/>
          </a:bodyPr>
          <a:lstStyle/>
          <a:p>
            <a:pPr algn="ctr"/>
            <a:r>
              <a:rPr lang="ar-JO" sz="2400" dirty="0">
                <a:solidFill>
                  <a:schemeClr val="tx1"/>
                </a:solidFill>
              </a:rPr>
              <a:t>4-</a:t>
            </a:r>
            <a:r>
              <a:rPr lang="ar-JO" sz="3600" dirty="0">
                <a:solidFill>
                  <a:schemeClr val="tx1"/>
                </a:solidFill>
              </a:rPr>
              <a:t>اسْتَخْرِجْ مِنَ السّورَةِ الْآيَةَ الَّتي تَدُلُّ عَلى الْمَعْنى الْآتي:</a:t>
            </a:r>
            <a:br>
              <a:rPr lang="ar-JO" sz="3600" dirty="0">
                <a:solidFill>
                  <a:schemeClr val="tx1"/>
                </a:solidFill>
              </a:rPr>
            </a:br>
            <a:r>
              <a:rPr lang="ar-JO" sz="3600" dirty="0">
                <a:solidFill>
                  <a:schemeClr val="tx1"/>
                </a:solidFill>
              </a:rPr>
              <a:t>(إِنَّ اللهَ وَسِعَتْ قُدْرَتُهُ وَعِلْمُهُ جَميعَ خَلْقِهِ)</a:t>
            </a:r>
            <a:br>
              <a:rPr lang="ar-JO" sz="3600" dirty="0"/>
            </a:b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2495826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F5B6-4BCB-407E-B30A-5A6CC55D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ar-JO" sz="2000" dirty="0">
                <a:solidFill>
                  <a:schemeClr val="tx1"/>
                </a:solidFill>
              </a:rPr>
            </a:br>
            <a:r>
              <a:rPr lang="ar-JO" sz="2000" dirty="0">
                <a:solidFill>
                  <a:schemeClr val="tx1"/>
                </a:solidFill>
              </a:rPr>
              <a:t>-</a:t>
            </a:r>
            <a:r>
              <a:rPr lang="ar-JO" sz="3200" b="1" dirty="0">
                <a:solidFill>
                  <a:schemeClr val="tx1"/>
                </a:solidFill>
              </a:rPr>
              <a:t>اسْتَخْرِجْ مِنَ السّورَةِ الآيَةَ الّتي تَدُلُّ على الْمَعنى الآتي:</a:t>
            </a:r>
            <a:br>
              <a:rPr lang="ar-JO" sz="3200" b="1" dirty="0">
                <a:solidFill>
                  <a:schemeClr val="tx1"/>
                </a:solidFill>
              </a:rPr>
            </a:br>
            <a:r>
              <a:rPr lang="ar-JO" sz="3200" b="1" dirty="0">
                <a:solidFill>
                  <a:schemeClr val="tx1"/>
                </a:solidFill>
              </a:rPr>
              <a:t>(إنَّ اللهَ وَسِعَتْ قُدْرَتُهُ وعِلْمُهُ جَميعَ خَلْقهِ)</a:t>
            </a:r>
            <a:br>
              <a:rPr lang="ar-JO" sz="3200" b="1" dirty="0"/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04CD6-5735-480A-BF4A-3E08881173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sz="3200" b="1" dirty="0"/>
              <a:t>الّذي لَهُ مُلْكُ السَّماواتِ والأَرْضِ واللهُ على كُلِّ شيءٍ شَهيدُ </a:t>
            </a:r>
          </a:p>
          <a:p>
            <a:pPr marL="0" indent="0">
              <a:buNone/>
            </a:pPr>
            <a:br>
              <a:rPr lang="ar-JO" sz="32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51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101</TotalTime>
  <Words>453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Tw Cen MT</vt:lpstr>
      <vt:lpstr>Wingdings</vt:lpstr>
      <vt:lpstr>Wingdings 2</vt:lpstr>
      <vt:lpstr>ألوان متوسطة</vt:lpstr>
      <vt:lpstr>مَعاني الْمُفرداتِ و التّراكيبِ  ص9+ص10</vt:lpstr>
      <vt:lpstr>1-صِلِ الْكَلِمَةَ في الْعَمودِ الْأَوَّلِ بِما يُناسِبُ مَعْناها مِنَ الْعَمودِ الثّاني:  </vt:lpstr>
      <vt:lpstr>1-صِلِ الْكَلِمَةَ في الْعَمودِ الْأَوَّلِ بِما يُناسِبُ مَعْناها مِنَ الْعَمودِ الثّاني:  </vt:lpstr>
      <vt:lpstr>2-امْلأْ كُلَّ فَراغٍ في ما يَأتي باِلضِّدِّ المُناسبِ مِمّا بَيْنَ الْقَوسَينِ:</vt:lpstr>
      <vt:lpstr>2-امْلأْ كُلَّ فَراغٍ في ما يَأْتي بِالضِّدِّ الْمُناسِبِ مِمّا بَيْن الْقَوْسَيْنِ:</vt:lpstr>
      <vt:lpstr>3- ضَعْ دائِرَةً حَوْلَ رَمْزِ الْإِجابَةِ الصَّحيحَةِ في ما يَأتي:</vt:lpstr>
      <vt:lpstr>3- ضَعْ دائِرَةً حَوْلَ رَمْزِ الْإِجابَةِ الصَّحيحَةِ في ما يأتي:</vt:lpstr>
      <vt:lpstr>4-اسْتَخْرِجْ مِنَ السّورَةِ الْآيَةَ الَّتي تَدُلُّ عَلى الْمَعْنى الْآتي: (إِنَّ اللهَ وَسِعَتْ قُدْرَتُهُ وَعِلْمُهُ جَميعَ خَلْقِهِ) </vt:lpstr>
      <vt:lpstr> -اسْتَخْرِجْ مِنَ السّورَةِ الآيَةَ الّتي تَدُلُّ على الْمَعنى الآتي: (إنَّ اللهَ وَسِعَتْ قُدْرَتُهُ وعِلْمُهُ جَميعَ خَلْقهِ) </vt:lpstr>
      <vt:lpstr>5- حَدِّدِ الْكَلِمَةَ الَّتي تَدُلُّ عَلى أَكْثَرَ مِنْ واحِدٍ أَوْ واحِدَةٍ في قَوْلِهِ تَعالى: </vt:lpstr>
      <vt:lpstr>5- حَدِّدِ الْكَلِمَةَ الَّتي تَدُلُّ على أَكْثَرَ مِنْ واحِدٍ أَوْ واحِدَةٍ في قَوْلِهِ تَعالى: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R.AlOtesh</cp:lastModifiedBy>
  <cp:revision>15</cp:revision>
  <dcterms:created xsi:type="dcterms:W3CDTF">2020-06-16T10:38:41Z</dcterms:created>
  <dcterms:modified xsi:type="dcterms:W3CDTF">2022-09-12T21:24:42Z</dcterms:modified>
</cp:coreProperties>
</file>