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9D09-28B3-42D0-BF9E-D295DD6C0D5C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42E-E318-4ADE-90E6-B12350C8B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85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9D09-28B3-42D0-BF9E-D295DD6C0D5C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42E-E318-4ADE-90E6-B12350C8B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360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9D09-28B3-42D0-BF9E-D295DD6C0D5C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42E-E318-4ADE-90E6-B12350C8B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60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9D09-28B3-42D0-BF9E-D295DD6C0D5C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42E-E318-4ADE-90E6-B12350C8B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895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9D09-28B3-42D0-BF9E-D295DD6C0D5C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42E-E318-4ADE-90E6-B12350C8B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171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9D09-28B3-42D0-BF9E-D295DD6C0D5C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42E-E318-4ADE-90E6-B12350C8B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4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9D09-28B3-42D0-BF9E-D295DD6C0D5C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42E-E318-4ADE-90E6-B12350C8B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14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9D09-28B3-42D0-BF9E-D295DD6C0D5C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42E-E318-4ADE-90E6-B12350C8B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07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9D09-28B3-42D0-BF9E-D295DD6C0D5C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42E-E318-4ADE-90E6-B12350C8B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18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9D09-28B3-42D0-BF9E-D295DD6C0D5C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42E-E318-4ADE-90E6-B12350C8B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15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9D09-28B3-42D0-BF9E-D295DD6C0D5C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642E-E318-4ADE-90E6-B12350C8B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B9D09-28B3-42D0-BF9E-D295DD6C0D5C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F642E-E318-4ADE-90E6-B12350C8B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09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ar-JO" dirty="0" smtClean="0"/>
              <a:t>الفعلُ الصّحيحُ والفعلُ المعتلُّ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61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23584" y="270456"/>
            <a:ext cx="9249858" cy="255454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JO" sz="4000" dirty="0" smtClean="0"/>
              <a:t>الحروف نوعان: </a:t>
            </a:r>
          </a:p>
          <a:p>
            <a:pPr algn="r"/>
            <a:r>
              <a:rPr lang="ar-JO" sz="4000" dirty="0" smtClean="0"/>
              <a:t>حروف العلّة: الألف، الْواو، الْياء. </a:t>
            </a:r>
            <a:r>
              <a:rPr lang="ar-JO" sz="4000" dirty="0" smtClean="0">
                <a:solidFill>
                  <a:srgbClr val="00B050"/>
                </a:solidFill>
              </a:rPr>
              <a:t>( ا، و،ي )</a:t>
            </a:r>
          </a:p>
          <a:p>
            <a:pPr algn="r"/>
            <a:r>
              <a:rPr lang="ar-JO" sz="4000" dirty="0" smtClean="0"/>
              <a:t>الحروف الصّحيحة: الحروف الأخرى.  </a:t>
            </a:r>
          </a:p>
          <a:p>
            <a:pPr algn="r"/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23584" y="3876540"/>
            <a:ext cx="9325532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JO" sz="4000" dirty="0" smtClean="0"/>
              <a:t>الفعل نوعان:</a:t>
            </a:r>
          </a:p>
          <a:p>
            <a:pPr algn="r"/>
            <a:r>
              <a:rPr lang="ar-JO" sz="4000" dirty="0" smtClean="0"/>
              <a:t>الفعلُ الصّحيح: ما كانت حروفهُ </a:t>
            </a:r>
            <a:r>
              <a:rPr lang="ar-JO" sz="4000" b="1" dirty="0" smtClean="0"/>
              <a:t>الأصليّة</a:t>
            </a:r>
            <a:r>
              <a:rPr lang="ar-JO" sz="4000" dirty="0" smtClean="0"/>
              <a:t> صحيحة. </a:t>
            </a:r>
          </a:p>
          <a:p>
            <a:pPr algn="r"/>
            <a:r>
              <a:rPr lang="ar-JO" sz="4000" dirty="0" smtClean="0"/>
              <a:t>الفعل المعتلّ: ما كانَ أحد حروفه </a:t>
            </a:r>
            <a:r>
              <a:rPr lang="ar-JO" sz="4000" b="1" dirty="0" smtClean="0"/>
              <a:t>الأصليّة</a:t>
            </a:r>
            <a:r>
              <a:rPr lang="ar-JO" sz="4000" dirty="0" smtClean="0"/>
              <a:t> معتلًّا.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24744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4096" y="605307"/>
            <a:ext cx="11207741" cy="255454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r"/>
            <a:r>
              <a:rPr lang="ar-JO" sz="4000" b="1" dirty="0" smtClean="0"/>
              <a:t>الفعل المعتلّ</a:t>
            </a:r>
            <a:r>
              <a:rPr lang="ar-JO" sz="4000" dirty="0" smtClean="0"/>
              <a:t>: </a:t>
            </a:r>
          </a:p>
          <a:p>
            <a:pPr algn="r"/>
            <a:r>
              <a:rPr lang="ar-JO" sz="4000" dirty="0" smtClean="0"/>
              <a:t>أ. معتلّ </a:t>
            </a:r>
            <a:r>
              <a:rPr lang="ar-JO" sz="4000" b="1" dirty="0" smtClean="0">
                <a:solidFill>
                  <a:srgbClr val="FFFF00"/>
                </a:solidFill>
              </a:rPr>
              <a:t>الأوّل</a:t>
            </a:r>
            <a:r>
              <a:rPr lang="ar-JO" sz="4000" dirty="0"/>
              <a:t> </a:t>
            </a:r>
            <a:r>
              <a:rPr lang="ar-JO" sz="4000" dirty="0" smtClean="0"/>
              <a:t>(</a:t>
            </a:r>
            <a:r>
              <a:rPr lang="ar-JO" sz="4000" b="1" dirty="0" smtClean="0">
                <a:solidFill>
                  <a:srgbClr val="FF0000"/>
                </a:solidFill>
              </a:rPr>
              <a:t>مثال</a:t>
            </a:r>
            <a:r>
              <a:rPr lang="ar-JO" sz="4000" dirty="0" smtClean="0"/>
              <a:t>): وجدَ، وصلَ، يَئِسَ، ... </a:t>
            </a:r>
          </a:p>
          <a:p>
            <a:pPr algn="r"/>
            <a:r>
              <a:rPr lang="ar-JO" sz="4000" dirty="0" smtClean="0"/>
              <a:t>ب. معتلّ </a:t>
            </a:r>
            <a:r>
              <a:rPr lang="ar-JO" sz="4000" b="1" dirty="0" smtClean="0">
                <a:solidFill>
                  <a:srgbClr val="FFFF00"/>
                </a:solidFill>
              </a:rPr>
              <a:t>الوسط</a:t>
            </a:r>
            <a:r>
              <a:rPr lang="ar-JO" sz="4000" dirty="0"/>
              <a:t> </a:t>
            </a:r>
            <a:r>
              <a:rPr lang="ar-JO" sz="4000" dirty="0" smtClean="0"/>
              <a:t>(</a:t>
            </a:r>
            <a:r>
              <a:rPr lang="ar-JO" sz="4000" b="1" dirty="0" smtClean="0">
                <a:solidFill>
                  <a:srgbClr val="FF0000"/>
                </a:solidFill>
              </a:rPr>
              <a:t>أجوف</a:t>
            </a:r>
            <a:r>
              <a:rPr lang="ar-JO" sz="4000" dirty="0" smtClean="0"/>
              <a:t>): قالَ، نامَ، ثارَ، ...</a:t>
            </a:r>
          </a:p>
          <a:p>
            <a:pPr algn="r"/>
            <a:r>
              <a:rPr lang="ar-JO" sz="4000" dirty="0" smtClean="0"/>
              <a:t>ج. معتلّ </a:t>
            </a:r>
            <a:r>
              <a:rPr lang="ar-JO" sz="4000" b="1" dirty="0" smtClean="0">
                <a:solidFill>
                  <a:srgbClr val="FFFF00"/>
                </a:solidFill>
              </a:rPr>
              <a:t>الأخير </a:t>
            </a:r>
            <a:r>
              <a:rPr lang="ar-JO" sz="4000" b="1" dirty="0" smtClean="0"/>
              <a:t>(</a:t>
            </a:r>
            <a:r>
              <a:rPr lang="ar-JO" sz="4000" b="1" dirty="0" smtClean="0">
                <a:solidFill>
                  <a:srgbClr val="FF0000"/>
                </a:solidFill>
              </a:rPr>
              <a:t>ناقص</a:t>
            </a:r>
            <a:r>
              <a:rPr lang="ar-JO" sz="4000" b="1" dirty="0" smtClean="0"/>
              <a:t>)</a:t>
            </a:r>
            <a:r>
              <a:rPr lang="ar-JO" sz="4000" b="1" dirty="0" smtClean="0">
                <a:solidFill>
                  <a:srgbClr val="FFFF00"/>
                </a:solidFill>
              </a:rPr>
              <a:t> </a:t>
            </a:r>
            <a:r>
              <a:rPr lang="ar-JO" sz="4000" dirty="0" smtClean="0"/>
              <a:t>: دنا، قسا، رمى، ... 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1021414" y="4069722"/>
            <a:ext cx="10633104" cy="25545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r"/>
            <a:r>
              <a:rPr lang="ar-JO" sz="4000" b="1" dirty="0" smtClean="0"/>
              <a:t>الفعل الصّحيح: </a:t>
            </a:r>
          </a:p>
          <a:p>
            <a:pPr algn="r"/>
            <a:r>
              <a:rPr lang="ar-JO" sz="4000" dirty="0" smtClean="0"/>
              <a:t>أ. المهموز: أكلَ، سألَ، ملأَ، ... (أحد حروفه الأصليّة همزة)</a:t>
            </a:r>
          </a:p>
          <a:p>
            <a:pPr algn="r"/>
            <a:r>
              <a:rPr lang="ar-JO" sz="4000" dirty="0" smtClean="0"/>
              <a:t>ب. المضعّف: ملَّ، حثَّ، شدَّ، ...(أحد حروفه الأصليّة مضعّف) </a:t>
            </a:r>
          </a:p>
          <a:p>
            <a:pPr algn="r"/>
            <a:r>
              <a:rPr lang="ar-JO" sz="4000" dirty="0" smtClean="0"/>
              <a:t>ج. السّالم: نجحَ، لعبَ، درسَ،... (خلا من الهمزةِ والتّضعيف)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12851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927279" y="618186"/>
            <a:ext cx="9221273" cy="4971245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JO" sz="4400" dirty="0" smtClean="0"/>
              <a:t>لابدَّ من: </a:t>
            </a:r>
          </a:p>
          <a:p>
            <a:pPr algn="r"/>
            <a:r>
              <a:rPr lang="ar-JO" sz="4400" dirty="0" smtClean="0"/>
              <a:t>أ. </a:t>
            </a:r>
            <a:r>
              <a:rPr lang="ar-JO" sz="4400" b="1" dirty="0" smtClean="0"/>
              <a:t>حذف </a:t>
            </a:r>
            <a:r>
              <a:rPr lang="ar-JO" sz="4400" dirty="0" smtClean="0"/>
              <a:t>كلّ حروف الزّيادة والمضارِعة والضّمائر وتاء التّأنيث.</a:t>
            </a:r>
          </a:p>
          <a:p>
            <a:pPr algn="r"/>
            <a:r>
              <a:rPr lang="ar-JO" sz="4400" b="1" dirty="0" smtClean="0"/>
              <a:t>ب. </a:t>
            </a:r>
            <a:r>
              <a:rPr lang="ar-JO" sz="4400" smtClean="0"/>
              <a:t>ردُّ الفعلِ </a:t>
            </a:r>
            <a:r>
              <a:rPr lang="ar-JO" sz="4400" dirty="0" smtClean="0"/>
              <a:t>إلى </a:t>
            </a:r>
            <a:r>
              <a:rPr lang="ar-JO" sz="4400" b="1" smtClean="0"/>
              <a:t>الماضي</a:t>
            </a:r>
            <a:r>
              <a:rPr lang="ar-JO" sz="4400" smtClean="0"/>
              <a:t> لمعرفةِ </a:t>
            </a:r>
            <a:r>
              <a:rPr lang="ar-JO" sz="4400" dirty="0" smtClean="0"/>
              <a:t>نوع الفعل إنْ كانَ صحيحًا أو معتلًّا.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07737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5878" y="1159099"/>
            <a:ext cx="9155135" cy="31700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r"/>
            <a:r>
              <a:rPr lang="ar-JO" sz="4000" dirty="0" smtClean="0"/>
              <a:t>الفعل (</a:t>
            </a:r>
            <a:r>
              <a:rPr lang="ar-JO" sz="4000" b="1" dirty="0" smtClean="0"/>
              <a:t>درسوا</a:t>
            </a:r>
            <a:r>
              <a:rPr lang="ar-JO" sz="4000" dirty="0" smtClean="0"/>
              <a:t>): صحيح؛ لأنَّ ماضيه المجرّد (</a:t>
            </a:r>
            <a:r>
              <a:rPr lang="ar-JO" sz="4000" b="1" dirty="0" smtClean="0"/>
              <a:t>درسَ</a:t>
            </a:r>
            <a:r>
              <a:rPr lang="ar-JO" sz="4000" dirty="0" smtClean="0"/>
              <a:t>).</a:t>
            </a:r>
          </a:p>
          <a:p>
            <a:pPr algn="r"/>
            <a:r>
              <a:rPr lang="ar-JO" sz="4000" dirty="0" smtClean="0"/>
              <a:t>الفعل (</a:t>
            </a:r>
            <a:r>
              <a:rPr lang="ar-JO" sz="4000" b="1" dirty="0" smtClean="0"/>
              <a:t>عُدْ</a:t>
            </a:r>
            <a:r>
              <a:rPr lang="ar-JO" sz="4000" dirty="0" smtClean="0"/>
              <a:t>): معتلّ؛ لأنَّ ماضيهِ المجرّد (</a:t>
            </a:r>
            <a:r>
              <a:rPr lang="ar-JO" sz="4000" b="1" dirty="0" smtClean="0"/>
              <a:t>عادَ</a:t>
            </a:r>
            <a:r>
              <a:rPr lang="ar-JO" sz="4000" dirty="0" smtClean="0"/>
              <a:t>).</a:t>
            </a:r>
          </a:p>
          <a:p>
            <a:pPr algn="r"/>
            <a:r>
              <a:rPr lang="ar-JO" sz="4000" dirty="0" smtClean="0"/>
              <a:t>الفعل (</a:t>
            </a:r>
            <a:r>
              <a:rPr lang="ar-JO" sz="4000" b="1" dirty="0" smtClean="0"/>
              <a:t>يتمازحونَ</a:t>
            </a:r>
            <a:r>
              <a:rPr lang="ar-JO" sz="4000" dirty="0" smtClean="0"/>
              <a:t>): صحيح؛ لأنّ ماضيهِ المجرّد (</a:t>
            </a:r>
            <a:r>
              <a:rPr lang="ar-JO" sz="4000" b="1" dirty="0" smtClean="0"/>
              <a:t>مزحَ</a:t>
            </a:r>
            <a:r>
              <a:rPr lang="ar-JO" sz="4000" dirty="0" smtClean="0"/>
              <a:t>).</a:t>
            </a:r>
          </a:p>
          <a:p>
            <a:pPr algn="r"/>
            <a:r>
              <a:rPr lang="ar-JO" sz="4000" dirty="0" smtClean="0"/>
              <a:t>الفعل ( لم </a:t>
            </a:r>
            <a:r>
              <a:rPr lang="ar-JO" sz="4000" b="1" dirty="0" smtClean="0"/>
              <a:t>تقُمْ</a:t>
            </a:r>
            <a:r>
              <a:rPr lang="ar-JO" sz="4000" dirty="0" smtClean="0"/>
              <a:t> ): معتلّ؛ لأنّ ماضيهِ المجرّد ( </a:t>
            </a:r>
            <a:r>
              <a:rPr lang="ar-JO" sz="4000" b="1" dirty="0" smtClean="0"/>
              <a:t>قامَ</a:t>
            </a:r>
            <a:r>
              <a:rPr lang="ar-JO" sz="4000" dirty="0" smtClean="0"/>
              <a:t> ).</a:t>
            </a:r>
          </a:p>
          <a:p>
            <a:pPr algn="r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64721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225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الفعلُ الصّحيحُ والفعلُ المعتلُّ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الفعلُ الصّحيحُ والفعلُ المعتلُّ</dc:title>
  <dc:creator>user</dc:creator>
  <cp:lastModifiedBy>user</cp:lastModifiedBy>
  <cp:revision>15</cp:revision>
  <dcterms:created xsi:type="dcterms:W3CDTF">2020-09-09T17:26:21Z</dcterms:created>
  <dcterms:modified xsi:type="dcterms:W3CDTF">2020-09-21T06:16:46Z</dcterms:modified>
</cp:coreProperties>
</file>