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9" r:id="rId1"/>
  </p:sldMasterIdLst>
  <p:sldIdLst>
    <p:sldId id="256" r:id="rId2"/>
    <p:sldId id="263" r:id="rId3"/>
    <p:sldId id="267" r:id="rId4"/>
    <p:sldId id="265" r:id="rId5"/>
    <p:sldId id="264" r:id="rId6"/>
    <p:sldId id="259" r:id="rId7"/>
    <p:sldId id="266" r:id="rId8"/>
    <p:sldId id="268" r:id="rId9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3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684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5201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8925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96578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0951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71152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13195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505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6871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2365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172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9108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7490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8902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8912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5766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3F449-178E-4035-B12C-77D57F3DDDA3}" type="datetimeFigureOut">
              <a:rPr lang="ar-JO" smtClean="0"/>
              <a:t>17/02/1444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48F5CC-4FEA-486B-9BAF-67EE6593BB6A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6780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9303" y="1632857"/>
            <a:ext cx="3017520" cy="2417979"/>
          </a:xfrm>
          <a:solidFill>
            <a:schemeClr val="bg2"/>
          </a:solidFill>
        </p:spPr>
        <p:txBody>
          <a:bodyPr/>
          <a:lstStyle/>
          <a:p>
            <a:r>
              <a:rPr lang="ar-JO" sz="7200" dirty="0">
                <a:solidFill>
                  <a:srgbClr val="FF0000"/>
                </a:solidFill>
              </a:rPr>
              <a:t>مُراجَعة</a:t>
            </a:r>
            <a:r>
              <a:rPr lang="ar-JO" dirty="0">
                <a:solidFill>
                  <a:srgbClr val="FF0000"/>
                </a:solidFill>
              </a:rPr>
              <a:t>  </a:t>
            </a:r>
            <a:br>
              <a:rPr lang="ar-JO" dirty="0">
                <a:solidFill>
                  <a:srgbClr val="FF0000"/>
                </a:solidFill>
              </a:rPr>
            </a:br>
            <a:r>
              <a:rPr lang="ar-JO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9439" y="4050833"/>
            <a:ext cx="2324563" cy="1096899"/>
          </a:xfrm>
        </p:spPr>
        <p:txBody>
          <a:bodyPr>
            <a:noAutofit/>
          </a:bodyPr>
          <a:lstStyle/>
          <a:p>
            <a:r>
              <a:rPr lang="ar-JO" sz="3600" dirty="0"/>
              <a:t>صفحة 10+11</a:t>
            </a:r>
          </a:p>
        </p:txBody>
      </p:sp>
    </p:spTree>
    <p:extLst>
      <p:ext uri="{BB962C8B-B14F-4D97-AF65-F5344CB8AC3E}">
        <p14:creationId xmlns:p14="http://schemas.microsoft.com/office/powerpoint/2010/main" val="67440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11414" y="1339402"/>
            <a:ext cx="3696236" cy="3170099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JO" sz="4000" dirty="0">
                <a:solidFill>
                  <a:schemeClr val="accent5"/>
                </a:solidFill>
              </a:rPr>
              <a:t>المبتدأ </a:t>
            </a:r>
          </a:p>
          <a:p>
            <a:r>
              <a:rPr lang="ar-JO" sz="4000" dirty="0"/>
              <a:t>اسمٌ مرفوعٌ يقعُ في أوّل الجملة، </a:t>
            </a:r>
          </a:p>
          <a:p>
            <a:r>
              <a:rPr lang="ar-JO" sz="4000" dirty="0"/>
              <a:t>ونريدُ أن نخبرَ عنهُ.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60620" y="1339402"/>
            <a:ext cx="3734873" cy="2616101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JO" sz="4400" dirty="0">
                <a:solidFill>
                  <a:schemeClr val="accent5"/>
                </a:solidFill>
              </a:rPr>
              <a:t>الخبر</a:t>
            </a:r>
          </a:p>
          <a:p>
            <a:r>
              <a:rPr lang="ar-JO" sz="4000" dirty="0"/>
              <a:t>اسمٌ مرفوعٌ نخبرُ به عن المبتدأ، وبه تتمُّ الجملةِ.</a:t>
            </a:r>
          </a:p>
        </p:txBody>
      </p:sp>
    </p:spTree>
    <p:extLst>
      <p:ext uri="{BB962C8B-B14F-4D97-AF65-F5344CB8AC3E}">
        <p14:creationId xmlns:p14="http://schemas.microsoft.com/office/powerpoint/2010/main" val="404112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4830" y="618185"/>
            <a:ext cx="10334945" cy="65248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4000" b="1" dirty="0"/>
              <a:t>حدّد المبتدأ والخبر: </a:t>
            </a:r>
          </a:p>
          <a:p>
            <a:endParaRPr lang="ar-JO" sz="3600" dirty="0"/>
          </a:p>
          <a:p>
            <a:pPr>
              <a:lnSpc>
                <a:spcPct val="200000"/>
              </a:lnSpc>
            </a:pPr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العقبةُ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ثغرُ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الأردنّ الباسمِ .</a:t>
            </a:r>
          </a:p>
          <a:p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التّدخينُ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ضارٌّ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بالصِّحّةِ .</a:t>
            </a:r>
          </a:p>
          <a:p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المشتري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أكبرُ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الكواكبِ في المجموعةِ الشّمسيّةِ.</a:t>
            </a:r>
          </a:p>
          <a:p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القدسُ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عاصمةُ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فلسطين.</a:t>
            </a:r>
          </a:p>
          <a:p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المكتبةُ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400" u="sng" dirty="0">
                <a:latin typeface="Arial" panose="020B0604020202020204" pitchFamily="34" charset="0"/>
                <a:cs typeface="Arial" panose="020B0604020202020204" pitchFamily="34" charset="0"/>
              </a:rPr>
              <a:t>بيتُ</a:t>
            </a:r>
            <a:r>
              <a:rPr lang="ar-JO" sz="5400" dirty="0">
                <a:latin typeface="Arial" panose="020B0604020202020204" pitchFamily="34" charset="0"/>
                <a:cs typeface="Arial" panose="020B0604020202020204" pitchFamily="34" charset="0"/>
              </a:rPr>
              <a:t> المعرفةِ.</a:t>
            </a:r>
          </a:p>
          <a:p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22" y="708338"/>
            <a:ext cx="4473262" cy="294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312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462" y="631065"/>
            <a:ext cx="8664190" cy="3539430"/>
          </a:xfrm>
          <a:prstGeom prst="rect">
            <a:avLst/>
          </a:prstGeom>
          <a:solidFill>
            <a:schemeClr val="accent3"/>
          </a:solidFill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ar-JO" sz="2800" dirty="0"/>
              <a:t>عيّن المبتدأ والخبر في الجُملِ الآتيةِ: </a:t>
            </a:r>
          </a:p>
          <a:p>
            <a:pPr>
              <a:lnSpc>
                <a:spcPct val="200000"/>
              </a:lnSpc>
            </a:pPr>
            <a:r>
              <a:rPr lang="ar-JO" sz="2800" dirty="0"/>
              <a:t>الطّفلُ نائمٌ.</a:t>
            </a:r>
          </a:p>
          <a:p>
            <a:pPr>
              <a:lnSpc>
                <a:spcPct val="200000"/>
              </a:lnSpc>
            </a:pPr>
            <a:r>
              <a:rPr lang="ar-JO" sz="2800" dirty="0"/>
              <a:t>البحرُ هائجٌ. </a:t>
            </a:r>
          </a:p>
          <a:p>
            <a:pPr>
              <a:lnSpc>
                <a:spcPct val="200000"/>
              </a:lnSpc>
            </a:pPr>
            <a:r>
              <a:rPr lang="ar-JO" sz="2800" dirty="0"/>
              <a:t>المطرُ غزيرٌ.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43527" y="4803820"/>
            <a:ext cx="8664126" cy="233910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r>
              <a:rPr lang="ar-JO" dirty="0"/>
              <a:t>أعربْ إعرابًا تامًّا</a:t>
            </a:r>
          </a:p>
          <a:p>
            <a:pPr>
              <a:lnSpc>
                <a:spcPct val="200000"/>
              </a:lnSpc>
            </a:pPr>
            <a:r>
              <a:rPr lang="ar-JO" sz="2800" dirty="0"/>
              <a:t>السّماءُ ملبّدةٌ بالغيومِ.</a:t>
            </a:r>
          </a:p>
          <a:p>
            <a:r>
              <a:rPr lang="ar-JO" dirty="0"/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</a:p>
          <a:p>
            <a:r>
              <a:rPr lang="ar-JO" dirty="0"/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</a:p>
          <a:p>
            <a:r>
              <a:rPr lang="ar-JO" dirty="0"/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</a:p>
        </p:txBody>
      </p:sp>
    </p:spTree>
    <p:extLst>
      <p:ext uri="{BB962C8B-B14F-4D97-AF65-F5344CB8AC3E}">
        <p14:creationId xmlns:p14="http://schemas.microsoft.com/office/powerpoint/2010/main" val="13183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الجُملة الفعليّة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3600" dirty="0"/>
              <a:t>هيَ الّتي تبدأُ بفعلٍ، مثل: أكلَ، يلعبُ، ادرسْ. </a:t>
            </a:r>
          </a:p>
          <a:p>
            <a:r>
              <a:rPr lang="ar-JO" sz="3600" dirty="0"/>
              <a:t>تتكوّنُ الجملةُ الفعليّةُ من: </a:t>
            </a:r>
          </a:p>
          <a:p>
            <a:r>
              <a:rPr lang="ar-JO" sz="3600" dirty="0">
                <a:solidFill>
                  <a:schemeClr val="accent5"/>
                </a:solidFill>
              </a:rPr>
              <a:t>الفعلِ والفاعلِ </a:t>
            </a:r>
            <a:r>
              <a:rPr lang="ar-JO" sz="3600" dirty="0"/>
              <a:t>أو من </a:t>
            </a:r>
            <a:r>
              <a:rPr lang="ar-JO" sz="3600" dirty="0">
                <a:solidFill>
                  <a:srgbClr val="00B050"/>
                </a:solidFill>
              </a:rPr>
              <a:t>الفعلِ والفاعلِ والمفعولِ بهِ.</a:t>
            </a:r>
          </a:p>
        </p:txBody>
      </p:sp>
    </p:spTree>
    <p:extLst>
      <p:ext uri="{BB962C8B-B14F-4D97-AF65-F5344CB8AC3E}">
        <p14:creationId xmlns:p14="http://schemas.microsoft.com/office/powerpoint/2010/main" val="218812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53665"/>
            <a:ext cx="7766936" cy="1646302"/>
          </a:xfrm>
        </p:spPr>
        <p:txBody>
          <a:bodyPr/>
          <a:lstStyle/>
          <a:p>
            <a:r>
              <a:rPr lang="ar-JO" dirty="0"/>
              <a:t>الْفِعْلُ والْفاعِلُ والْمَفْعولُ بِهِ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7695" y="1999967"/>
            <a:ext cx="7766936" cy="3734627"/>
          </a:xfrm>
        </p:spPr>
        <p:txBody>
          <a:bodyPr>
            <a:noAutofit/>
          </a:bodyPr>
          <a:lstStyle/>
          <a:p>
            <a:r>
              <a:rPr lang="ar-JO" sz="2800" dirty="0"/>
              <a:t>* </a:t>
            </a:r>
            <a:r>
              <a:rPr lang="ar-JO" sz="2800" dirty="0">
                <a:solidFill>
                  <a:schemeClr val="accent5"/>
                </a:solidFill>
              </a:rPr>
              <a:t>تَفَوَّقَ </a:t>
            </a:r>
            <a:r>
              <a:rPr lang="ar-JO" sz="2800" dirty="0">
                <a:solidFill>
                  <a:schemeClr val="accent5"/>
                </a:solidFill>
                <a:highlight>
                  <a:srgbClr val="FFFF00"/>
                </a:highlight>
              </a:rPr>
              <a:t>الطّالب</a:t>
            </a:r>
            <a:r>
              <a:rPr lang="ar-JO" sz="2800" dirty="0">
                <a:solidFill>
                  <a:schemeClr val="accent5"/>
                </a:solidFill>
              </a:rPr>
              <a:t>ُ في الاختبارِ.</a:t>
            </a:r>
          </a:p>
          <a:p>
            <a:r>
              <a:rPr lang="ar-JO" sz="2800" dirty="0">
                <a:solidFill>
                  <a:schemeClr val="accent5"/>
                </a:solidFill>
              </a:rPr>
              <a:t>* رسمتْ .</a:t>
            </a:r>
            <a:r>
              <a:rPr lang="ar-JO" sz="2800" dirty="0">
                <a:solidFill>
                  <a:schemeClr val="accent5"/>
                </a:solidFill>
                <a:highlight>
                  <a:srgbClr val="FFFF00"/>
                </a:highlight>
              </a:rPr>
              <a:t>هندُ</a:t>
            </a:r>
            <a:r>
              <a:rPr lang="ar-JO" sz="2800" dirty="0">
                <a:solidFill>
                  <a:schemeClr val="accent5"/>
                </a:solidFill>
              </a:rPr>
              <a:t>  لَوْحَةً جَميلةً</a:t>
            </a:r>
            <a:r>
              <a:rPr lang="ar-JO" sz="2800" dirty="0"/>
              <a:t>.</a:t>
            </a:r>
          </a:p>
          <a:p>
            <a:endParaRPr lang="ar-JO" sz="2800" dirty="0"/>
          </a:p>
          <a:p>
            <a:r>
              <a:rPr lang="ar-JO" sz="2800" dirty="0"/>
              <a:t>* </a:t>
            </a:r>
            <a:r>
              <a:rPr lang="ar-JO" sz="2800" dirty="0">
                <a:solidFill>
                  <a:srgbClr val="00B0F0"/>
                </a:solidFill>
              </a:rPr>
              <a:t>يبني الطّائرُ </a:t>
            </a:r>
            <a:r>
              <a:rPr lang="ar-JO" sz="2800" dirty="0">
                <a:solidFill>
                  <a:srgbClr val="00B0F0"/>
                </a:solidFill>
                <a:highlight>
                  <a:srgbClr val="FFFF00"/>
                </a:highlight>
              </a:rPr>
              <a:t>العشّ</a:t>
            </a:r>
            <a:r>
              <a:rPr lang="ar-JO" sz="2800" dirty="0">
                <a:solidFill>
                  <a:srgbClr val="00B0F0"/>
                </a:solidFill>
              </a:rPr>
              <a:t>َ على الأشجارِ العاليةِ.</a:t>
            </a:r>
          </a:p>
          <a:p>
            <a:r>
              <a:rPr lang="ar-JO" sz="2800" dirty="0">
                <a:solidFill>
                  <a:srgbClr val="00B0F0"/>
                </a:solidFill>
              </a:rPr>
              <a:t>* يُقلّمُ البستانيّ </a:t>
            </a:r>
            <a:r>
              <a:rPr lang="ar-JO" sz="2800" dirty="0">
                <a:solidFill>
                  <a:srgbClr val="00B0F0"/>
                </a:solidFill>
                <a:highlight>
                  <a:srgbClr val="FFFF00"/>
                </a:highlight>
              </a:rPr>
              <a:t>الأشجارَ.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48713" y="2615905"/>
            <a:ext cx="18473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endParaRPr lang="ar-JO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56348" y="3165672"/>
            <a:ext cx="18473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1">
            <a:spAutoFit/>
          </a:bodyPr>
          <a:lstStyle/>
          <a:p>
            <a:endParaRPr lang="ar-JO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00469" y="4801504"/>
            <a:ext cx="18473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none" rtlCol="1">
            <a:spAutoFit/>
          </a:bodyPr>
          <a:lstStyle/>
          <a:p>
            <a:endParaRPr lang="ar-JO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27001" y="4801504"/>
            <a:ext cx="18473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none" rtlCol="1">
            <a:spAutoFit/>
          </a:bodyPr>
          <a:lstStyle/>
          <a:p>
            <a:endParaRPr lang="ar-JO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16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6609" y="463639"/>
            <a:ext cx="10742107" cy="4278094"/>
          </a:xfrm>
          <a:prstGeom prst="rect">
            <a:avLst/>
          </a:prstGeom>
          <a:solidFill>
            <a:schemeClr val="accent1"/>
          </a:solidFill>
        </p:spPr>
        <p:txBody>
          <a:bodyPr wrap="none" rtlCol="1">
            <a:spAutoFit/>
          </a:bodyPr>
          <a:lstStyle/>
          <a:p>
            <a:pPr>
              <a:lnSpc>
                <a:spcPct val="200000"/>
              </a:lnSpc>
            </a:pPr>
            <a:r>
              <a:rPr lang="ar-JO" dirty="0"/>
              <a:t>أعربْ إعرابًا تامًّا: </a:t>
            </a:r>
          </a:p>
          <a:p>
            <a:pPr>
              <a:lnSpc>
                <a:spcPct val="200000"/>
              </a:lnSpc>
            </a:pPr>
            <a:r>
              <a:rPr lang="ar-JO" sz="2800" dirty="0"/>
              <a:t>يقطعُ النّجّارُ الخشبَ بالمنشارِ.</a:t>
            </a:r>
          </a:p>
          <a:p>
            <a:pPr>
              <a:lnSpc>
                <a:spcPct val="200000"/>
              </a:lnSpc>
            </a:pPr>
            <a:r>
              <a:rPr lang="ar-JO" dirty="0"/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</a:p>
          <a:p>
            <a:pPr>
              <a:lnSpc>
                <a:spcPct val="200000"/>
              </a:lnSpc>
            </a:pPr>
            <a:r>
              <a:rPr lang="ar-JO" dirty="0"/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</a:p>
          <a:p>
            <a:pPr>
              <a:lnSpc>
                <a:spcPct val="200000"/>
              </a:lnSpc>
            </a:pPr>
            <a:r>
              <a:rPr lang="ar-JO" dirty="0"/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</a:p>
          <a:p>
            <a:pPr>
              <a:lnSpc>
                <a:spcPct val="200000"/>
              </a:lnSpc>
            </a:pPr>
            <a:r>
              <a:rPr lang="ar-JO" dirty="0"/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</a:p>
          <a:p>
            <a:pPr>
              <a:lnSpc>
                <a:spcPct val="200000"/>
              </a:lnSpc>
            </a:pPr>
            <a:r>
              <a:rPr lang="ar-JO" dirty="0"/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</a:p>
        </p:txBody>
      </p:sp>
    </p:spTree>
    <p:extLst>
      <p:ext uri="{BB962C8B-B14F-4D97-AF65-F5344CB8AC3E}">
        <p14:creationId xmlns:p14="http://schemas.microsoft.com/office/powerpoint/2010/main" val="1401982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25183" y="0"/>
            <a:ext cx="8488609" cy="1763940"/>
            <a:chOff x="-360609" y="0"/>
            <a:chExt cx="8488609" cy="1763940"/>
          </a:xfrm>
        </p:grpSpPr>
        <p:sp>
          <p:nvSpPr>
            <p:cNvPr id="3" name="Rectangle 2"/>
            <p:cNvSpPr/>
            <p:nvPr/>
          </p:nvSpPr>
          <p:spPr>
            <a:xfrm>
              <a:off x="-360609" y="135500"/>
              <a:ext cx="8128000" cy="1628440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ectangle 3"/>
            <p:cNvSpPr/>
            <p:nvPr/>
          </p:nvSpPr>
          <p:spPr>
            <a:xfrm>
              <a:off x="0" y="0"/>
              <a:ext cx="8128000" cy="16284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lvl="0" algn="ctr" defTabSz="2889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6500" kern="1200" dirty="0"/>
                <a:t>ضمائرُ الرّفعِ المُنفصلةِ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007105" y="1899441"/>
            <a:ext cx="2706687" cy="3419725"/>
            <a:chOff x="5417343" y="1628440"/>
            <a:chExt cx="2706687" cy="3419725"/>
          </a:xfrm>
        </p:grpSpPr>
        <p:sp>
          <p:nvSpPr>
            <p:cNvPr id="6" name="Rectangle 5"/>
            <p:cNvSpPr/>
            <p:nvPr/>
          </p:nvSpPr>
          <p:spPr>
            <a:xfrm>
              <a:off x="5417343" y="1628440"/>
              <a:ext cx="2706687" cy="341972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417343" y="1628440"/>
              <a:ext cx="2706687" cy="34197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400" kern="1200" dirty="0">
                  <a:solidFill>
                    <a:srgbClr val="FF0000"/>
                  </a:solidFill>
                </a:rPr>
                <a:t>للغائبِ</a:t>
              </a:r>
              <a:r>
                <a:rPr lang="ar-JO" sz="4400" kern="1200" dirty="0"/>
                <a:t> </a:t>
              </a:r>
            </a:p>
            <a:p>
              <a:pPr lvl="0" algn="ctr" defTabSz="1955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400" kern="1200" dirty="0"/>
                <a:t>هُوَ  هِيَ</a:t>
              </a:r>
            </a:p>
            <a:p>
              <a:pPr lvl="0" algn="ctr" defTabSz="1955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400" kern="1200" dirty="0"/>
                <a:t>هُما    هُمْ </a:t>
              </a:r>
            </a:p>
            <a:p>
              <a:pPr lvl="0" algn="ctr" defTabSz="1955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400" kern="1200" dirty="0"/>
                <a:t>هُنّ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45687" y="1899440"/>
            <a:ext cx="2706687" cy="3419725"/>
            <a:chOff x="2710656" y="1628440"/>
            <a:chExt cx="2706687" cy="3419725"/>
          </a:xfrm>
        </p:grpSpPr>
        <p:sp>
          <p:nvSpPr>
            <p:cNvPr id="9" name="Rectangle 8"/>
            <p:cNvSpPr/>
            <p:nvPr/>
          </p:nvSpPr>
          <p:spPr>
            <a:xfrm>
              <a:off x="2710656" y="1628440"/>
              <a:ext cx="2706687" cy="341972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2710656" y="1628440"/>
              <a:ext cx="2706687" cy="34197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500" kern="1200" dirty="0">
                  <a:solidFill>
                    <a:srgbClr val="FF0000"/>
                  </a:solidFill>
                </a:rPr>
                <a:t>للمخاطبِ</a:t>
              </a:r>
            </a:p>
            <a:p>
              <a:pPr lvl="0" algn="ctr" defTabSz="2000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500" kern="1200" dirty="0"/>
                <a:t>أَنتَ  أَنتِ</a:t>
              </a:r>
            </a:p>
            <a:p>
              <a:pPr lvl="0" algn="ctr" defTabSz="2000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500" kern="1200" dirty="0"/>
                <a:t>أَنتما   أَنتمْ أَنتنَّ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793394" y="1989593"/>
            <a:ext cx="2706687" cy="3419725"/>
            <a:chOff x="3968" y="1628440"/>
            <a:chExt cx="2706687" cy="3419725"/>
          </a:xfrm>
        </p:grpSpPr>
        <p:sp>
          <p:nvSpPr>
            <p:cNvPr id="12" name="Rectangle 11"/>
            <p:cNvSpPr/>
            <p:nvPr/>
          </p:nvSpPr>
          <p:spPr>
            <a:xfrm>
              <a:off x="3968" y="1628440"/>
              <a:ext cx="2706687" cy="341972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3968" y="1628440"/>
              <a:ext cx="2706687" cy="34197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500" kern="1200" dirty="0">
                  <a:solidFill>
                    <a:srgbClr val="FF0000"/>
                  </a:solidFill>
                </a:rPr>
                <a:t>للمتكلّمِ</a:t>
              </a:r>
            </a:p>
            <a:p>
              <a:pPr lvl="0" algn="ctr" defTabSz="2000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500" kern="1200" dirty="0"/>
                <a:t>أَنا </a:t>
              </a:r>
            </a:p>
            <a:p>
              <a:pPr lvl="0" algn="ctr" defTabSz="2000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4500" kern="1200"/>
                <a:t>نَحْنُ</a:t>
              </a:r>
              <a:endParaRPr lang="ar-JO" sz="4500" kern="1200" dirty="0"/>
            </a:p>
            <a:p>
              <a:pPr lvl="0" algn="ctr" defTabSz="2000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JO" sz="4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970666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319</TotalTime>
  <Words>175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 3</vt:lpstr>
      <vt:lpstr>Facet</vt:lpstr>
      <vt:lpstr>مُراجَعة    </vt:lpstr>
      <vt:lpstr>PowerPoint Presentation</vt:lpstr>
      <vt:lpstr>PowerPoint Presentation</vt:lpstr>
      <vt:lpstr>PowerPoint Presentation</vt:lpstr>
      <vt:lpstr>الجُملة الفعليّة</vt:lpstr>
      <vt:lpstr>الْفِعْلُ والْفاعِلُ والْمَفْعولُ بِهِ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</dc:title>
  <dc:creator>user</dc:creator>
  <cp:lastModifiedBy>h.haddadin</cp:lastModifiedBy>
  <cp:revision>35</cp:revision>
  <dcterms:created xsi:type="dcterms:W3CDTF">2020-06-13T15:15:26Z</dcterms:created>
  <dcterms:modified xsi:type="dcterms:W3CDTF">2022-09-13T05:24:16Z</dcterms:modified>
</cp:coreProperties>
</file>