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60"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1" clrIdx="0">
    <p:extLst>
      <p:ext uri="{19B8F6BF-5375-455C-9EA6-DF929625EA0E}">
        <p15:presenceInfo xmlns:p15="http://schemas.microsoft.com/office/powerpoint/2012/main" userId="Adm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738" autoAdjust="0"/>
  </p:normalViewPr>
  <p:slideViewPr>
    <p:cSldViewPr snapToGrid="0">
      <p:cViewPr varScale="1">
        <p:scale>
          <a:sx n="68" d="100"/>
          <a:sy n="68" d="100"/>
        </p:scale>
        <p:origin x="792" y="66"/>
      </p:cViewPr>
      <p:guideLst/>
    </p:cSldViewPr>
  </p:slideViewPr>
  <p:notesTextViewPr>
    <p:cViewPr>
      <p:scale>
        <a:sx n="1" d="1"/>
        <a:sy n="1" d="1"/>
      </p:scale>
      <p:origin x="0" y="0"/>
    </p:cViewPr>
  </p:notesTextViewPr>
  <p:sorterViewPr>
    <p:cViewPr>
      <p:scale>
        <a:sx n="100" d="100"/>
        <a:sy n="100" d="100"/>
      </p:scale>
      <p:origin x="0" y="-24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9-28T15:49:22.733" idx="1">
    <p:pos x="7364" y="727"/>
    <p:text/>
    <p:extLst>
      <p:ext uri="{C676402C-5697-4E1C-873F-D02D1690AC5C}">
        <p15:threadingInfo xmlns:p15="http://schemas.microsoft.com/office/powerpoint/2012/main" timeZoneBias="-1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8322C2-68F4-4D96-8BCC-1BB5ED85F243}" type="datetimeFigureOut">
              <a:rPr lang="en-US" smtClean="0"/>
              <a:t>9/13/2022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0136C3-3432-4499-987F-3349C04EB73D}" type="slidenum">
              <a:rPr lang="en-US" smtClean="0"/>
              <a:t>‹#›</a:t>
            </a:fld>
            <a:endParaRPr lang="en-US"/>
          </a:p>
        </p:txBody>
      </p:sp>
    </p:spTree>
    <p:extLst>
      <p:ext uri="{BB962C8B-B14F-4D97-AF65-F5344CB8AC3E}">
        <p14:creationId xmlns:p14="http://schemas.microsoft.com/office/powerpoint/2010/main" val="2514546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0136C3-3432-4499-987F-3349C04EB73D}" type="slidenum">
              <a:rPr lang="en-US" smtClean="0"/>
              <a:t>1</a:t>
            </a:fld>
            <a:endParaRPr lang="en-US"/>
          </a:p>
        </p:txBody>
      </p:sp>
    </p:spTree>
    <p:extLst>
      <p:ext uri="{BB962C8B-B14F-4D97-AF65-F5344CB8AC3E}">
        <p14:creationId xmlns:p14="http://schemas.microsoft.com/office/powerpoint/2010/main" val="39672125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F34772A4-2C21-4ACA-91BE-E5AEAE18879E}" type="datetimeFigureOut">
              <a:rPr lang="en-US" smtClean="0"/>
              <a:t>9/13/2022</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174610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34772A4-2C21-4ACA-91BE-E5AEAE18879E}" type="datetimeFigureOut">
              <a:rPr lang="en-US" smtClean="0"/>
              <a:t>9/13/2022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2788476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F34772A4-2C21-4ACA-91BE-E5AEAE18879E}" type="datetimeFigureOut">
              <a:rPr lang="en-US" smtClean="0"/>
              <a:t>9/13/2022</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593898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F34772A4-2C21-4ACA-91BE-E5AEAE18879E}" type="datetimeFigureOut">
              <a:rPr lang="en-US" smtClean="0"/>
              <a:t>9/13/2022</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2474763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4772A4-2C21-4ACA-91BE-E5AEAE18879E}" type="datetimeFigureOut">
              <a:rPr lang="en-US" smtClean="0"/>
              <a:t>9/13/2022</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1749190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34772A4-2C21-4ACA-91BE-E5AEAE18879E}" type="datetimeFigureOut">
              <a:rPr lang="en-US" smtClean="0"/>
              <a:t>9/13/2022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29254228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34772A4-2C21-4ACA-91BE-E5AEAE18879E}" type="datetimeFigureOut">
              <a:rPr lang="en-US" smtClean="0"/>
              <a:t>9/13/2022</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1673237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F34772A4-2C21-4ACA-91BE-E5AEAE18879E}" type="datetimeFigureOut">
              <a:rPr lang="en-US" smtClean="0"/>
              <a:t>9/13/2022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42936160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F34772A4-2C21-4ACA-91BE-E5AEAE18879E}" type="datetimeFigureOut">
              <a:rPr lang="en-US" smtClean="0"/>
              <a:t>9/13/2022</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803576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4772A4-2C21-4ACA-91BE-E5AEAE18879E}" type="datetimeFigureOut">
              <a:rPr lang="en-US" smtClean="0"/>
              <a:t>9/13/2022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2174075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4772A4-2C21-4ACA-91BE-E5AEAE18879E}" type="datetimeFigureOut">
              <a:rPr lang="en-US" smtClean="0"/>
              <a:t>9/13/2022</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1265119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4772A4-2C21-4ACA-91BE-E5AEAE18879E}" type="datetimeFigureOut">
              <a:rPr lang="en-US" smtClean="0"/>
              <a:t>9/13/2022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1418977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4772A4-2C21-4ACA-91BE-E5AEAE18879E}" type="datetimeFigureOut">
              <a:rPr lang="en-US" smtClean="0"/>
              <a:t>9/13/2022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2685496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4772A4-2C21-4ACA-91BE-E5AEAE18879E}" type="datetimeFigureOut">
              <a:rPr lang="en-US" smtClean="0"/>
              <a:t>9/13/2022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3928061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4772A4-2C21-4ACA-91BE-E5AEAE18879E}" type="datetimeFigureOut">
              <a:rPr lang="en-US" smtClean="0"/>
              <a:t>9/13/2022</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4027058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34772A4-2C21-4ACA-91BE-E5AEAE18879E}" type="datetimeFigureOut">
              <a:rPr lang="en-US" smtClean="0"/>
              <a:t>9/13/2022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3674549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34772A4-2C21-4ACA-91BE-E5AEAE18879E}" type="datetimeFigureOut">
              <a:rPr lang="en-US" smtClean="0"/>
              <a:t>9/13/2022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4254158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F34772A4-2C21-4ACA-91BE-E5AEAE18879E}" type="datetimeFigureOut">
              <a:rPr lang="en-US" smtClean="0"/>
              <a:t>9/13/2022</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899FC83-ADFD-4867-A48F-81D4C20E5ED1}" type="slidenum">
              <a:rPr lang="en-US" smtClean="0"/>
              <a:t>‹#›</a:t>
            </a:fld>
            <a:endParaRPr lang="en-US"/>
          </a:p>
        </p:txBody>
      </p:sp>
    </p:spTree>
    <p:extLst>
      <p:ext uri="{BB962C8B-B14F-4D97-AF65-F5344CB8AC3E}">
        <p14:creationId xmlns:p14="http://schemas.microsoft.com/office/powerpoint/2010/main" val="41349641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E8B23-2238-404C-A8F4-A237C8F08872}"/>
              </a:ext>
            </a:extLst>
          </p:cNvPr>
          <p:cNvSpPr>
            <a:spLocks noGrp="1"/>
          </p:cNvSpPr>
          <p:nvPr>
            <p:ph type="ctrTitle"/>
          </p:nvPr>
        </p:nvSpPr>
        <p:spPr>
          <a:xfrm>
            <a:off x="2062654" y="1308296"/>
            <a:ext cx="8066692" cy="1144516"/>
          </a:xfrm>
        </p:spPr>
        <p:txBody>
          <a:bodyPr>
            <a:normAutofit/>
          </a:bodyPr>
          <a:lstStyle/>
          <a:p>
            <a:pPr algn="ctr" rtl="1"/>
            <a:r>
              <a:rPr lang="ar-JO" sz="6600" b="1" dirty="0">
                <a:solidFill>
                  <a:srgbClr val="FFFF00"/>
                </a:solidFill>
                <a:latin typeface="Andalus" panose="02020603050405020304" pitchFamily="18" charset="-78"/>
                <a:cs typeface="Andalus" panose="02020603050405020304" pitchFamily="18" charset="-78"/>
              </a:rPr>
              <a:t>الوعد بالمخلّص ومجيئه</a:t>
            </a:r>
            <a:endParaRPr lang="en-US" sz="6600" b="1" dirty="0">
              <a:solidFill>
                <a:srgbClr val="FFFF00"/>
              </a:solidFill>
              <a:latin typeface="Andalus" panose="02020603050405020304" pitchFamily="18" charset="-78"/>
              <a:cs typeface="Andalus" panose="02020603050405020304" pitchFamily="18" charset="-78"/>
            </a:endParaRPr>
          </a:p>
        </p:txBody>
      </p:sp>
      <p:pic>
        <p:nvPicPr>
          <p:cNvPr id="8" name="Picture 7">
            <a:extLst>
              <a:ext uri="{FF2B5EF4-FFF2-40B4-BE49-F238E27FC236}">
                <a16:creationId xmlns:a16="http://schemas.microsoft.com/office/drawing/2014/main" id="{2B418984-D91F-413A-BA8D-81D7B438DC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18917" y="2841881"/>
            <a:ext cx="2711398" cy="3446378"/>
          </a:xfrm>
          <a:prstGeom prst="rect">
            <a:avLst/>
          </a:prstGeom>
        </p:spPr>
      </p:pic>
      <p:pic>
        <p:nvPicPr>
          <p:cNvPr id="12" name="Picture 11">
            <a:extLst>
              <a:ext uri="{FF2B5EF4-FFF2-40B4-BE49-F238E27FC236}">
                <a16:creationId xmlns:a16="http://schemas.microsoft.com/office/drawing/2014/main" id="{7319BD5A-B839-4918-9AE9-B1EACB8069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1685" y="2841882"/>
            <a:ext cx="2927103" cy="3446378"/>
          </a:xfrm>
          <a:prstGeom prst="rect">
            <a:avLst/>
          </a:prstGeom>
        </p:spPr>
      </p:pic>
      <p:pic>
        <p:nvPicPr>
          <p:cNvPr id="6" name="Picture 5">
            <a:extLst>
              <a:ext uri="{FF2B5EF4-FFF2-40B4-BE49-F238E27FC236}">
                <a16:creationId xmlns:a16="http://schemas.microsoft.com/office/drawing/2014/main" id="{26881C01-21CA-4A6E-9069-A46EDA6EB39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27778" y="2841881"/>
            <a:ext cx="3045932" cy="3446379"/>
          </a:xfrm>
          <a:prstGeom prst="rect">
            <a:avLst/>
          </a:prstGeom>
        </p:spPr>
      </p:pic>
    </p:spTree>
    <p:extLst>
      <p:ext uri="{BB962C8B-B14F-4D97-AF65-F5344CB8AC3E}">
        <p14:creationId xmlns:p14="http://schemas.microsoft.com/office/powerpoint/2010/main" val="579260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7EC7A-82C3-4861-974F-FAAFEA30C43E}"/>
              </a:ext>
            </a:extLst>
          </p:cNvPr>
          <p:cNvSpPr>
            <a:spLocks noGrp="1"/>
          </p:cNvSpPr>
          <p:nvPr>
            <p:ph type="title"/>
          </p:nvPr>
        </p:nvSpPr>
        <p:spPr/>
        <p:txBody>
          <a:bodyPr>
            <a:noAutofit/>
          </a:bodyPr>
          <a:lstStyle/>
          <a:p>
            <a:pPr algn="r" rtl="1"/>
            <a:br>
              <a:rPr lang="en-US" sz="8800" dirty="0">
                <a:latin typeface="Aldhabi" panose="01000000000000000000" pitchFamily="2" charset="-78"/>
                <a:cs typeface="Aldhabi" panose="01000000000000000000" pitchFamily="2" charset="-78"/>
              </a:rPr>
            </a:br>
            <a:r>
              <a:rPr lang="ar-JO" sz="8800" b="1" dirty="0">
                <a:solidFill>
                  <a:srgbClr val="0070C0"/>
                </a:solidFill>
                <a:latin typeface="Aldhabi" panose="01000000000000000000" pitchFamily="2" charset="-78"/>
                <a:cs typeface="Aldhabi" panose="01000000000000000000" pitchFamily="2" charset="-78"/>
              </a:rPr>
              <a:t>النتاجات:</a:t>
            </a:r>
            <a:br>
              <a:rPr lang="ar-JO" sz="8800" dirty="0">
                <a:latin typeface="Aldhabi" panose="01000000000000000000" pitchFamily="2" charset="-78"/>
                <a:cs typeface="Aldhabi" panose="01000000000000000000" pitchFamily="2" charset="-78"/>
              </a:rPr>
            </a:br>
            <a:endParaRPr lang="en-US" sz="8800" dirty="0">
              <a:latin typeface="Aldhabi" panose="01000000000000000000" pitchFamily="2" charset="-78"/>
              <a:cs typeface="Aldhabi" panose="01000000000000000000" pitchFamily="2" charset="-78"/>
            </a:endParaRPr>
          </a:p>
        </p:txBody>
      </p:sp>
      <p:sp>
        <p:nvSpPr>
          <p:cNvPr id="3" name="Content Placeholder 2">
            <a:extLst>
              <a:ext uri="{FF2B5EF4-FFF2-40B4-BE49-F238E27FC236}">
                <a16:creationId xmlns:a16="http://schemas.microsoft.com/office/drawing/2014/main" id="{9560F447-E5E6-4621-B1EA-6A4914FC8D12}"/>
              </a:ext>
            </a:extLst>
          </p:cNvPr>
          <p:cNvSpPr>
            <a:spLocks noGrp="1"/>
          </p:cNvSpPr>
          <p:nvPr>
            <p:ph idx="1"/>
          </p:nvPr>
        </p:nvSpPr>
        <p:spPr>
          <a:xfrm>
            <a:off x="478302" y="2377439"/>
            <a:ext cx="11211950" cy="4353952"/>
          </a:xfrm>
        </p:spPr>
        <p:txBody>
          <a:bodyPr>
            <a:normAutofit fontScale="92500" lnSpcReduction="10000"/>
          </a:bodyPr>
          <a:lstStyle/>
          <a:p>
            <a:pPr marL="0" indent="0" algn="r" rtl="1">
              <a:buNone/>
            </a:pPr>
            <a:r>
              <a:rPr lang="ar-JO" sz="5400" b="1" dirty="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1. يستنتج كيف تمَّ الوَعد بالمخلّص ومجيئه.</a:t>
            </a:r>
          </a:p>
          <a:p>
            <a:pPr marL="0" indent="0" algn="r" rtl="1">
              <a:buNone/>
            </a:pPr>
            <a:r>
              <a:rPr lang="ar-JO" sz="5400" b="1" dirty="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2. يبيّن كيف قضت رحمة الله بالوعد؟</a:t>
            </a:r>
          </a:p>
          <a:p>
            <a:pPr marL="0" indent="0" algn="r" rtl="1">
              <a:buNone/>
            </a:pPr>
            <a:r>
              <a:rPr lang="ar-JO" sz="5400" b="1" dirty="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3. يوضح لماذا الوعد بالمسيح دون غيره.</a:t>
            </a:r>
          </a:p>
          <a:p>
            <a:pPr marL="0" indent="0" algn="r" rtl="1">
              <a:buNone/>
            </a:pPr>
            <a:r>
              <a:rPr lang="ar-JO" sz="5400" b="1" dirty="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4. يوضح كيف أكد الله وعده بالخلاص. </a:t>
            </a:r>
          </a:p>
          <a:p>
            <a:pPr marL="0" indent="0" algn="r" rtl="1">
              <a:buNone/>
            </a:pPr>
            <a:r>
              <a:rPr lang="ar-JO" sz="5400" b="1" dirty="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5. يسرُد حياة وموت المسيح بإيجاز.</a:t>
            </a:r>
          </a:p>
        </p:txBody>
      </p:sp>
      <p:pic>
        <p:nvPicPr>
          <p:cNvPr id="5" name="Picture 4">
            <a:extLst>
              <a:ext uri="{FF2B5EF4-FFF2-40B4-BE49-F238E27FC236}">
                <a16:creationId xmlns:a16="http://schemas.microsoft.com/office/drawing/2014/main" id="{CE1CBF26-866A-46D5-8A7B-7752EBABB1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895" y="2602523"/>
            <a:ext cx="4235037" cy="3934146"/>
          </a:xfrm>
          <a:prstGeom prst="rect">
            <a:avLst/>
          </a:prstGeom>
        </p:spPr>
      </p:pic>
    </p:spTree>
    <p:extLst>
      <p:ext uri="{BB962C8B-B14F-4D97-AF65-F5344CB8AC3E}">
        <p14:creationId xmlns:p14="http://schemas.microsoft.com/office/powerpoint/2010/main" val="965105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B5B0A-9308-403E-A589-6E3D981313D3}"/>
              </a:ext>
            </a:extLst>
          </p:cNvPr>
          <p:cNvSpPr>
            <a:spLocks noGrp="1"/>
          </p:cNvSpPr>
          <p:nvPr>
            <p:ph type="title"/>
          </p:nvPr>
        </p:nvSpPr>
        <p:spPr/>
        <p:txBody>
          <a:bodyPr>
            <a:normAutofit fontScale="90000"/>
          </a:bodyPr>
          <a:lstStyle/>
          <a:p>
            <a:pPr algn="r" rtl="1"/>
            <a:r>
              <a:rPr lang="ar-JO" sz="5400" b="1" u="sng" dirty="0">
                <a:solidFill>
                  <a:srgbClr val="FF0000"/>
                </a:solidFill>
                <a:latin typeface="Andalus" panose="02020603050405020304" pitchFamily="18" charset="-78"/>
                <a:cs typeface="Andalus" panose="02020603050405020304" pitchFamily="18" charset="-78"/>
              </a:rPr>
              <a:t>الوعد </a:t>
            </a:r>
            <a:r>
              <a:rPr lang="ar-JO" sz="6000" b="1" u="sng" dirty="0">
                <a:solidFill>
                  <a:srgbClr val="FF0000"/>
                </a:solidFill>
                <a:latin typeface="Andalus" panose="02020603050405020304" pitchFamily="18" charset="-78"/>
                <a:cs typeface="Andalus" panose="02020603050405020304" pitchFamily="18" charset="-78"/>
              </a:rPr>
              <a:t>بالمخلّص</a:t>
            </a:r>
            <a:r>
              <a:rPr lang="ar-JO" sz="5400" b="1" u="sng" dirty="0">
                <a:solidFill>
                  <a:srgbClr val="FF0000"/>
                </a:solidFill>
                <a:latin typeface="Andalus" panose="02020603050405020304" pitchFamily="18" charset="-78"/>
                <a:cs typeface="Andalus" panose="02020603050405020304" pitchFamily="18" charset="-78"/>
              </a:rPr>
              <a:t> ومجيئه</a:t>
            </a:r>
            <a:endParaRPr lang="en-US" sz="5400" b="1" u="sng" dirty="0">
              <a:solidFill>
                <a:srgbClr val="FF0000"/>
              </a:solidFill>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C65038B6-0FCD-492A-B687-B425BDB4D83B}"/>
              </a:ext>
            </a:extLst>
          </p:cNvPr>
          <p:cNvSpPr>
            <a:spLocks noGrp="1"/>
          </p:cNvSpPr>
          <p:nvPr>
            <p:ph idx="1"/>
          </p:nvPr>
        </p:nvSpPr>
        <p:spPr>
          <a:xfrm>
            <a:off x="464234" y="2518116"/>
            <a:ext cx="11155680" cy="4051495"/>
          </a:xfrm>
          <a:gradFill>
            <a:gsLst>
              <a:gs pos="0">
                <a:schemeClr val="accent2">
                  <a:lumMod val="67000"/>
                </a:schemeClr>
              </a:gs>
              <a:gs pos="48000">
                <a:schemeClr val="accent2">
                  <a:lumMod val="97000"/>
                  <a:lumOff val="3000"/>
                </a:schemeClr>
              </a:gs>
              <a:gs pos="100000">
                <a:schemeClr val="accent2">
                  <a:lumMod val="60000"/>
                  <a:lumOff val="40000"/>
                </a:schemeClr>
              </a:gs>
            </a:gsLst>
            <a:path path="rect">
              <a:fillToRect r="100000" b="100000"/>
            </a:path>
          </a:gradFill>
        </p:spPr>
        <p:txBody>
          <a:bodyPr>
            <a:normAutofit/>
          </a:bodyPr>
          <a:lstStyle/>
          <a:p>
            <a:pPr marL="0" indent="0" algn="r" rtl="1">
              <a:buNone/>
            </a:pPr>
            <a:r>
              <a:rPr lang="ar-JO" sz="3200" dirty="0">
                <a:latin typeface="Andalus" panose="02020603050405020304" pitchFamily="18" charset="-78"/>
                <a:cs typeface="+mj-cs"/>
              </a:rPr>
              <a:t>لقد ارتكب الإنسان الأول خطيئة كبيرة بمعصيته وصيّة الله في الفردوس، التي نهته عن الأكل من شجرة معرفة الخير والشر. حيث أكل منها وفقد الشركة مع الله. وغضب الله عليه ونزع عنه نِعَم الفردوس، وطردهُ منها إلى أرضٍ قاحله، فكان العقاب الهلاك الأبدي والتعب والشقاء على الأرض.</a:t>
            </a:r>
          </a:p>
          <a:p>
            <a:pPr marL="0" indent="0" algn="r" rtl="1">
              <a:buNone/>
            </a:pPr>
            <a:r>
              <a:rPr lang="ar-JO" sz="3200" dirty="0">
                <a:latin typeface="Arial" panose="020B0604020202020204" pitchFamily="34" charset="0"/>
                <a:cs typeface="+mj-cs"/>
              </a:rPr>
              <a:t>يقول بولس الرسول: "مِن أجل ذلك كما أنها بإنسانٍ واحدٍ دخلت الخطيئة إلى العالم، وبالخطيئة الموت، وهكذا إجتازَ الموتُ إلى جميع الناس بالذي جَميعُهم خَطِئوا فيه". </a:t>
            </a:r>
            <a:r>
              <a:rPr lang="ar-JO" sz="2000" dirty="0">
                <a:solidFill>
                  <a:srgbClr val="FF0000"/>
                </a:solidFill>
                <a:latin typeface="Andalus" panose="02020603050405020304" pitchFamily="18" charset="-78"/>
                <a:cs typeface="+mj-cs"/>
              </a:rPr>
              <a:t>(رومية 12:5)</a:t>
            </a:r>
          </a:p>
          <a:p>
            <a:pPr marL="0" indent="0" algn="r" rtl="1">
              <a:buNone/>
            </a:pPr>
            <a:endParaRPr lang="ar-JO" sz="32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467514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9B1CD-AC12-49AC-9028-4E9E0ED7218D}"/>
              </a:ext>
            </a:extLst>
          </p:cNvPr>
          <p:cNvSpPr>
            <a:spLocks noGrp="1"/>
          </p:cNvSpPr>
          <p:nvPr>
            <p:ph type="title"/>
          </p:nvPr>
        </p:nvSpPr>
        <p:spPr/>
        <p:txBody>
          <a:bodyPr/>
          <a:lstStyle/>
          <a:p>
            <a:pPr algn="r" rtl="1"/>
            <a:r>
              <a:rPr lang="ar-JO" sz="5400" b="1" u="sng" dirty="0">
                <a:solidFill>
                  <a:srgbClr val="FF0000"/>
                </a:solidFill>
                <a:latin typeface="Andalus" panose="02020603050405020304" pitchFamily="18" charset="-78"/>
                <a:cs typeface="Andalus" panose="02020603050405020304" pitchFamily="18" charset="-78"/>
              </a:rPr>
              <a:t>رحمة الله قضت بالوعد</a:t>
            </a:r>
            <a:r>
              <a:rPr lang="ar-JO" sz="5400" dirty="0"/>
              <a:t>	</a:t>
            </a:r>
            <a:r>
              <a:rPr lang="ar-JO" dirty="0"/>
              <a:t>		</a:t>
            </a:r>
            <a:endParaRPr lang="en-US" dirty="0"/>
          </a:p>
        </p:txBody>
      </p:sp>
      <p:sp>
        <p:nvSpPr>
          <p:cNvPr id="3" name="Content Placeholder 2">
            <a:extLst>
              <a:ext uri="{FF2B5EF4-FFF2-40B4-BE49-F238E27FC236}">
                <a16:creationId xmlns:a16="http://schemas.microsoft.com/office/drawing/2014/main" id="{930B0FAD-2726-40EE-8E35-6AB50B7CA167}"/>
              </a:ext>
            </a:extLst>
          </p:cNvPr>
          <p:cNvSpPr>
            <a:spLocks noGrp="1"/>
          </p:cNvSpPr>
          <p:nvPr>
            <p:ph idx="1"/>
          </p:nvPr>
        </p:nvSpPr>
        <p:spPr>
          <a:xfrm>
            <a:off x="450166" y="2658794"/>
            <a:ext cx="11437034" cy="4037427"/>
          </a:xfrm>
        </p:spPr>
        <p:txBody>
          <a:bodyPr>
            <a:normAutofit/>
          </a:bodyPr>
          <a:lstStyle/>
          <a:p>
            <a:pPr marL="0" indent="0" algn="r" rtl="1">
              <a:buNone/>
            </a:pPr>
            <a:r>
              <a:rPr lang="ar-JO" sz="2400" b="1" dirty="0">
                <a:cs typeface="+mj-cs"/>
              </a:rPr>
              <a:t>بالرغم من غَضَبْ الله على آدم وطردِهِ مِن أمام وجهه، إلا أن الله آبٌ رؤوف وسيدٌ رحيم، يعطِفُ على خلائِقهِ كما يعطفُ الآبُ الحنون على أبنائِهِ. حتى وإن غَضِبَ على الجنس البشري بسبب معصيّة أبيهم آدم، إلا أن رحمة الله العظمى لم تدع أن يكون الموتُ الأبدي هو الحكم الأخير عليه، فقد كانت حكمة الله للبشر أن يدبّر للجنس البشري      </a:t>
            </a:r>
            <a:r>
              <a:rPr lang="ar-JO" sz="2400" b="1" dirty="0">
                <a:solidFill>
                  <a:srgbClr val="0070C0"/>
                </a:solidFill>
                <a:cs typeface="+mj-cs"/>
              </a:rPr>
              <a:t>" مخلّصاً " </a:t>
            </a:r>
            <a:r>
              <a:rPr lang="ar-JO" sz="2400" b="1" dirty="0">
                <a:cs typeface="+mj-cs"/>
              </a:rPr>
              <a:t>بإمكانه أن يفي العدل الإلهي حَقَّهُ، ويُعيد إلى الإنسان كرامته المهدورة وفردوسَهُ المفقود، ويفتح له أبوابَ السماء التي كانت قد أُغلِقت في وجهه بسبب عصيانه، ويرفع عنه حكم الموت الأبدي.</a:t>
            </a:r>
          </a:p>
          <a:p>
            <a:pPr marL="0" indent="0" algn="r" rtl="1">
              <a:buNone/>
            </a:pPr>
            <a:r>
              <a:rPr lang="ar-JO" sz="2400" b="1" dirty="0">
                <a:cs typeface="+mj-cs"/>
              </a:rPr>
              <a:t>عندما حكم الله بالعقاب على كل من آدم وحواء والحيّه (الشيطان)، وَعَدَ الله بمجيء المخلص فوراً بقوله للحيّه :</a:t>
            </a:r>
          </a:p>
          <a:p>
            <a:pPr marL="0" indent="0" algn="r" rtl="1">
              <a:buNone/>
            </a:pPr>
            <a:r>
              <a:rPr lang="ar-JO" sz="2400" b="1" dirty="0">
                <a:cs typeface="+mj-cs"/>
              </a:rPr>
              <a:t>(( </a:t>
            </a:r>
            <a:r>
              <a:rPr lang="ar-JO" sz="2400" b="1" dirty="0">
                <a:solidFill>
                  <a:srgbClr val="0070C0"/>
                </a:solidFill>
                <a:cs typeface="+mj-cs"/>
              </a:rPr>
              <a:t>وأجعل عداوةً بينكِ وبينَ </a:t>
            </a:r>
            <a:r>
              <a:rPr lang="ar-JO" sz="2400" b="1" u="sng" dirty="0">
                <a:solidFill>
                  <a:srgbClr val="FF0000"/>
                </a:solidFill>
                <a:cs typeface="+mj-cs"/>
              </a:rPr>
              <a:t>المرأة</a:t>
            </a:r>
            <a:r>
              <a:rPr lang="ar-JO" sz="2400" b="1" dirty="0">
                <a:solidFill>
                  <a:srgbClr val="FF0000"/>
                </a:solidFill>
                <a:cs typeface="+mj-cs"/>
              </a:rPr>
              <a:t> </a:t>
            </a:r>
            <a:r>
              <a:rPr lang="ar-JO" sz="2400" b="1" dirty="0">
                <a:solidFill>
                  <a:srgbClr val="0070C0"/>
                </a:solidFill>
                <a:cs typeface="+mj-cs"/>
              </a:rPr>
              <a:t>وبينَ نَسلَكِ ونَسلِّها، </a:t>
            </a:r>
            <a:r>
              <a:rPr lang="ar-JO" sz="2400" b="1" u="sng" dirty="0">
                <a:solidFill>
                  <a:srgbClr val="FF0000"/>
                </a:solidFill>
                <a:cs typeface="+mj-cs"/>
              </a:rPr>
              <a:t>هوَ</a:t>
            </a:r>
            <a:r>
              <a:rPr lang="ar-JO" sz="2400" b="1" dirty="0">
                <a:solidFill>
                  <a:srgbClr val="0070C0"/>
                </a:solidFill>
                <a:cs typeface="+mj-cs"/>
              </a:rPr>
              <a:t> يَسحَقُ رأسَكِ وأنتِ تَرصُدينَ عَقِبَهُ </a:t>
            </a:r>
            <a:r>
              <a:rPr lang="ar-JO" sz="2400" b="1" dirty="0">
                <a:cs typeface="+mj-cs"/>
              </a:rPr>
              <a:t>))</a:t>
            </a:r>
            <a:r>
              <a:rPr lang="ar-JO" sz="2400" dirty="0">
                <a:cs typeface="+mj-cs"/>
              </a:rPr>
              <a:t> </a:t>
            </a:r>
            <a:r>
              <a:rPr lang="ar-JO" sz="2000" b="1" dirty="0">
                <a:solidFill>
                  <a:srgbClr val="FF0000"/>
                </a:solidFill>
                <a:cs typeface="+mj-cs"/>
              </a:rPr>
              <a:t>(تكوين 15:3).</a:t>
            </a:r>
          </a:p>
          <a:p>
            <a:pPr marL="0" indent="0" algn="r" rtl="1">
              <a:buNone/>
            </a:pPr>
            <a:r>
              <a:rPr lang="ar-JO" sz="2400" b="1" dirty="0">
                <a:cs typeface="+mj-cs"/>
              </a:rPr>
              <a:t>المقصود بالمرأة : هي العذراء مريم</a:t>
            </a:r>
            <a:r>
              <a:rPr lang="en-US" sz="2400" b="1" dirty="0">
                <a:cs typeface="+mj-cs"/>
              </a:rPr>
              <a:t> .</a:t>
            </a:r>
            <a:endParaRPr lang="ar-JO" sz="2400" b="1" dirty="0">
              <a:cs typeface="+mj-cs"/>
            </a:endParaRPr>
          </a:p>
          <a:p>
            <a:pPr marL="0" indent="0" algn="r" rtl="1">
              <a:buNone/>
            </a:pPr>
            <a:r>
              <a:rPr lang="ar-JO" sz="2400" b="1" dirty="0">
                <a:solidFill>
                  <a:srgbClr val="002060"/>
                </a:solidFill>
                <a:cs typeface="+mj-cs"/>
              </a:rPr>
              <a:t>المقصود بنسل المرأة:- </a:t>
            </a:r>
            <a:r>
              <a:rPr lang="ar-JO" sz="2400" b="1" dirty="0">
                <a:cs typeface="+mj-cs"/>
              </a:rPr>
              <a:t>هو المخلّص بالذات وهو سيدنا "يسوع المسيح" الذي ولد من امرأة دون رجل.</a:t>
            </a:r>
            <a:endParaRPr lang="en-US" sz="2400" b="1" dirty="0">
              <a:cs typeface="+mj-cs"/>
            </a:endParaRPr>
          </a:p>
        </p:txBody>
      </p:sp>
    </p:spTree>
    <p:extLst>
      <p:ext uri="{BB962C8B-B14F-4D97-AF65-F5344CB8AC3E}">
        <p14:creationId xmlns:p14="http://schemas.microsoft.com/office/powerpoint/2010/main" val="2944195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D9639-F386-42D4-BE6D-3462FCCA0563}"/>
              </a:ext>
            </a:extLst>
          </p:cNvPr>
          <p:cNvSpPr>
            <a:spLocks noGrp="1"/>
          </p:cNvSpPr>
          <p:nvPr>
            <p:ph type="title"/>
          </p:nvPr>
        </p:nvSpPr>
        <p:spPr/>
        <p:txBody>
          <a:bodyPr>
            <a:normAutofit fontScale="90000"/>
          </a:bodyPr>
          <a:lstStyle/>
          <a:p>
            <a:pPr algn="r" rtl="1"/>
            <a:r>
              <a:rPr lang="ar-JO" sz="5400" b="1" u="sng" dirty="0">
                <a:solidFill>
                  <a:srgbClr val="FF0000"/>
                </a:solidFill>
                <a:latin typeface="Andalus" panose="02020603050405020304" pitchFamily="18" charset="-78"/>
                <a:cs typeface="Andalus" panose="02020603050405020304" pitchFamily="18" charset="-78"/>
              </a:rPr>
              <a:t>الوعد بالمسيح </a:t>
            </a:r>
            <a:r>
              <a:rPr lang="ar-JO" sz="6000" b="1" u="sng" dirty="0">
                <a:solidFill>
                  <a:srgbClr val="FF0000"/>
                </a:solidFill>
                <a:latin typeface="Andalus" panose="02020603050405020304" pitchFamily="18" charset="-78"/>
                <a:cs typeface="Andalus" panose="02020603050405020304" pitchFamily="18" charset="-78"/>
              </a:rPr>
              <a:t>دون</a:t>
            </a:r>
            <a:r>
              <a:rPr lang="ar-JO" sz="5400" b="1" u="sng" dirty="0">
                <a:solidFill>
                  <a:srgbClr val="FF0000"/>
                </a:solidFill>
                <a:latin typeface="Andalus" panose="02020603050405020304" pitchFamily="18" charset="-78"/>
                <a:cs typeface="Andalus" panose="02020603050405020304" pitchFamily="18" charset="-78"/>
              </a:rPr>
              <a:t> غيره</a:t>
            </a:r>
            <a:endParaRPr lang="en-US" sz="5400" b="1" u="sng" dirty="0">
              <a:solidFill>
                <a:srgbClr val="FF0000"/>
              </a:solidFill>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9520F348-6BCD-4FEF-BADC-8629ACE975A7}"/>
              </a:ext>
            </a:extLst>
          </p:cNvPr>
          <p:cNvSpPr>
            <a:spLocks noGrp="1"/>
          </p:cNvSpPr>
          <p:nvPr>
            <p:ph idx="1"/>
          </p:nvPr>
        </p:nvSpPr>
        <p:spPr>
          <a:xfrm>
            <a:off x="492369" y="2419643"/>
            <a:ext cx="11183816" cy="4135902"/>
          </a:xfrm>
        </p:spPr>
        <p:txBody>
          <a:bodyPr/>
          <a:lstStyle/>
          <a:p>
            <a:pPr marL="0" indent="0" algn="r" rtl="1">
              <a:buNone/>
            </a:pPr>
            <a:r>
              <a:rPr lang="ar-JO" sz="3200" b="1" dirty="0">
                <a:solidFill>
                  <a:srgbClr val="0070C0"/>
                </a:solidFill>
                <a:latin typeface="Calibri Light" panose="020F0302020204030204" pitchFamily="34" charset="0"/>
                <a:cs typeface="Calibri Light" panose="020F0302020204030204" pitchFamily="34" charset="0"/>
              </a:rPr>
              <a:t>لماذا وعد الله بالمسيح بالذات ليخلّص به العالم دون غيره؟</a:t>
            </a:r>
          </a:p>
          <a:p>
            <a:pPr marL="0" indent="0" algn="r" rtl="1">
              <a:buNone/>
            </a:pPr>
            <a:r>
              <a:rPr lang="en-US" sz="2400" b="1" dirty="0">
                <a:solidFill>
                  <a:srgbClr val="FF0000"/>
                </a:solidFill>
                <a:latin typeface="Calibri Light" panose="020F0302020204030204" pitchFamily="34" charset="0"/>
                <a:cs typeface="+mj-cs"/>
              </a:rPr>
              <a:t> -</a:t>
            </a:r>
            <a:r>
              <a:rPr lang="ar-JO" sz="2400" b="1" dirty="0">
                <a:solidFill>
                  <a:srgbClr val="FF0000"/>
                </a:solidFill>
                <a:latin typeface="Calibri Light" panose="020F0302020204030204" pitchFamily="34" charset="0"/>
                <a:cs typeface="+mj-cs"/>
              </a:rPr>
              <a:t>من جهة</a:t>
            </a:r>
            <a:r>
              <a:rPr lang="en-US" sz="2400" b="1" dirty="0">
                <a:solidFill>
                  <a:srgbClr val="FF0000"/>
                </a:solidFill>
                <a:latin typeface="Calibri Light" panose="020F0302020204030204" pitchFamily="34" charset="0"/>
                <a:cs typeface="+mj-cs"/>
              </a:rPr>
              <a:t> </a:t>
            </a:r>
            <a:r>
              <a:rPr lang="ar-JO" sz="2400" b="1" dirty="0">
                <a:solidFill>
                  <a:srgbClr val="FF0000"/>
                </a:solidFill>
                <a:latin typeface="Calibri Light" panose="020F0302020204030204" pitchFamily="34" charset="0"/>
                <a:cs typeface="+mj-cs"/>
              </a:rPr>
              <a:t>: </a:t>
            </a:r>
            <a:r>
              <a:rPr lang="ar-JO" sz="2400" b="1" dirty="0">
                <a:latin typeface="Calibri Light" panose="020F0302020204030204" pitchFamily="34" charset="0"/>
                <a:cs typeface="+mj-cs"/>
              </a:rPr>
              <a:t>إن الخطيئة التي ارتكبها الإنسان ضد الله كانت عظيمة جداً، إلى درجة أنه لم يكن بمقدور أي مخلوق أن يقدم كفّارة عنها لأنها كانت موجهة إلى الله مباشرة.</a:t>
            </a:r>
          </a:p>
          <a:p>
            <a:pPr marL="0" indent="0" algn="r" rtl="1">
              <a:buNone/>
            </a:pPr>
            <a:r>
              <a:rPr lang="en-US" sz="2400" b="1" dirty="0">
                <a:solidFill>
                  <a:srgbClr val="FF0000"/>
                </a:solidFill>
                <a:latin typeface="Calibri Light" panose="020F0302020204030204" pitchFamily="34" charset="0"/>
                <a:cs typeface="+mj-cs"/>
              </a:rPr>
              <a:t> -</a:t>
            </a:r>
            <a:r>
              <a:rPr lang="ar-JO" sz="2400" b="1" dirty="0">
                <a:solidFill>
                  <a:srgbClr val="FF0000"/>
                </a:solidFill>
                <a:latin typeface="Calibri Light" panose="020F0302020204030204" pitchFamily="34" charset="0"/>
                <a:cs typeface="+mj-cs"/>
              </a:rPr>
              <a:t>من جهة اخرى</a:t>
            </a:r>
            <a:r>
              <a:rPr lang="en-US" sz="2400" b="1" dirty="0">
                <a:solidFill>
                  <a:srgbClr val="FF0000"/>
                </a:solidFill>
                <a:latin typeface="Calibri Light" panose="020F0302020204030204" pitchFamily="34" charset="0"/>
                <a:cs typeface="+mj-cs"/>
              </a:rPr>
              <a:t> </a:t>
            </a:r>
            <a:r>
              <a:rPr lang="ar-JO" sz="2400" b="1" dirty="0">
                <a:solidFill>
                  <a:srgbClr val="FF0000"/>
                </a:solidFill>
                <a:latin typeface="Calibri Light" panose="020F0302020204030204" pitchFamily="34" charset="0"/>
                <a:cs typeface="+mj-cs"/>
              </a:rPr>
              <a:t>: </a:t>
            </a:r>
            <a:r>
              <a:rPr lang="ar-JO" sz="2400" b="1" dirty="0">
                <a:latin typeface="Calibri Light" panose="020F0302020204030204" pitchFamily="34" charset="0"/>
                <a:cs typeface="+mj-cs"/>
              </a:rPr>
              <a:t>بما أن الإنسان، لدى سقوطه كان ذا طبيعة بشرية، لذا اقتضى أن يكون للفادي تلك الطبيعة نفسها، ومن المعلوم أن الملائكة خلائق روحية ليس لها طبيعة بشرية، فليس بإمكان أحد منها أن يقوم بمهمة الفداء.</a:t>
            </a:r>
          </a:p>
          <a:p>
            <a:pPr marL="0" indent="0" algn="r" rtl="1">
              <a:buNone/>
            </a:pPr>
            <a:r>
              <a:rPr lang="ar-JO" sz="2400" b="1" dirty="0">
                <a:latin typeface="Calibri Light" panose="020F0302020204030204" pitchFamily="34" charset="0"/>
                <a:cs typeface="+mj-cs"/>
              </a:rPr>
              <a:t>وأيضاً، الأنبياء بشر ليس لهم طبيعة إلهيه، لذا لا يقدر أحد منهم أن يقوم بهذه المهمة.</a:t>
            </a:r>
          </a:p>
          <a:p>
            <a:pPr marL="0" indent="0" algn="r" rtl="1">
              <a:buNone/>
            </a:pPr>
            <a:r>
              <a:rPr lang="ar-JO" sz="2400" b="1" dirty="0">
                <a:latin typeface="Calibri Light" panose="020F0302020204030204" pitchFamily="34" charset="0"/>
                <a:cs typeface="+mj-cs"/>
              </a:rPr>
              <a:t>لذلك فإن رحمة الله دُبِّرَتْ بحكمة فائقة أن يكون المخلّص إلهاً وإنساناً في أنٍ واحد، فصار الوعد بإبن الله يسوع المسيح الذي تجسد بمهمة الفداء. </a:t>
            </a:r>
            <a:endParaRPr lang="en-US" sz="2400" b="1" dirty="0">
              <a:latin typeface="Calibri Light" panose="020F0302020204030204" pitchFamily="34" charset="0"/>
              <a:cs typeface="+mj-cs"/>
            </a:endParaRPr>
          </a:p>
        </p:txBody>
      </p:sp>
    </p:spTree>
    <p:extLst>
      <p:ext uri="{BB962C8B-B14F-4D97-AF65-F5344CB8AC3E}">
        <p14:creationId xmlns:p14="http://schemas.microsoft.com/office/powerpoint/2010/main" val="321804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5858B-F629-46BA-BEDD-9E0FB26C26C2}"/>
              </a:ext>
            </a:extLst>
          </p:cNvPr>
          <p:cNvSpPr>
            <a:spLocks noGrp="1"/>
          </p:cNvSpPr>
          <p:nvPr>
            <p:ph type="title"/>
          </p:nvPr>
        </p:nvSpPr>
        <p:spPr>
          <a:xfrm>
            <a:off x="1573236" y="590549"/>
            <a:ext cx="8233116" cy="1325563"/>
          </a:xfrm>
        </p:spPr>
        <p:txBody>
          <a:bodyPr/>
          <a:lstStyle/>
          <a:p>
            <a:pPr algn="r" rtl="1"/>
            <a:r>
              <a:rPr lang="ar-JO" b="1" u="sng" dirty="0">
                <a:solidFill>
                  <a:srgbClr val="FF0000"/>
                </a:solidFill>
                <a:cs typeface="+mn-cs"/>
              </a:rPr>
              <a:t>ا</a:t>
            </a:r>
            <a:r>
              <a:rPr lang="ar-JO" sz="5400" b="1" u="sng" dirty="0">
                <a:solidFill>
                  <a:srgbClr val="FF0000"/>
                </a:solidFill>
                <a:latin typeface="Andalus" panose="02020603050405020304" pitchFamily="18" charset="-78"/>
                <a:cs typeface="Andalus" panose="02020603050405020304" pitchFamily="18" charset="-78"/>
              </a:rPr>
              <a:t>لله يؤكد وعده بالخلاص</a:t>
            </a:r>
            <a:endParaRPr lang="en-US" sz="5400" b="1" u="sng" dirty="0">
              <a:solidFill>
                <a:srgbClr val="FF0000"/>
              </a:solidFill>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DFB5351A-8D6C-41F6-A017-65EB219F7515}"/>
              </a:ext>
            </a:extLst>
          </p:cNvPr>
          <p:cNvSpPr>
            <a:spLocks noGrp="1"/>
          </p:cNvSpPr>
          <p:nvPr>
            <p:ph idx="1"/>
          </p:nvPr>
        </p:nvSpPr>
        <p:spPr>
          <a:xfrm>
            <a:off x="447821" y="2772601"/>
            <a:ext cx="11439379" cy="4085400"/>
          </a:xfrm>
        </p:spPr>
        <p:txBody>
          <a:bodyPr>
            <a:noAutofit/>
          </a:bodyPr>
          <a:lstStyle/>
          <a:p>
            <a:pPr marL="0" indent="0" algn="r" rtl="1">
              <a:buNone/>
            </a:pPr>
            <a:r>
              <a:rPr lang="ar-JO" sz="2400" b="1" dirty="0">
                <a:latin typeface="Arial" panose="020B0604020202020204" pitchFamily="34" charset="0"/>
                <a:cs typeface="Arial" panose="020B0604020202020204" pitchFamily="34" charset="0"/>
              </a:rPr>
              <a:t>لقد مرّت مدّة طويلة ما بين وعد الله بالمخلّص ومجيئه ولكي يهييء الله أبناء الجنس البشري لمجيء المخلّص قام بأمور كثيرة تذكاراً وتأكيداً لوعده بمجيء المخلّص :-</a:t>
            </a:r>
          </a:p>
          <a:p>
            <a:pPr marL="0" indent="0" algn="r" rtl="1">
              <a:buNone/>
            </a:pPr>
            <a:r>
              <a:rPr lang="ar-JO" sz="2400" b="1" dirty="0">
                <a:latin typeface="Arial" panose="020B0604020202020204" pitchFamily="34" charset="0"/>
                <a:cs typeface="Arial" panose="020B0604020202020204" pitchFamily="34" charset="0"/>
              </a:rPr>
              <a:t>1. </a:t>
            </a:r>
            <a:r>
              <a:rPr lang="ar-JO" sz="2400" b="1" dirty="0">
                <a:solidFill>
                  <a:srgbClr val="FF0000"/>
                </a:solidFill>
                <a:latin typeface="Arial" panose="020B0604020202020204" pitchFamily="34" charset="0"/>
                <a:cs typeface="Arial" panose="020B0604020202020204" pitchFamily="34" charset="0"/>
              </a:rPr>
              <a:t>الذبائح والرموز: </a:t>
            </a:r>
            <a:r>
              <a:rPr lang="ar-JO" sz="2400" dirty="0">
                <a:latin typeface="Arial" panose="020B0604020202020204" pitchFamily="34" charset="0"/>
                <a:cs typeface="Arial" panose="020B0604020202020204" pitchFamily="34" charset="0"/>
              </a:rPr>
              <a:t>كانت تشير إلى ذبيحة المسيح الفدائية على الصليب، وأهمها (ذبيحة إسحاق). ومن أهم الرموز التي كانت تشير إلى مجيء المخلّص (الحيّة النحاسيه) التي أمر الله موسى النبي برفعها وسط المحلَّة. وهي أيضاً كانت ترمز لصليب السيد المسيح. </a:t>
            </a:r>
          </a:p>
          <a:p>
            <a:pPr marL="0" indent="0" algn="r" rtl="1">
              <a:buNone/>
            </a:pPr>
            <a:r>
              <a:rPr lang="ar-JO" sz="2400" b="1" dirty="0">
                <a:latin typeface="Arial" panose="020B0604020202020204" pitchFamily="34" charset="0"/>
                <a:cs typeface="Arial" panose="020B0604020202020204" pitchFamily="34" charset="0"/>
              </a:rPr>
              <a:t>2. </a:t>
            </a:r>
            <a:r>
              <a:rPr lang="ar-JO" sz="2400" b="1" dirty="0">
                <a:solidFill>
                  <a:srgbClr val="FF0000"/>
                </a:solidFill>
                <a:latin typeface="Arial" panose="020B0604020202020204" pitchFamily="34" charset="0"/>
                <a:cs typeface="Arial" panose="020B0604020202020204" pitchFamily="34" charset="0"/>
              </a:rPr>
              <a:t>وعد الله بالمخلّص: </a:t>
            </a:r>
            <a:r>
              <a:rPr lang="ar-JO" sz="2400" dirty="0">
                <a:latin typeface="Arial" panose="020B0604020202020204" pitchFamily="34" charset="0"/>
                <a:cs typeface="Arial" panose="020B0604020202020204" pitchFamily="34" charset="0"/>
              </a:rPr>
              <a:t>وَعد الله بالمخلّص لبعض الأباء الأولين مثل </a:t>
            </a:r>
            <a:r>
              <a:rPr lang="ar-JO" sz="2400" dirty="0">
                <a:solidFill>
                  <a:srgbClr val="FF0000"/>
                </a:solidFill>
                <a:latin typeface="Arial" panose="020B0604020202020204" pitchFamily="34" charset="0"/>
                <a:cs typeface="Arial" panose="020B0604020202020204" pitchFamily="34" charset="0"/>
              </a:rPr>
              <a:t>إبراهيم</a:t>
            </a:r>
            <a:r>
              <a:rPr lang="ar-JO" sz="2400" dirty="0">
                <a:latin typeface="Arial" panose="020B0604020202020204" pitchFamily="34" charset="0"/>
                <a:cs typeface="Arial" panose="020B0604020202020204" pitchFamily="34" charset="0"/>
              </a:rPr>
              <a:t> إذ وعده أن المخلّص سيكون من نسله وبه تتبارك جميع الأمم.</a:t>
            </a:r>
          </a:p>
          <a:p>
            <a:pPr marL="0" indent="0" algn="r" rtl="1">
              <a:buNone/>
            </a:pPr>
            <a:r>
              <a:rPr lang="ar-JO" sz="2400" b="1" dirty="0">
                <a:latin typeface="Arial" panose="020B0604020202020204" pitchFamily="34" charset="0"/>
                <a:cs typeface="Arial" panose="020B0604020202020204" pitchFamily="34" charset="0"/>
              </a:rPr>
              <a:t>3. </a:t>
            </a:r>
            <a:r>
              <a:rPr lang="ar-JO" sz="2400" b="1" dirty="0">
                <a:solidFill>
                  <a:srgbClr val="FF0000"/>
                </a:solidFill>
                <a:latin typeface="Arial" panose="020B0604020202020204" pitchFamily="34" charset="0"/>
                <a:cs typeface="Arial" panose="020B0604020202020204" pitchFamily="34" charset="0"/>
              </a:rPr>
              <a:t>أقوال الله بألسنة الأنبياء.</a:t>
            </a:r>
          </a:p>
        </p:txBody>
      </p:sp>
      <p:pic>
        <p:nvPicPr>
          <p:cNvPr id="11" name="Picture 10">
            <a:extLst>
              <a:ext uri="{FF2B5EF4-FFF2-40B4-BE49-F238E27FC236}">
                <a16:creationId xmlns:a16="http://schemas.microsoft.com/office/drawing/2014/main" id="{8B274EB8-71FD-42C1-9359-C81CF9B457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537" y="5331048"/>
            <a:ext cx="1230853" cy="1404123"/>
          </a:xfrm>
          <a:prstGeom prst="rect">
            <a:avLst/>
          </a:prstGeom>
        </p:spPr>
      </p:pic>
      <p:pic>
        <p:nvPicPr>
          <p:cNvPr id="13" name="Picture 12">
            <a:extLst>
              <a:ext uri="{FF2B5EF4-FFF2-40B4-BE49-F238E27FC236}">
                <a16:creationId xmlns:a16="http://schemas.microsoft.com/office/drawing/2014/main" id="{10752C90-D023-473D-A817-D347A9AFBD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7053" y="5331048"/>
            <a:ext cx="1126081" cy="1404123"/>
          </a:xfrm>
          <a:prstGeom prst="rect">
            <a:avLst/>
          </a:prstGeom>
        </p:spPr>
      </p:pic>
    </p:spTree>
    <p:extLst>
      <p:ext uri="{BB962C8B-B14F-4D97-AF65-F5344CB8AC3E}">
        <p14:creationId xmlns:p14="http://schemas.microsoft.com/office/powerpoint/2010/main" val="211095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0E595-874B-4FB2-AAF9-AD902B1487E6}"/>
              </a:ext>
            </a:extLst>
          </p:cNvPr>
          <p:cNvSpPr>
            <a:spLocks noGrp="1"/>
          </p:cNvSpPr>
          <p:nvPr>
            <p:ph type="title"/>
          </p:nvPr>
        </p:nvSpPr>
        <p:spPr/>
        <p:txBody>
          <a:bodyPr>
            <a:noAutofit/>
          </a:bodyPr>
          <a:lstStyle/>
          <a:p>
            <a:pPr algn="r" rtl="1"/>
            <a:r>
              <a:rPr lang="ar-JO" sz="6600" b="1" u="sng" dirty="0">
                <a:solidFill>
                  <a:srgbClr val="FF0000"/>
                </a:solidFill>
                <a:latin typeface="Andalus" panose="02020603050405020304" pitchFamily="18" charset="-78"/>
                <a:cs typeface="Andalus" panose="02020603050405020304" pitchFamily="18" charset="-78"/>
              </a:rPr>
              <a:t>مجيء المخلّص</a:t>
            </a:r>
            <a:endParaRPr lang="en-US" sz="6600" b="1" u="sng" dirty="0">
              <a:solidFill>
                <a:srgbClr val="FF0000"/>
              </a:solidFill>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45B5878D-7680-4299-9CF0-A2EF77FDB850}"/>
              </a:ext>
            </a:extLst>
          </p:cNvPr>
          <p:cNvSpPr>
            <a:spLocks noGrp="1"/>
          </p:cNvSpPr>
          <p:nvPr>
            <p:ph idx="1"/>
          </p:nvPr>
        </p:nvSpPr>
        <p:spPr>
          <a:xfrm>
            <a:off x="478302" y="2603500"/>
            <a:ext cx="11183815" cy="4254500"/>
          </a:xfrm>
        </p:spPr>
        <p:txBody>
          <a:bodyPr>
            <a:normAutofit/>
          </a:bodyPr>
          <a:lstStyle/>
          <a:p>
            <a:pPr marL="0" indent="0" algn="r" rtl="1">
              <a:buNone/>
            </a:pPr>
            <a:r>
              <a:rPr lang="ar-JO" sz="3200" dirty="0">
                <a:solidFill>
                  <a:schemeClr val="tx1"/>
                </a:solidFill>
              </a:rPr>
              <a:t>حدّد الله موعداً لمجيء المخلّص إلى العالم لإنقاذ الجنس البشري. ولما حان ذاك الموعد أرسل الله إبنه الحبيب، مولوداً من العذراء مريم بالجسد.</a:t>
            </a:r>
          </a:p>
          <a:p>
            <a:pPr marL="0" indent="0" algn="r" rtl="1">
              <a:buNone/>
            </a:pPr>
            <a:r>
              <a:rPr lang="ar-JO" sz="3200" dirty="0">
                <a:solidFill>
                  <a:schemeClr val="tx1"/>
                </a:solidFill>
              </a:rPr>
              <a:t>يقول بولس الرسول</a:t>
            </a:r>
            <a:r>
              <a:rPr lang="ar-JO" sz="3200" dirty="0">
                <a:solidFill>
                  <a:srgbClr val="0070C0"/>
                </a:solidFill>
              </a:rPr>
              <a:t>"</a:t>
            </a:r>
            <a:r>
              <a:rPr lang="ar-JO" sz="3200" dirty="0">
                <a:solidFill>
                  <a:schemeClr val="tx1"/>
                </a:solidFill>
              </a:rPr>
              <a:t> </a:t>
            </a:r>
            <a:r>
              <a:rPr lang="ar-JO" sz="3200" dirty="0">
                <a:solidFill>
                  <a:srgbClr val="0070C0"/>
                </a:solidFill>
              </a:rPr>
              <a:t>فلما بلغ ملء الزمان</a:t>
            </a:r>
            <a:r>
              <a:rPr lang="ar-JO" sz="1400" dirty="0">
                <a:solidFill>
                  <a:srgbClr val="0070C0"/>
                </a:solidFill>
              </a:rPr>
              <a:t> </a:t>
            </a:r>
            <a:r>
              <a:rPr lang="ar-JO" sz="3200" dirty="0">
                <a:solidFill>
                  <a:srgbClr val="0070C0"/>
                </a:solidFill>
              </a:rPr>
              <a:t>أرسل الله إبنه مولوداً من امرأة، مولوداً تحت الناموس ليفتدي الذين تحت الناموس لننال التبني"</a:t>
            </a:r>
            <a:r>
              <a:rPr lang="ar-JO" sz="3200" dirty="0"/>
              <a:t> </a:t>
            </a:r>
            <a:r>
              <a:rPr lang="ar-JO" sz="2000" dirty="0">
                <a:solidFill>
                  <a:srgbClr val="FF0000"/>
                </a:solidFill>
                <a:cs typeface="+mj-cs"/>
              </a:rPr>
              <a:t>(غلاطية 4:4).</a:t>
            </a:r>
          </a:p>
          <a:p>
            <a:pPr marL="0" indent="0" algn="r" rtl="1">
              <a:buNone/>
            </a:pPr>
            <a:endParaRPr lang="ar-JO" sz="2000" dirty="0">
              <a:cs typeface="+mj-cs"/>
            </a:endParaRPr>
          </a:p>
          <a:p>
            <a:pPr marL="0" indent="0" algn="r" rtl="1">
              <a:buNone/>
            </a:pPr>
            <a:r>
              <a:rPr lang="ar-JO" sz="3200" dirty="0">
                <a:solidFill>
                  <a:schemeClr val="tx1"/>
                </a:solidFill>
              </a:rPr>
              <a:t>ولد المسيح في مغارة بسيطة في بيت لحم، وبشرت الملائكة بميلاده بقولها:</a:t>
            </a:r>
            <a:endParaRPr lang="en-US" sz="3200">
              <a:solidFill>
                <a:schemeClr val="tx1"/>
              </a:solidFill>
            </a:endParaRPr>
          </a:p>
          <a:p>
            <a:pPr marL="0" indent="0" algn="r" rtl="1">
              <a:buNone/>
            </a:pPr>
            <a:r>
              <a:rPr lang="ar-JO" sz="3200">
                <a:solidFill>
                  <a:srgbClr val="0070C0"/>
                </a:solidFill>
              </a:rPr>
              <a:t>"</a:t>
            </a:r>
            <a:r>
              <a:rPr lang="ar-JO" sz="3200" dirty="0">
                <a:solidFill>
                  <a:srgbClr val="0070C0"/>
                </a:solidFill>
              </a:rPr>
              <a:t>ولد لكم اليوم مخلّص، وهو المسيح الرب في مدينة داوود" </a:t>
            </a:r>
            <a:r>
              <a:rPr lang="ar-JO" sz="2000" dirty="0">
                <a:solidFill>
                  <a:srgbClr val="FF0000"/>
                </a:solidFill>
                <a:cs typeface="+mj-cs"/>
              </a:rPr>
              <a:t>(لوقا 11:2).</a:t>
            </a:r>
            <a:br>
              <a:rPr lang="ar-JO" sz="2000" dirty="0"/>
            </a:br>
            <a:endParaRPr lang="en-US" sz="2000" dirty="0"/>
          </a:p>
        </p:txBody>
      </p:sp>
    </p:spTree>
    <p:extLst>
      <p:ext uri="{BB962C8B-B14F-4D97-AF65-F5344CB8AC3E}">
        <p14:creationId xmlns:p14="http://schemas.microsoft.com/office/powerpoint/2010/main" val="2449078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5BD06-CFDF-4E55-8E1E-AF90006B80ED}"/>
              </a:ext>
            </a:extLst>
          </p:cNvPr>
          <p:cNvSpPr>
            <a:spLocks noGrp="1"/>
          </p:cNvSpPr>
          <p:nvPr>
            <p:ph type="title"/>
          </p:nvPr>
        </p:nvSpPr>
        <p:spPr/>
        <p:txBody>
          <a:bodyPr>
            <a:normAutofit fontScale="90000"/>
          </a:bodyPr>
          <a:lstStyle/>
          <a:p>
            <a:pPr algn="r" rtl="1"/>
            <a:r>
              <a:rPr lang="ar-JO" sz="5400" b="1" u="sng" dirty="0">
                <a:solidFill>
                  <a:srgbClr val="FF0000"/>
                </a:solidFill>
                <a:latin typeface="Andalus" panose="02020603050405020304" pitchFamily="18" charset="-78"/>
                <a:cs typeface="Andalus" panose="02020603050405020304" pitchFamily="18" charset="-78"/>
              </a:rPr>
              <a:t>حياة الرب يسوع وموته وقيامته</a:t>
            </a:r>
            <a:endParaRPr lang="en-US" sz="5400" b="1" u="sng" dirty="0">
              <a:solidFill>
                <a:srgbClr val="FF0000"/>
              </a:solidFill>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F69BA31C-0EBA-408C-AD08-A1CFC01201D3}"/>
              </a:ext>
            </a:extLst>
          </p:cNvPr>
          <p:cNvSpPr>
            <a:spLocks noGrp="1"/>
          </p:cNvSpPr>
          <p:nvPr>
            <p:ph idx="1"/>
          </p:nvPr>
        </p:nvSpPr>
        <p:spPr>
          <a:xfrm>
            <a:off x="140677" y="2447778"/>
            <a:ext cx="11802794" cy="4410222"/>
          </a:xfrm>
        </p:spPr>
        <p:txBody>
          <a:bodyPr>
            <a:normAutofit fontScale="92500"/>
          </a:bodyPr>
          <a:lstStyle/>
          <a:p>
            <a:pPr marL="0" indent="0" algn="r" rtl="1">
              <a:lnSpc>
                <a:spcPct val="160000"/>
              </a:lnSpc>
              <a:buNone/>
            </a:pPr>
            <a:r>
              <a:rPr lang="ar-JO" sz="2400" b="1" dirty="0">
                <a:latin typeface="Calibri Light" panose="020F0302020204030204" pitchFamily="34" charset="0"/>
              </a:rPr>
              <a:t>عاش يسوع في بيت صغير ليوسف البار في بلدة الناصرة. وكان يساعده في حرفة النجارة. ولما بلغ يسوع </a:t>
            </a:r>
            <a:r>
              <a:rPr lang="ar-JO" sz="2400" b="1" dirty="0">
                <a:solidFill>
                  <a:srgbClr val="FF0000"/>
                </a:solidFill>
                <a:latin typeface="Calibri Light" panose="020F0302020204030204" pitchFamily="34" charset="0"/>
              </a:rPr>
              <a:t>"</a:t>
            </a:r>
            <a:r>
              <a:rPr lang="ar-JO" sz="2400" b="1" dirty="0">
                <a:latin typeface="Calibri Light" panose="020F0302020204030204" pitchFamily="34" charset="0"/>
              </a:rPr>
              <a:t> الثلاثين من عمره </a:t>
            </a:r>
            <a:r>
              <a:rPr lang="ar-JO" sz="2400" b="1" dirty="0">
                <a:solidFill>
                  <a:srgbClr val="FF0000"/>
                </a:solidFill>
                <a:latin typeface="Calibri Light" panose="020F0302020204030204" pitchFamily="34" charset="0"/>
              </a:rPr>
              <a:t>"</a:t>
            </a:r>
            <a:r>
              <a:rPr lang="ar-JO" sz="2400" b="1" dirty="0">
                <a:latin typeface="Calibri Light" panose="020F0302020204030204" pitchFamily="34" charset="0"/>
              </a:rPr>
              <a:t> باشر رسالته الإلهية، حيث أولاً اعتمد من يوحنا المعمدان على مرأى من جماهير غفيرة. صنع عجائب كثيرة وتعاليم وأقوال مذهلة بقوته الإلهية، ومن هذه العجائب ( إقامة الموتى، وفتح أعين العميان، وشفاء البرُص والخُرس والعُرج وغيرها الكثير... وبعد أن أمضى </a:t>
            </a:r>
            <a:r>
              <a:rPr lang="ar-JO" sz="2400" b="1" dirty="0">
                <a:solidFill>
                  <a:srgbClr val="FF0000"/>
                </a:solidFill>
                <a:latin typeface="Calibri Light" panose="020F0302020204030204" pitchFamily="34" charset="0"/>
              </a:rPr>
              <a:t>"</a:t>
            </a:r>
            <a:r>
              <a:rPr lang="ar-JO" sz="2400" b="1" dirty="0">
                <a:latin typeface="Calibri Light" panose="020F0302020204030204" pitchFamily="34" charset="0"/>
              </a:rPr>
              <a:t> ثلاث سنوات </a:t>
            </a:r>
            <a:r>
              <a:rPr lang="ar-JO" sz="2400" b="1" dirty="0">
                <a:solidFill>
                  <a:srgbClr val="FF0000"/>
                </a:solidFill>
                <a:latin typeface="Calibri Light" panose="020F0302020204030204" pitchFamily="34" charset="0"/>
              </a:rPr>
              <a:t>"</a:t>
            </a:r>
            <a:r>
              <a:rPr lang="ar-JO" sz="2400" b="1" dirty="0">
                <a:latin typeface="Calibri Light" panose="020F0302020204030204" pitchFamily="34" charset="0"/>
              </a:rPr>
              <a:t> وهو يعلّم ويبشر "بملكوت السماوات"، أسلمه شيوخ اليهود للصلب </a:t>
            </a:r>
            <a:r>
              <a:rPr lang="ar-JO" sz="2400" b="1" dirty="0">
                <a:solidFill>
                  <a:srgbClr val="FF0000"/>
                </a:solidFill>
                <a:latin typeface="Calibri Light" panose="020F0302020204030204" pitchFamily="34" charset="0"/>
              </a:rPr>
              <a:t>"</a:t>
            </a:r>
            <a:r>
              <a:rPr lang="ar-JO" sz="2400" b="1" dirty="0">
                <a:latin typeface="Calibri Light" panose="020F0302020204030204" pitchFamily="34" charset="0"/>
              </a:rPr>
              <a:t> حسداً </a:t>
            </a:r>
            <a:r>
              <a:rPr lang="ar-JO" sz="2400" b="1" dirty="0">
                <a:solidFill>
                  <a:srgbClr val="FF0000"/>
                </a:solidFill>
                <a:latin typeface="Calibri Light" panose="020F0302020204030204" pitchFamily="34" charset="0"/>
              </a:rPr>
              <a:t>"</a:t>
            </a:r>
            <a:r>
              <a:rPr lang="ar-JO" sz="2400" b="1" dirty="0">
                <a:latin typeface="Calibri Light" panose="020F0302020204030204" pitchFamily="34" charset="0"/>
              </a:rPr>
              <a:t>  وصُلِبَ على الصليب بين لصين ومات ودفن وقام في اليوم الثالث. وبعد أن انجز المهمة التي جاء من أجلها </a:t>
            </a:r>
            <a:r>
              <a:rPr lang="ar-JO" sz="2400" b="1" dirty="0">
                <a:solidFill>
                  <a:srgbClr val="FF0000"/>
                </a:solidFill>
                <a:latin typeface="Calibri Light" panose="020F0302020204030204" pitchFamily="34" charset="0"/>
              </a:rPr>
              <a:t>"</a:t>
            </a:r>
            <a:r>
              <a:rPr lang="ar-JO" sz="2400" b="1" dirty="0">
                <a:latin typeface="Calibri Light" panose="020F0302020204030204" pitchFamily="34" charset="0"/>
              </a:rPr>
              <a:t> </a:t>
            </a:r>
            <a:r>
              <a:rPr lang="ar-JO" sz="2600" b="1" dirty="0">
                <a:latin typeface="Calibri Light" panose="020F0302020204030204" pitchFamily="34" charset="0"/>
              </a:rPr>
              <a:t>أي خلاص</a:t>
            </a:r>
            <a:r>
              <a:rPr lang="ar-JO" sz="2400" b="1" dirty="0">
                <a:latin typeface="Calibri Light" panose="020F0302020204030204" pitchFamily="34" charset="0"/>
              </a:rPr>
              <a:t> </a:t>
            </a:r>
            <a:r>
              <a:rPr lang="ar-JO" sz="2600" b="1" dirty="0">
                <a:latin typeface="Calibri Light" panose="020F0302020204030204" pitchFamily="34" charset="0"/>
              </a:rPr>
              <a:t>البشر </a:t>
            </a:r>
            <a:r>
              <a:rPr lang="ar-JO" sz="2400" b="1" dirty="0">
                <a:solidFill>
                  <a:srgbClr val="FF0000"/>
                </a:solidFill>
                <a:latin typeface="Calibri Light" panose="020F0302020204030204" pitchFamily="34" charset="0"/>
              </a:rPr>
              <a:t>"</a:t>
            </a:r>
            <a:r>
              <a:rPr lang="ar-JO" sz="2400" b="1" dirty="0">
                <a:latin typeface="Calibri Light" panose="020F0302020204030204" pitchFamily="34" charset="0"/>
              </a:rPr>
              <a:t> وتردَّدَ مع تلاميذه أربعين يوماً ثم صعد إلى السماء من حيث أتى. جميع هذه الحقائق عن مجيء المخلّص مدونة في الإنجيل المقدس وهي تؤكد أن يسوع المسيح هو حقاً المخلّص الموعود به من قبل الله الآب.</a:t>
            </a:r>
          </a:p>
          <a:p>
            <a:pPr marL="0" indent="0" algn="r" rtl="1">
              <a:buNone/>
            </a:pPr>
            <a:endParaRPr lang="en-US" dirty="0"/>
          </a:p>
        </p:txBody>
      </p:sp>
    </p:spTree>
    <p:extLst>
      <p:ext uri="{BB962C8B-B14F-4D97-AF65-F5344CB8AC3E}">
        <p14:creationId xmlns:p14="http://schemas.microsoft.com/office/powerpoint/2010/main" val="24534046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950</TotalTime>
  <Words>822</Words>
  <Application>Microsoft Office PowerPoint</Application>
  <PresentationFormat>Widescreen</PresentationFormat>
  <Paragraphs>36</Paragraphs>
  <Slides>8</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Aldhabi</vt:lpstr>
      <vt:lpstr>Andalus</vt:lpstr>
      <vt:lpstr>Arabic Typesetting</vt:lpstr>
      <vt:lpstr>Arial</vt:lpstr>
      <vt:lpstr>Calibri</vt:lpstr>
      <vt:lpstr>Calibri Light</vt:lpstr>
      <vt:lpstr>Century Gothic</vt:lpstr>
      <vt:lpstr>Times New Roman</vt:lpstr>
      <vt:lpstr>Wingdings 3</vt:lpstr>
      <vt:lpstr>Ion Boardroom</vt:lpstr>
      <vt:lpstr>الوعد بالمخلّص ومجيئه</vt:lpstr>
      <vt:lpstr> النتاجات: </vt:lpstr>
      <vt:lpstr>الوعد بالمخلّص ومجيئه</vt:lpstr>
      <vt:lpstr>رحمة الله قضت بالوعد   </vt:lpstr>
      <vt:lpstr>الوعد بالمسيح دون غيره</vt:lpstr>
      <vt:lpstr>الله يؤكد وعده بالخلاص</vt:lpstr>
      <vt:lpstr>مجيء المخلّص</vt:lpstr>
      <vt:lpstr>حياة الرب يسوع وموته وقيامته</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الوعد بالمخلص ومجيئه</dc:title>
  <dc:creator>Admin</dc:creator>
  <cp:lastModifiedBy>Admin</cp:lastModifiedBy>
  <cp:revision>59</cp:revision>
  <dcterms:created xsi:type="dcterms:W3CDTF">2020-09-21T15:58:27Z</dcterms:created>
  <dcterms:modified xsi:type="dcterms:W3CDTF">2022-09-13T14:18:51Z</dcterms:modified>
</cp:coreProperties>
</file>