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ts" initials="g" lastIdx="1" clrIdx="0">
    <p:extLst>
      <p:ext uri="{19B8F6BF-5375-455C-9EA6-DF929625EA0E}">
        <p15:presenceInfo xmlns:p15="http://schemas.microsoft.com/office/powerpoint/2012/main" userId="gt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E4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550365-1AD1-42EA-819B-482EDE8AC01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658F9825-B862-416C-9FC1-56CF026DCCAB}">
      <dgm:prSet phldrT="[Text]" custT="1"/>
      <dgm:spPr>
        <a:solidFill>
          <a:schemeClr val="accent2">
            <a:lumMod val="40000"/>
            <a:lumOff val="60000"/>
          </a:schemeClr>
        </a:solidFill>
      </dgm:spPr>
      <dgm:t>
        <a:bodyPr/>
        <a:lstStyle/>
        <a:p>
          <a:r>
            <a:rPr lang="ar-JO" sz="4800" dirty="0">
              <a:solidFill>
                <a:schemeClr val="bg1"/>
              </a:solidFill>
            </a:rPr>
            <a:t>الأسرار السبعة المقدسة وأقسامها</a:t>
          </a:r>
          <a:endParaRPr lang="en-US" sz="4800" dirty="0">
            <a:solidFill>
              <a:schemeClr val="bg1"/>
            </a:solidFill>
          </a:endParaRPr>
        </a:p>
      </dgm:t>
    </dgm:pt>
    <dgm:pt modelId="{583A4B47-9284-4A46-AE77-CBFB83719EAD}" type="parTrans" cxnId="{A6475985-F59B-4253-9EE2-B5FDC322ED37}">
      <dgm:prSet/>
      <dgm:spPr/>
      <dgm:t>
        <a:bodyPr/>
        <a:lstStyle/>
        <a:p>
          <a:endParaRPr lang="en-US"/>
        </a:p>
      </dgm:t>
    </dgm:pt>
    <dgm:pt modelId="{D53CEB81-032E-469B-86FA-CA62C208EEFC}" type="sibTrans" cxnId="{A6475985-F59B-4253-9EE2-B5FDC322ED37}">
      <dgm:prSet/>
      <dgm:spPr/>
      <dgm:t>
        <a:bodyPr/>
        <a:lstStyle/>
        <a:p>
          <a:endParaRPr lang="en-US"/>
        </a:p>
      </dgm:t>
    </dgm:pt>
    <dgm:pt modelId="{1CFBEF6D-A82A-45E3-91AC-4F01B645E41B}">
      <dgm:prSet phldrT="[Text]" custT="1"/>
      <dgm:spPr>
        <a:solidFill>
          <a:schemeClr val="accent4">
            <a:lumMod val="75000"/>
          </a:schemeClr>
        </a:solidFill>
      </dgm:spPr>
      <dgm:t>
        <a:bodyPr/>
        <a:lstStyle/>
        <a:p>
          <a:r>
            <a:rPr lang="ar-JO" sz="3200" kern="1200" dirty="0">
              <a:solidFill>
                <a:srgbClr val="FF0000"/>
              </a:solidFill>
            </a:rPr>
            <a:t>أسرار اختيارية </a:t>
          </a:r>
        </a:p>
        <a:p>
          <a:r>
            <a:rPr lang="ar-JO" sz="2400" kern="1200" dirty="0">
              <a:solidFill>
                <a:prstClr val="black"/>
              </a:solidFill>
              <a:latin typeface="Calibri" panose="020F0502020204030204"/>
              <a:ea typeface="+mn-ea"/>
              <a:cs typeface="Arial" panose="020B0604020202020204" pitchFamily="34" charset="0"/>
            </a:rPr>
            <a:t>1- سرّ الكهنوت</a:t>
          </a:r>
        </a:p>
        <a:p>
          <a:r>
            <a:rPr lang="ar-JO" sz="2400" kern="1200" dirty="0">
              <a:solidFill>
                <a:prstClr val="black"/>
              </a:solidFill>
              <a:latin typeface="Calibri" panose="020F0502020204030204"/>
              <a:ea typeface="+mn-ea"/>
              <a:cs typeface="Arial" panose="020B0604020202020204" pitchFamily="34" charset="0"/>
            </a:rPr>
            <a:t>2- سرّ الزّواج</a:t>
          </a:r>
          <a:endParaRPr lang="en-US" sz="2400" kern="1200" dirty="0">
            <a:solidFill>
              <a:prstClr val="black"/>
            </a:solidFill>
            <a:latin typeface="Calibri" panose="020F0502020204030204"/>
            <a:ea typeface="+mn-ea"/>
            <a:cs typeface="Arial" panose="020B0604020202020204" pitchFamily="34" charset="0"/>
          </a:endParaRPr>
        </a:p>
      </dgm:t>
    </dgm:pt>
    <dgm:pt modelId="{857228AF-558B-4B95-962F-E4975D072B6E}" type="parTrans" cxnId="{295B53DC-BAF6-4A24-8E91-F886796D9F08}">
      <dgm:prSet/>
      <dgm:spPr/>
      <dgm:t>
        <a:bodyPr/>
        <a:lstStyle/>
        <a:p>
          <a:endParaRPr lang="en-US"/>
        </a:p>
      </dgm:t>
    </dgm:pt>
    <dgm:pt modelId="{D32BCB3B-3299-4D98-9441-34C2FC77F360}" type="sibTrans" cxnId="{295B53DC-BAF6-4A24-8E91-F886796D9F08}">
      <dgm:prSet/>
      <dgm:spPr/>
      <dgm:t>
        <a:bodyPr/>
        <a:lstStyle/>
        <a:p>
          <a:endParaRPr lang="en-US"/>
        </a:p>
      </dgm:t>
    </dgm:pt>
    <dgm:pt modelId="{0D98AE05-E9A4-4DB0-B523-BD9247FEE7A8}">
      <dgm:prSet phldrT="[Text]" custT="1"/>
      <dgm:spPr>
        <a:solidFill>
          <a:schemeClr val="accent4">
            <a:lumMod val="60000"/>
            <a:lumOff val="40000"/>
          </a:schemeClr>
        </a:solidFill>
      </dgm:spPr>
      <dgm:t>
        <a:bodyPr/>
        <a:lstStyle/>
        <a:p>
          <a:pPr marL="0" lvl="0" algn="ctr" defTabSz="1422400">
            <a:lnSpc>
              <a:spcPct val="90000"/>
            </a:lnSpc>
            <a:spcBef>
              <a:spcPct val="0"/>
            </a:spcBef>
            <a:spcAft>
              <a:spcPct val="35000"/>
            </a:spcAft>
            <a:buNone/>
          </a:pPr>
          <a:r>
            <a:rPr lang="ar-JO" sz="3200" kern="1200" dirty="0">
              <a:solidFill>
                <a:srgbClr val="FF0000"/>
              </a:solidFill>
            </a:rPr>
            <a:t>أسرار الشفاء </a:t>
          </a:r>
        </a:p>
        <a:p>
          <a:pPr marL="0" lvl="0" algn="ctr" defTabSz="1422400">
            <a:lnSpc>
              <a:spcPct val="90000"/>
            </a:lnSpc>
            <a:spcBef>
              <a:spcPct val="0"/>
            </a:spcBef>
            <a:spcAft>
              <a:spcPct val="35000"/>
            </a:spcAft>
            <a:buNone/>
          </a:pPr>
          <a:r>
            <a:rPr lang="ar-JO" sz="2400" kern="1200" dirty="0">
              <a:solidFill>
                <a:prstClr val="black"/>
              </a:solidFill>
              <a:latin typeface="Calibri" panose="020F0502020204030204"/>
              <a:ea typeface="+mn-ea"/>
              <a:cs typeface="Arial" panose="020B0604020202020204" pitchFamily="34" charset="0"/>
            </a:rPr>
            <a:t>1- سرّ التّوبة والإعتراف</a:t>
          </a:r>
        </a:p>
        <a:p>
          <a:pPr marL="0" lvl="0" algn="ctr" defTabSz="1422400">
            <a:lnSpc>
              <a:spcPct val="90000"/>
            </a:lnSpc>
            <a:spcBef>
              <a:spcPct val="0"/>
            </a:spcBef>
            <a:spcAft>
              <a:spcPct val="35000"/>
            </a:spcAft>
            <a:buNone/>
          </a:pPr>
          <a:r>
            <a:rPr lang="ar-JO" sz="2400" kern="1200" dirty="0">
              <a:solidFill>
                <a:prstClr val="black"/>
              </a:solidFill>
              <a:latin typeface="Calibri" panose="020F0502020204030204"/>
              <a:ea typeface="+mn-ea"/>
              <a:cs typeface="Arial" panose="020B0604020202020204" pitchFamily="34" charset="0"/>
            </a:rPr>
            <a:t>2- سرّ مسحة المرضى</a:t>
          </a:r>
          <a:endParaRPr lang="en-US" sz="2400" kern="1200" dirty="0">
            <a:solidFill>
              <a:prstClr val="black"/>
            </a:solidFill>
            <a:latin typeface="Calibri" panose="020F0502020204030204"/>
            <a:ea typeface="+mn-ea"/>
            <a:cs typeface="Arial" panose="020B0604020202020204" pitchFamily="34" charset="0"/>
          </a:endParaRPr>
        </a:p>
      </dgm:t>
    </dgm:pt>
    <dgm:pt modelId="{5C489463-FA32-42DB-8840-4EF5C959721E}" type="parTrans" cxnId="{C011948F-F60F-4E32-B8BC-921AB3CC16F0}">
      <dgm:prSet/>
      <dgm:spPr/>
      <dgm:t>
        <a:bodyPr/>
        <a:lstStyle/>
        <a:p>
          <a:endParaRPr lang="en-US"/>
        </a:p>
      </dgm:t>
    </dgm:pt>
    <dgm:pt modelId="{6F07B2DF-7E09-48B0-9355-CF7A5B10BE4C}" type="sibTrans" cxnId="{C011948F-F60F-4E32-B8BC-921AB3CC16F0}">
      <dgm:prSet/>
      <dgm:spPr/>
      <dgm:t>
        <a:bodyPr/>
        <a:lstStyle/>
        <a:p>
          <a:endParaRPr lang="en-US"/>
        </a:p>
      </dgm:t>
    </dgm:pt>
    <dgm:pt modelId="{2EE726BE-EADF-495C-B8BD-CDA21042593A}">
      <dgm:prSet phldrT="[Text]" custT="1"/>
      <dgm:spPr>
        <a:solidFill>
          <a:schemeClr val="accent4">
            <a:lumMod val="40000"/>
            <a:lumOff val="60000"/>
          </a:schemeClr>
        </a:solidFill>
      </dgm:spPr>
      <dgm:t>
        <a:bodyPr/>
        <a:lstStyle/>
        <a:p>
          <a:pPr marL="0" lvl="0" algn="ctr" defTabSz="1422400">
            <a:lnSpc>
              <a:spcPct val="90000"/>
            </a:lnSpc>
            <a:spcBef>
              <a:spcPct val="0"/>
            </a:spcBef>
            <a:spcAft>
              <a:spcPct val="35000"/>
            </a:spcAft>
            <a:buNone/>
          </a:pPr>
          <a:r>
            <a:rPr lang="ar-JO" sz="3200" kern="1200" dirty="0">
              <a:solidFill>
                <a:srgbClr val="FF0000"/>
              </a:solidFill>
            </a:rPr>
            <a:t>أسرار المدخل</a:t>
          </a:r>
          <a:endParaRPr lang="ar-JO" sz="2000" kern="1200" dirty="0">
            <a:solidFill>
              <a:srgbClr val="FF0000"/>
            </a:solidFill>
          </a:endParaRPr>
        </a:p>
        <a:p>
          <a:pPr marL="0" lvl="0" algn="ctr" defTabSz="1422400">
            <a:lnSpc>
              <a:spcPct val="90000"/>
            </a:lnSpc>
            <a:spcBef>
              <a:spcPct val="0"/>
            </a:spcBef>
            <a:spcAft>
              <a:spcPct val="35000"/>
            </a:spcAft>
            <a:buNone/>
          </a:pPr>
          <a:r>
            <a:rPr lang="ar-JO" sz="2400" kern="1200" dirty="0">
              <a:solidFill>
                <a:schemeClr val="bg1"/>
              </a:solidFill>
            </a:rPr>
            <a:t>1</a:t>
          </a:r>
          <a:r>
            <a:rPr lang="ar-JO" sz="2400" kern="1200" dirty="0">
              <a:solidFill>
                <a:prstClr val="black"/>
              </a:solidFill>
              <a:latin typeface="Calibri" panose="020F0502020204030204"/>
              <a:ea typeface="+mn-ea"/>
              <a:cs typeface="Arial" panose="020B0604020202020204" pitchFamily="34" charset="0"/>
            </a:rPr>
            <a:t>- سرّ المعمودية</a:t>
          </a:r>
        </a:p>
        <a:p>
          <a:pPr marL="0" lvl="0" algn="ctr" defTabSz="1422400">
            <a:lnSpc>
              <a:spcPct val="90000"/>
            </a:lnSpc>
            <a:spcBef>
              <a:spcPct val="0"/>
            </a:spcBef>
            <a:spcAft>
              <a:spcPct val="35000"/>
            </a:spcAft>
            <a:buNone/>
          </a:pPr>
          <a:r>
            <a:rPr lang="ar-JO" sz="2400" kern="1200" dirty="0">
              <a:solidFill>
                <a:prstClr val="black"/>
              </a:solidFill>
              <a:latin typeface="Calibri" panose="020F0502020204030204"/>
              <a:ea typeface="+mn-ea"/>
              <a:cs typeface="Arial" panose="020B0604020202020204" pitchFamily="34" charset="0"/>
            </a:rPr>
            <a:t>2- سرّ الميرون</a:t>
          </a:r>
        </a:p>
        <a:p>
          <a:pPr marL="0" lvl="0" algn="ctr" defTabSz="1422400">
            <a:lnSpc>
              <a:spcPct val="90000"/>
            </a:lnSpc>
            <a:spcBef>
              <a:spcPct val="0"/>
            </a:spcBef>
            <a:spcAft>
              <a:spcPct val="35000"/>
            </a:spcAft>
            <a:buNone/>
          </a:pPr>
          <a:r>
            <a:rPr lang="ar-JO" sz="2400" kern="1200" dirty="0">
              <a:solidFill>
                <a:prstClr val="black"/>
              </a:solidFill>
              <a:latin typeface="Calibri" panose="020F0502020204030204"/>
              <a:ea typeface="+mn-ea"/>
              <a:cs typeface="Arial" panose="020B0604020202020204" pitchFamily="34" charset="0"/>
            </a:rPr>
            <a:t>3- سرّ الشكر الإلهي</a:t>
          </a:r>
          <a:endParaRPr lang="en-US" sz="2400" kern="1200" dirty="0">
            <a:solidFill>
              <a:prstClr val="black"/>
            </a:solidFill>
            <a:latin typeface="Calibri" panose="020F0502020204030204"/>
            <a:ea typeface="+mn-ea"/>
            <a:cs typeface="Arial" panose="020B0604020202020204" pitchFamily="34" charset="0"/>
          </a:endParaRPr>
        </a:p>
      </dgm:t>
    </dgm:pt>
    <dgm:pt modelId="{78B61468-4F27-4651-B10F-75DBE3CB4CC8}" type="parTrans" cxnId="{2FDA66D1-7F53-41AF-82C2-003E5429E38B}">
      <dgm:prSet/>
      <dgm:spPr/>
      <dgm:t>
        <a:bodyPr/>
        <a:lstStyle/>
        <a:p>
          <a:endParaRPr lang="en-US"/>
        </a:p>
      </dgm:t>
    </dgm:pt>
    <dgm:pt modelId="{B0B3016C-0EDB-4768-8AF5-701E62CDA0BE}" type="sibTrans" cxnId="{2FDA66D1-7F53-41AF-82C2-003E5429E38B}">
      <dgm:prSet/>
      <dgm:spPr/>
      <dgm:t>
        <a:bodyPr/>
        <a:lstStyle/>
        <a:p>
          <a:endParaRPr lang="en-US"/>
        </a:p>
      </dgm:t>
    </dgm:pt>
    <dgm:pt modelId="{2FA544D5-23B7-4DBC-9C8A-9A62FDA0E28F}" type="pres">
      <dgm:prSet presAssocID="{AE550365-1AD1-42EA-819B-482EDE8AC013}" presName="composite" presStyleCnt="0">
        <dgm:presLayoutVars>
          <dgm:chMax val="1"/>
          <dgm:dir/>
          <dgm:resizeHandles val="exact"/>
        </dgm:presLayoutVars>
      </dgm:prSet>
      <dgm:spPr/>
    </dgm:pt>
    <dgm:pt modelId="{DBF30F6B-004B-49AD-93F0-8077CAB27C38}" type="pres">
      <dgm:prSet presAssocID="{658F9825-B862-416C-9FC1-56CF026DCCAB}" presName="roof" presStyleLbl="dkBgShp" presStyleIdx="0" presStyleCnt="2"/>
      <dgm:spPr/>
    </dgm:pt>
    <dgm:pt modelId="{70837065-0119-4B7A-85C6-08736B2F984F}" type="pres">
      <dgm:prSet presAssocID="{658F9825-B862-416C-9FC1-56CF026DCCAB}" presName="pillars" presStyleCnt="0"/>
      <dgm:spPr/>
    </dgm:pt>
    <dgm:pt modelId="{F250DD6F-9F16-4A6D-B3AB-8D38BF0055A4}" type="pres">
      <dgm:prSet presAssocID="{658F9825-B862-416C-9FC1-56CF026DCCAB}" presName="pillar1" presStyleLbl="node1" presStyleIdx="0" presStyleCnt="3" custLinFactNeighborX="-711" custLinFactNeighborY="0">
        <dgm:presLayoutVars>
          <dgm:bulletEnabled val="1"/>
        </dgm:presLayoutVars>
      </dgm:prSet>
      <dgm:spPr/>
    </dgm:pt>
    <dgm:pt modelId="{4255419A-BBA1-4546-9A82-140160B13AC0}" type="pres">
      <dgm:prSet presAssocID="{0D98AE05-E9A4-4DB0-B523-BD9247FEE7A8}" presName="pillarX" presStyleLbl="node1" presStyleIdx="1" presStyleCnt="3" custLinFactNeighborX="147">
        <dgm:presLayoutVars>
          <dgm:bulletEnabled val="1"/>
        </dgm:presLayoutVars>
      </dgm:prSet>
      <dgm:spPr/>
    </dgm:pt>
    <dgm:pt modelId="{7A19EB42-1E47-43A0-9144-03B9C425FA88}" type="pres">
      <dgm:prSet presAssocID="{2EE726BE-EADF-495C-B8BD-CDA21042593A}" presName="pillarX" presStyleLbl="node1" presStyleIdx="2" presStyleCnt="3" custLinFactNeighborX="147">
        <dgm:presLayoutVars>
          <dgm:bulletEnabled val="1"/>
        </dgm:presLayoutVars>
      </dgm:prSet>
      <dgm:spPr/>
    </dgm:pt>
    <dgm:pt modelId="{4DD97966-4B71-4B28-A05C-570F461A56DC}" type="pres">
      <dgm:prSet presAssocID="{658F9825-B862-416C-9FC1-56CF026DCCAB}" presName="base" presStyleLbl="dkBgShp" presStyleIdx="1" presStyleCnt="2"/>
      <dgm:spPr>
        <a:solidFill>
          <a:schemeClr val="accent2">
            <a:lumMod val="40000"/>
            <a:lumOff val="60000"/>
          </a:schemeClr>
        </a:solidFill>
      </dgm:spPr>
    </dgm:pt>
  </dgm:ptLst>
  <dgm:cxnLst>
    <dgm:cxn modelId="{F0318D05-42FE-4413-A637-1D3EFA539051}" type="presOf" srcId="{1CFBEF6D-A82A-45E3-91AC-4F01B645E41B}" destId="{F250DD6F-9F16-4A6D-B3AB-8D38BF0055A4}" srcOrd="0" destOrd="0" presId="urn:microsoft.com/office/officeart/2005/8/layout/hList3"/>
    <dgm:cxn modelId="{459DB04F-A7A3-4DD2-BE0D-5626949BC338}" type="presOf" srcId="{0D98AE05-E9A4-4DB0-B523-BD9247FEE7A8}" destId="{4255419A-BBA1-4546-9A82-140160B13AC0}" srcOrd="0" destOrd="0" presId="urn:microsoft.com/office/officeart/2005/8/layout/hList3"/>
    <dgm:cxn modelId="{A6475985-F59B-4253-9EE2-B5FDC322ED37}" srcId="{AE550365-1AD1-42EA-819B-482EDE8AC013}" destId="{658F9825-B862-416C-9FC1-56CF026DCCAB}" srcOrd="0" destOrd="0" parTransId="{583A4B47-9284-4A46-AE77-CBFB83719EAD}" sibTransId="{D53CEB81-032E-469B-86FA-CA62C208EEFC}"/>
    <dgm:cxn modelId="{C011948F-F60F-4E32-B8BC-921AB3CC16F0}" srcId="{658F9825-B862-416C-9FC1-56CF026DCCAB}" destId="{0D98AE05-E9A4-4DB0-B523-BD9247FEE7A8}" srcOrd="1" destOrd="0" parTransId="{5C489463-FA32-42DB-8840-4EF5C959721E}" sibTransId="{6F07B2DF-7E09-48B0-9355-CF7A5B10BE4C}"/>
    <dgm:cxn modelId="{2FDA66D1-7F53-41AF-82C2-003E5429E38B}" srcId="{658F9825-B862-416C-9FC1-56CF026DCCAB}" destId="{2EE726BE-EADF-495C-B8BD-CDA21042593A}" srcOrd="2" destOrd="0" parTransId="{78B61468-4F27-4651-B10F-75DBE3CB4CC8}" sibTransId="{B0B3016C-0EDB-4768-8AF5-701E62CDA0BE}"/>
    <dgm:cxn modelId="{8F8F0FD7-B312-4022-822D-E532DF59B6E9}" type="presOf" srcId="{AE550365-1AD1-42EA-819B-482EDE8AC013}" destId="{2FA544D5-23B7-4DBC-9C8A-9A62FDA0E28F}" srcOrd="0" destOrd="0" presId="urn:microsoft.com/office/officeart/2005/8/layout/hList3"/>
    <dgm:cxn modelId="{295B53DC-BAF6-4A24-8E91-F886796D9F08}" srcId="{658F9825-B862-416C-9FC1-56CF026DCCAB}" destId="{1CFBEF6D-A82A-45E3-91AC-4F01B645E41B}" srcOrd="0" destOrd="0" parTransId="{857228AF-558B-4B95-962F-E4975D072B6E}" sibTransId="{D32BCB3B-3299-4D98-9441-34C2FC77F360}"/>
    <dgm:cxn modelId="{06C3EAEF-FAA5-4C31-9B55-95D1DEA94151}" type="presOf" srcId="{658F9825-B862-416C-9FC1-56CF026DCCAB}" destId="{DBF30F6B-004B-49AD-93F0-8077CAB27C38}" srcOrd="0" destOrd="0" presId="urn:microsoft.com/office/officeart/2005/8/layout/hList3"/>
    <dgm:cxn modelId="{4F44B2F2-70F2-48CC-9A5A-39074D6F4959}" type="presOf" srcId="{2EE726BE-EADF-495C-B8BD-CDA21042593A}" destId="{7A19EB42-1E47-43A0-9144-03B9C425FA88}" srcOrd="0" destOrd="0" presId="urn:microsoft.com/office/officeart/2005/8/layout/hList3"/>
    <dgm:cxn modelId="{BCFAAC43-89DA-4DDE-B914-9B04966C714A}" type="presParOf" srcId="{2FA544D5-23B7-4DBC-9C8A-9A62FDA0E28F}" destId="{DBF30F6B-004B-49AD-93F0-8077CAB27C38}" srcOrd="0" destOrd="0" presId="urn:microsoft.com/office/officeart/2005/8/layout/hList3"/>
    <dgm:cxn modelId="{3C19A160-9833-4210-9578-56FCDD6BCB37}" type="presParOf" srcId="{2FA544D5-23B7-4DBC-9C8A-9A62FDA0E28F}" destId="{70837065-0119-4B7A-85C6-08736B2F984F}" srcOrd="1" destOrd="0" presId="urn:microsoft.com/office/officeart/2005/8/layout/hList3"/>
    <dgm:cxn modelId="{4DA2846C-E253-4F9C-A441-37FF15080671}" type="presParOf" srcId="{70837065-0119-4B7A-85C6-08736B2F984F}" destId="{F250DD6F-9F16-4A6D-B3AB-8D38BF0055A4}" srcOrd="0" destOrd="0" presId="urn:microsoft.com/office/officeart/2005/8/layout/hList3"/>
    <dgm:cxn modelId="{84AC0348-EB57-4571-B074-F1038C4DF23D}" type="presParOf" srcId="{70837065-0119-4B7A-85C6-08736B2F984F}" destId="{4255419A-BBA1-4546-9A82-140160B13AC0}" srcOrd="1" destOrd="0" presId="urn:microsoft.com/office/officeart/2005/8/layout/hList3"/>
    <dgm:cxn modelId="{CFE025EC-0465-46BE-9F0F-E114474A9065}" type="presParOf" srcId="{70837065-0119-4B7A-85C6-08736B2F984F}" destId="{7A19EB42-1E47-43A0-9144-03B9C425FA88}" srcOrd="2" destOrd="0" presId="urn:microsoft.com/office/officeart/2005/8/layout/hList3"/>
    <dgm:cxn modelId="{BA5B9B0E-6967-4F35-A040-72669349F31D}" type="presParOf" srcId="{2FA544D5-23B7-4DBC-9C8A-9A62FDA0E28F}" destId="{4DD97966-4B71-4B28-A05C-570F461A56D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30F6B-004B-49AD-93F0-8077CAB27C38}">
      <dsp:nvSpPr>
        <dsp:cNvPr id="0" name=""/>
        <dsp:cNvSpPr/>
      </dsp:nvSpPr>
      <dsp:spPr>
        <a:xfrm>
          <a:off x="0" y="0"/>
          <a:ext cx="10131425" cy="1094898"/>
        </a:xfrm>
        <a:prstGeom prst="rect">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ar-JO" sz="4800" kern="1200" dirty="0">
              <a:solidFill>
                <a:schemeClr val="bg1"/>
              </a:solidFill>
            </a:rPr>
            <a:t>الأسرار السبعة المقدسة وأقسامها</a:t>
          </a:r>
          <a:endParaRPr lang="en-US" sz="4800" kern="1200" dirty="0">
            <a:solidFill>
              <a:schemeClr val="bg1"/>
            </a:solidFill>
          </a:endParaRPr>
        </a:p>
      </dsp:txBody>
      <dsp:txXfrm>
        <a:off x="0" y="0"/>
        <a:ext cx="10131425" cy="1094898"/>
      </dsp:txXfrm>
    </dsp:sp>
    <dsp:sp modelId="{F250DD6F-9F16-4A6D-B3AB-8D38BF0055A4}">
      <dsp:nvSpPr>
        <dsp:cNvPr id="0" name=""/>
        <dsp:cNvSpPr/>
      </dsp:nvSpPr>
      <dsp:spPr>
        <a:xfrm>
          <a:off x="0" y="1094898"/>
          <a:ext cx="3373843" cy="2299287"/>
        </a:xfrm>
        <a:prstGeom prst="rect">
          <a:avLst/>
        </a:prstGeom>
        <a:solidFill>
          <a:schemeClr val="accent4">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JO" sz="3200" kern="1200" dirty="0">
              <a:solidFill>
                <a:srgbClr val="FF0000"/>
              </a:solidFill>
            </a:rPr>
            <a:t>أسرار اختيارية </a:t>
          </a:r>
        </a:p>
        <a:p>
          <a:pPr marL="0" lvl="0" indent="0" algn="ctr" defTabSz="1422400">
            <a:lnSpc>
              <a:spcPct val="90000"/>
            </a:lnSpc>
            <a:spcBef>
              <a:spcPct val="0"/>
            </a:spcBef>
            <a:spcAft>
              <a:spcPct val="35000"/>
            </a:spcAft>
            <a:buNone/>
          </a:pPr>
          <a:r>
            <a:rPr lang="ar-JO" sz="2400" kern="1200" dirty="0">
              <a:solidFill>
                <a:prstClr val="black"/>
              </a:solidFill>
              <a:latin typeface="Calibri" panose="020F0502020204030204"/>
              <a:ea typeface="+mn-ea"/>
              <a:cs typeface="Arial" panose="020B0604020202020204" pitchFamily="34" charset="0"/>
            </a:rPr>
            <a:t>1- سرّ الكهنوت</a:t>
          </a:r>
        </a:p>
        <a:p>
          <a:pPr marL="0" lvl="0" indent="0" algn="ctr" defTabSz="1422400">
            <a:lnSpc>
              <a:spcPct val="90000"/>
            </a:lnSpc>
            <a:spcBef>
              <a:spcPct val="0"/>
            </a:spcBef>
            <a:spcAft>
              <a:spcPct val="35000"/>
            </a:spcAft>
            <a:buNone/>
          </a:pPr>
          <a:r>
            <a:rPr lang="ar-JO" sz="2400" kern="1200" dirty="0">
              <a:solidFill>
                <a:prstClr val="black"/>
              </a:solidFill>
              <a:latin typeface="Calibri" panose="020F0502020204030204"/>
              <a:ea typeface="+mn-ea"/>
              <a:cs typeface="Arial" panose="020B0604020202020204" pitchFamily="34" charset="0"/>
            </a:rPr>
            <a:t>2- سرّ الزّواج</a:t>
          </a:r>
          <a:endParaRPr lang="en-US" sz="2400" kern="1200" dirty="0">
            <a:solidFill>
              <a:prstClr val="black"/>
            </a:solidFill>
            <a:latin typeface="Calibri" panose="020F0502020204030204"/>
            <a:ea typeface="+mn-ea"/>
            <a:cs typeface="Arial" panose="020B0604020202020204" pitchFamily="34" charset="0"/>
          </a:endParaRPr>
        </a:p>
      </dsp:txBody>
      <dsp:txXfrm>
        <a:off x="0" y="1094898"/>
        <a:ext cx="3373843" cy="2299287"/>
      </dsp:txXfrm>
    </dsp:sp>
    <dsp:sp modelId="{4255419A-BBA1-4546-9A82-140160B13AC0}">
      <dsp:nvSpPr>
        <dsp:cNvPr id="0" name=""/>
        <dsp:cNvSpPr/>
      </dsp:nvSpPr>
      <dsp:spPr>
        <a:xfrm>
          <a:off x="3383750" y="1094898"/>
          <a:ext cx="3373843" cy="2299287"/>
        </a:xfrm>
        <a:prstGeom prst="rect">
          <a:avLst/>
        </a:prstGeom>
        <a:solidFill>
          <a:schemeClr val="accent4">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JO" sz="3200" kern="1200" dirty="0">
              <a:solidFill>
                <a:srgbClr val="FF0000"/>
              </a:solidFill>
            </a:rPr>
            <a:t>أسرار الشفاء </a:t>
          </a:r>
        </a:p>
        <a:p>
          <a:pPr marL="0" lvl="0" indent="0" algn="ctr" defTabSz="1422400">
            <a:lnSpc>
              <a:spcPct val="90000"/>
            </a:lnSpc>
            <a:spcBef>
              <a:spcPct val="0"/>
            </a:spcBef>
            <a:spcAft>
              <a:spcPct val="35000"/>
            </a:spcAft>
            <a:buNone/>
          </a:pPr>
          <a:r>
            <a:rPr lang="ar-JO" sz="2400" kern="1200" dirty="0">
              <a:solidFill>
                <a:prstClr val="black"/>
              </a:solidFill>
              <a:latin typeface="Calibri" panose="020F0502020204030204"/>
              <a:ea typeface="+mn-ea"/>
              <a:cs typeface="Arial" panose="020B0604020202020204" pitchFamily="34" charset="0"/>
            </a:rPr>
            <a:t>1- سرّ التّوبة والإعتراف</a:t>
          </a:r>
        </a:p>
        <a:p>
          <a:pPr marL="0" lvl="0" indent="0" algn="ctr" defTabSz="1422400">
            <a:lnSpc>
              <a:spcPct val="90000"/>
            </a:lnSpc>
            <a:spcBef>
              <a:spcPct val="0"/>
            </a:spcBef>
            <a:spcAft>
              <a:spcPct val="35000"/>
            </a:spcAft>
            <a:buNone/>
          </a:pPr>
          <a:r>
            <a:rPr lang="ar-JO" sz="2400" kern="1200" dirty="0">
              <a:solidFill>
                <a:prstClr val="black"/>
              </a:solidFill>
              <a:latin typeface="Calibri" panose="020F0502020204030204"/>
              <a:ea typeface="+mn-ea"/>
              <a:cs typeface="Arial" panose="020B0604020202020204" pitchFamily="34" charset="0"/>
            </a:rPr>
            <a:t>2- سرّ مسحة المرضى</a:t>
          </a:r>
          <a:endParaRPr lang="en-US" sz="2400" kern="1200" dirty="0">
            <a:solidFill>
              <a:prstClr val="black"/>
            </a:solidFill>
            <a:latin typeface="Calibri" panose="020F0502020204030204"/>
            <a:ea typeface="+mn-ea"/>
            <a:cs typeface="Arial" panose="020B0604020202020204" pitchFamily="34" charset="0"/>
          </a:endParaRPr>
        </a:p>
      </dsp:txBody>
      <dsp:txXfrm>
        <a:off x="3383750" y="1094898"/>
        <a:ext cx="3373843" cy="2299287"/>
      </dsp:txXfrm>
    </dsp:sp>
    <dsp:sp modelId="{7A19EB42-1E47-43A0-9144-03B9C425FA88}">
      <dsp:nvSpPr>
        <dsp:cNvPr id="0" name=""/>
        <dsp:cNvSpPr/>
      </dsp:nvSpPr>
      <dsp:spPr>
        <a:xfrm>
          <a:off x="6757581" y="1094898"/>
          <a:ext cx="3373843" cy="2299287"/>
        </a:xfrm>
        <a:prstGeom prst="rect">
          <a:avLst/>
        </a:prstGeom>
        <a:solidFill>
          <a:schemeClr val="accent4">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JO" sz="3200" kern="1200" dirty="0">
              <a:solidFill>
                <a:srgbClr val="FF0000"/>
              </a:solidFill>
            </a:rPr>
            <a:t>أسرار المدخل</a:t>
          </a:r>
          <a:endParaRPr lang="ar-JO" sz="2000" kern="1200" dirty="0">
            <a:solidFill>
              <a:srgbClr val="FF0000"/>
            </a:solidFill>
          </a:endParaRPr>
        </a:p>
        <a:p>
          <a:pPr marL="0" lvl="0" indent="0" algn="ctr" defTabSz="1422400">
            <a:lnSpc>
              <a:spcPct val="90000"/>
            </a:lnSpc>
            <a:spcBef>
              <a:spcPct val="0"/>
            </a:spcBef>
            <a:spcAft>
              <a:spcPct val="35000"/>
            </a:spcAft>
            <a:buNone/>
          </a:pPr>
          <a:r>
            <a:rPr lang="ar-JO" sz="2400" kern="1200" dirty="0">
              <a:solidFill>
                <a:schemeClr val="bg1"/>
              </a:solidFill>
            </a:rPr>
            <a:t>1</a:t>
          </a:r>
          <a:r>
            <a:rPr lang="ar-JO" sz="2400" kern="1200" dirty="0">
              <a:solidFill>
                <a:prstClr val="black"/>
              </a:solidFill>
              <a:latin typeface="Calibri" panose="020F0502020204030204"/>
              <a:ea typeface="+mn-ea"/>
              <a:cs typeface="Arial" panose="020B0604020202020204" pitchFamily="34" charset="0"/>
            </a:rPr>
            <a:t>- سرّ المعمودية</a:t>
          </a:r>
        </a:p>
        <a:p>
          <a:pPr marL="0" lvl="0" indent="0" algn="ctr" defTabSz="1422400">
            <a:lnSpc>
              <a:spcPct val="90000"/>
            </a:lnSpc>
            <a:spcBef>
              <a:spcPct val="0"/>
            </a:spcBef>
            <a:spcAft>
              <a:spcPct val="35000"/>
            </a:spcAft>
            <a:buNone/>
          </a:pPr>
          <a:r>
            <a:rPr lang="ar-JO" sz="2400" kern="1200" dirty="0">
              <a:solidFill>
                <a:prstClr val="black"/>
              </a:solidFill>
              <a:latin typeface="Calibri" panose="020F0502020204030204"/>
              <a:ea typeface="+mn-ea"/>
              <a:cs typeface="Arial" panose="020B0604020202020204" pitchFamily="34" charset="0"/>
            </a:rPr>
            <a:t>2- سرّ الميرون</a:t>
          </a:r>
        </a:p>
        <a:p>
          <a:pPr marL="0" lvl="0" indent="0" algn="ctr" defTabSz="1422400">
            <a:lnSpc>
              <a:spcPct val="90000"/>
            </a:lnSpc>
            <a:spcBef>
              <a:spcPct val="0"/>
            </a:spcBef>
            <a:spcAft>
              <a:spcPct val="35000"/>
            </a:spcAft>
            <a:buNone/>
          </a:pPr>
          <a:r>
            <a:rPr lang="ar-JO" sz="2400" kern="1200" dirty="0">
              <a:solidFill>
                <a:prstClr val="black"/>
              </a:solidFill>
              <a:latin typeface="Calibri" panose="020F0502020204030204"/>
              <a:ea typeface="+mn-ea"/>
              <a:cs typeface="Arial" panose="020B0604020202020204" pitchFamily="34" charset="0"/>
            </a:rPr>
            <a:t>3- سرّ الشكر الإلهي</a:t>
          </a:r>
          <a:endParaRPr lang="en-US" sz="2400" kern="1200" dirty="0">
            <a:solidFill>
              <a:prstClr val="black"/>
            </a:solidFill>
            <a:latin typeface="Calibri" panose="020F0502020204030204"/>
            <a:ea typeface="+mn-ea"/>
            <a:cs typeface="Arial" panose="020B0604020202020204" pitchFamily="34" charset="0"/>
          </a:endParaRPr>
        </a:p>
      </dsp:txBody>
      <dsp:txXfrm>
        <a:off x="6757581" y="1094898"/>
        <a:ext cx="3373843" cy="2299287"/>
      </dsp:txXfrm>
    </dsp:sp>
    <dsp:sp modelId="{4DD97966-4B71-4B28-A05C-570F461A56DC}">
      <dsp:nvSpPr>
        <dsp:cNvPr id="0" name=""/>
        <dsp:cNvSpPr/>
      </dsp:nvSpPr>
      <dsp:spPr>
        <a:xfrm>
          <a:off x="0" y="3394185"/>
          <a:ext cx="10131425" cy="255476"/>
        </a:xfrm>
        <a:prstGeom prst="rect">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964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5984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631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11044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9378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3564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4622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3616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274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4772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9558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625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6546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4992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722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55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9828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9/13/2022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5219907"/>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AB16B-885A-4BC1-9CE6-BBA65474C367}"/>
              </a:ext>
            </a:extLst>
          </p:cNvPr>
          <p:cNvSpPr>
            <a:spLocks noGrp="1"/>
          </p:cNvSpPr>
          <p:nvPr>
            <p:ph type="ctrTitle"/>
          </p:nvPr>
        </p:nvSpPr>
        <p:spPr>
          <a:xfrm>
            <a:off x="2184399" y="568854"/>
            <a:ext cx="7197726" cy="1071562"/>
          </a:xfrm>
        </p:spPr>
        <p:txBody>
          <a:bodyPr/>
          <a:lstStyle/>
          <a:p>
            <a:pPr algn="ctr" rtl="1"/>
            <a:r>
              <a:rPr lang="ar-JO" sz="5400" b="1" dirty="0">
                <a:solidFill>
                  <a:srgbClr val="FF0000"/>
                </a:solidFill>
              </a:rPr>
              <a:t>الدّرس الأول: الأسرار في حياتنا </a:t>
            </a:r>
            <a:endParaRPr lang="en-US" sz="5400" b="1" dirty="0">
              <a:solidFill>
                <a:srgbClr val="FF0000"/>
              </a:solidFill>
            </a:endParaRPr>
          </a:p>
        </p:txBody>
      </p:sp>
      <p:sp>
        <p:nvSpPr>
          <p:cNvPr id="3" name="Subtitle 2">
            <a:extLst>
              <a:ext uri="{FF2B5EF4-FFF2-40B4-BE49-F238E27FC236}">
                <a16:creationId xmlns:a16="http://schemas.microsoft.com/office/drawing/2014/main" id="{85C107E1-63F6-4E63-8DF7-153D17A0F59C}"/>
              </a:ext>
            </a:extLst>
          </p:cNvPr>
          <p:cNvSpPr>
            <a:spLocks noGrp="1"/>
          </p:cNvSpPr>
          <p:nvPr>
            <p:ph type="subTitle" idx="1"/>
          </p:nvPr>
        </p:nvSpPr>
        <p:spPr>
          <a:xfrm>
            <a:off x="4625009" y="2357438"/>
            <a:ext cx="6861055" cy="4109624"/>
          </a:xfrm>
        </p:spPr>
        <p:txBody>
          <a:bodyPr>
            <a:noAutofit/>
          </a:bodyPr>
          <a:lstStyle/>
          <a:p>
            <a:pPr algn="r" rtl="1"/>
            <a:r>
              <a:rPr lang="ar-JO" sz="3600" b="1" u="sng" dirty="0">
                <a:solidFill>
                  <a:srgbClr val="FF0000"/>
                </a:solidFill>
              </a:rPr>
              <a:t>النتاجات التعليمية: </a:t>
            </a:r>
          </a:p>
          <a:p>
            <a:pPr algn="r" rtl="1"/>
            <a:r>
              <a:rPr lang="ar-JO" sz="3200" b="1" dirty="0"/>
              <a:t>1- يعرّف السّر المقدس.</a:t>
            </a:r>
          </a:p>
          <a:p>
            <a:pPr algn="r" rtl="1"/>
            <a:r>
              <a:rPr lang="ar-JO" sz="3200" b="1" dirty="0"/>
              <a:t>2- يعدد الأسرار الكنسية السبعة.</a:t>
            </a:r>
          </a:p>
          <a:p>
            <a:pPr algn="r" rtl="1"/>
            <a:r>
              <a:rPr lang="ar-JO" sz="3200" b="1"/>
              <a:t>3- يتعرف على </a:t>
            </a:r>
            <a:r>
              <a:rPr lang="ar-JO" sz="3200" b="1" dirty="0"/>
              <a:t>أوجه الأسرار.</a:t>
            </a:r>
          </a:p>
          <a:p>
            <a:pPr algn="r" rtl="1"/>
            <a:r>
              <a:rPr lang="ar-JO" sz="3200" b="1" dirty="0"/>
              <a:t>4- يحدد الأسرار السبعة وأقسامها.</a:t>
            </a:r>
          </a:p>
          <a:p>
            <a:pPr algn="r" rtl="1"/>
            <a:endParaRPr lang="en-US" sz="2400" b="1" dirty="0"/>
          </a:p>
        </p:txBody>
      </p:sp>
      <p:pic>
        <p:nvPicPr>
          <p:cNvPr id="4" name="Picture 3">
            <a:extLst>
              <a:ext uri="{FF2B5EF4-FFF2-40B4-BE49-F238E27FC236}">
                <a16:creationId xmlns:a16="http://schemas.microsoft.com/office/drawing/2014/main" id="{580C616F-8BBF-41F3-8836-2D7292EF3F9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778" b="96000" l="21778" r="80000"/>
                    </a14:imgEffect>
                  </a14:imgLayer>
                </a14:imgProps>
              </a:ext>
            </a:extLst>
          </a:blip>
          <a:stretch>
            <a:fillRect/>
          </a:stretch>
        </p:blipFill>
        <p:spPr>
          <a:xfrm>
            <a:off x="4702244" y="2357437"/>
            <a:ext cx="2143125" cy="2143125"/>
          </a:xfrm>
          <a:prstGeom prst="rect">
            <a:avLst/>
          </a:prstGeom>
          <a:noFill/>
          <a:ln>
            <a:noFill/>
          </a:ln>
        </p:spPr>
      </p:pic>
      <p:pic>
        <p:nvPicPr>
          <p:cNvPr id="8" name="Picture 7">
            <a:extLst>
              <a:ext uri="{FF2B5EF4-FFF2-40B4-BE49-F238E27FC236}">
                <a16:creationId xmlns:a16="http://schemas.microsoft.com/office/drawing/2014/main" id="{576BFB24-7A83-49A7-9388-3579AFB7EAC9}"/>
              </a:ext>
            </a:extLst>
          </p:cNvPr>
          <p:cNvPicPr>
            <a:picLocks noChangeAspect="1"/>
          </p:cNvPicPr>
          <p:nvPr/>
        </p:nvPicPr>
        <p:blipFill>
          <a:blip r:embed="rId4"/>
          <a:stretch>
            <a:fillRect/>
          </a:stretch>
        </p:blipFill>
        <p:spPr>
          <a:xfrm>
            <a:off x="705936" y="2046092"/>
            <a:ext cx="3730112" cy="4561593"/>
          </a:xfrm>
          <a:prstGeom prst="rect">
            <a:avLst/>
          </a:prstGeom>
        </p:spPr>
      </p:pic>
      <p:sp>
        <p:nvSpPr>
          <p:cNvPr id="9" name="TextBox 8">
            <a:extLst>
              <a:ext uri="{FF2B5EF4-FFF2-40B4-BE49-F238E27FC236}">
                <a16:creationId xmlns:a16="http://schemas.microsoft.com/office/drawing/2014/main" id="{AD03ED08-6212-49B9-81A5-1DEDD6A5758F}"/>
              </a:ext>
            </a:extLst>
          </p:cNvPr>
          <p:cNvSpPr txBox="1"/>
          <p:nvPr/>
        </p:nvSpPr>
        <p:spPr>
          <a:xfrm>
            <a:off x="1352192" y="2046092"/>
            <a:ext cx="2583704" cy="523220"/>
          </a:xfrm>
          <a:prstGeom prst="rect">
            <a:avLst/>
          </a:prstGeom>
          <a:noFill/>
        </p:spPr>
        <p:txBody>
          <a:bodyPr wrap="square" rtlCol="0">
            <a:spAutoFit/>
          </a:bodyPr>
          <a:lstStyle/>
          <a:p>
            <a:pPr algn="ctr" rtl="1"/>
            <a:r>
              <a:rPr lang="ar-JO" sz="2800" b="1" dirty="0">
                <a:solidFill>
                  <a:schemeClr val="bg1"/>
                </a:solidFill>
              </a:rPr>
              <a:t>أيقونة العنصرة</a:t>
            </a:r>
            <a:endParaRPr lang="en-US" sz="2800" b="1" dirty="0">
              <a:solidFill>
                <a:schemeClr val="bg1"/>
              </a:solidFill>
            </a:endParaRPr>
          </a:p>
        </p:txBody>
      </p:sp>
    </p:spTree>
    <p:extLst>
      <p:ext uri="{BB962C8B-B14F-4D97-AF65-F5344CB8AC3E}">
        <p14:creationId xmlns:p14="http://schemas.microsoft.com/office/powerpoint/2010/main" val="2321451350"/>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05DB-A0B5-4C37-833B-5073E790AF61}"/>
              </a:ext>
            </a:extLst>
          </p:cNvPr>
          <p:cNvSpPr>
            <a:spLocks noGrp="1"/>
          </p:cNvSpPr>
          <p:nvPr>
            <p:ph type="title"/>
          </p:nvPr>
        </p:nvSpPr>
        <p:spPr>
          <a:xfrm>
            <a:off x="1030287" y="503583"/>
            <a:ext cx="10131425" cy="906118"/>
          </a:xfrm>
        </p:spPr>
        <p:txBody>
          <a:bodyPr>
            <a:normAutofit/>
          </a:bodyPr>
          <a:lstStyle/>
          <a:p>
            <a:pPr algn="ctr" rtl="1"/>
            <a:r>
              <a:rPr lang="ar-JO" sz="4400" b="1" dirty="0">
                <a:solidFill>
                  <a:schemeClr val="accent1"/>
                </a:solidFill>
              </a:rPr>
              <a:t>نصّ إنجيليّ</a:t>
            </a:r>
            <a:endParaRPr lang="en-US" sz="4400" b="1" dirty="0">
              <a:solidFill>
                <a:schemeClr val="accent1"/>
              </a:solidFill>
            </a:endParaRPr>
          </a:p>
        </p:txBody>
      </p:sp>
      <p:sp>
        <p:nvSpPr>
          <p:cNvPr id="3" name="Content Placeholder 2">
            <a:extLst>
              <a:ext uri="{FF2B5EF4-FFF2-40B4-BE49-F238E27FC236}">
                <a16:creationId xmlns:a16="http://schemas.microsoft.com/office/drawing/2014/main" id="{6FFDA897-FA6E-4E34-BF50-C9D11DB0E5D4}"/>
              </a:ext>
            </a:extLst>
          </p:cNvPr>
          <p:cNvSpPr>
            <a:spLocks noGrp="1"/>
          </p:cNvSpPr>
          <p:nvPr>
            <p:ph idx="1"/>
          </p:nvPr>
        </p:nvSpPr>
        <p:spPr>
          <a:xfrm>
            <a:off x="3750364" y="1515508"/>
            <a:ext cx="7845288" cy="5026302"/>
          </a:xfrm>
        </p:spPr>
        <p:txBody>
          <a:bodyPr>
            <a:noAutofit/>
          </a:bodyPr>
          <a:lstStyle/>
          <a:p>
            <a:pPr marL="0" indent="0" algn="r" rtl="1">
              <a:lnSpc>
                <a:spcPct val="150000"/>
              </a:lnSpc>
              <a:buNone/>
            </a:pPr>
            <a:r>
              <a:rPr lang="ar-JO" sz="3200" b="1" dirty="0"/>
              <a:t> " وَلمَّا حَضَرَ يَوْمُ الْخَمْسِينَ كَانَ الْجَمِيعُ مَعًا بِنَفْسٍ وَاحِدَةٍ، وَصَارَ بَغْتَةً مِنَ السَّمَاءِ صَوْتٌ كَمَا مِنْ هُبُوبِ رِيحٍ عَاصِفَةٍ وَمَلأَ كُلَّ الْبَيْتِ حَيْثُ كَانُوا جَالِسِينَ، وَظَهَرَتْ لَهُمْ أَلْسِنَةٌ مُنْقَسِمَةٌ كَأَنَّهَا مِنْ نَارٍ وَاسْتَقَرَّتْ عَلَى كُلِّ وَاحِدٍ مِنْهُمْ. وَامْتَلأَ الْجَمِيعُ مِنَ الرُّوحِ الْقُدُسِ، وَابْتَدَأُوا يَتَكَلَّمُونَ بِأَلْسِنَةٍ أُخْرَى كَمَا أَعْطَاهُمُ الرُّوحُ أَنْ يَنْطِقُوا." </a:t>
            </a:r>
            <a:r>
              <a:rPr lang="ar-JO" sz="3200" dirty="0"/>
              <a:t>(أعمال الرسل 2: 1-4 )</a:t>
            </a:r>
            <a:endParaRPr lang="ar-JO" sz="3200" b="1" dirty="0"/>
          </a:p>
        </p:txBody>
      </p:sp>
      <p:pic>
        <p:nvPicPr>
          <p:cNvPr id="6" name="Picture 5">
            <a:extLst>
              <a:ext uri="{FF2B5EF4-FFF2-40B4-BE49-F238E27FC236}">
                <a16:creationId xmlns:a16="http://schemas.microsoft.com/office/drawing/2014/main" id="{32749063-2852-4776-BC7D-F36B56C704F6}"/>
              </a:ext>
            </a:extLst>
          </p:cNvPr>
          <p:cNvPicPr>
            <a:picLocks noChangeAspect="1"/>
          </p:cNvPicPr>
          <p:nvPr/>
        </p:nvPicPr>
        <p:blipFill rotWithShape="1">
          <a:blip r:embed="rId2"/>
          <a:srcRect l="2194" r="4320"/>
          <a:stretch/>
        </p:blipFill>
        <p:spPr>
          <a:xfrm>
            <a:off x="437321" y="1409701"/>
            <a:ext cx="3193775" cy="444391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284799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5774A-97BA-411D-BC94-FFA4F58C4079}"/>
              </a:ext>
            </a:extLst>
          </p:cNvPr>
          <p:cNvSpPr/>
          <p:nvPr/>
        </p:nvSpPr>
        <p:spPr>
          <a:xfrm>
            <a:off x="3526971" y="2963636"/>
            <a:ext cx="7497308" cy="1183821"/>
          </a:xfrm>
          <a:prstGeom prst="rect">
            <a:avLst/>
          </a:prstGeom>
          <a:solidFill>
            <a:srgbClr val="E4E49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AA26C5-E6B9-4264-BA99-C0F4B1DBA4A6}"/>
              </a:ext>
            </a:extLst>
          </p:cNvPr>
          <p:cNvSpPr>
            <a:spLocks noGrp="1"/>
          </p:cNvSpPr>
          <p:nvPr>
            <p:ph type="title"/>
          </p:nvPr>
        </p:nvSpPr>
        <p:spPr>
          <a:xfrm>
            <a:off x="1030287" y="635690"/>
            <a:ext cx="10131425" cy="885240"/>
          </a:xfrm>
        </p:spPr>
        <p:txBody>
          <a:bodyPr/>
          <a:lstStyle/>
          <a:p>
            <a:pPr algn="ctr" rtl="1"/>
            <a:r>
              <a:rPr lang="ar-JO" b="1" dirty="0">
                <a:solidFill>
                  <a:srgbClr val="FF0000"/>
                </a:solidFill>
              </a:rPr>
              <a:t>أولاً: الرّوح القدس والأسرار</a:t>
            </a:r>
            <a:endParaRPr lang="en-US" b="1" dirty="0">
              <a:solidFill>
                <a:srgbClr val="FF0000"/>
              </a:solidFill>
            </a:endParaRPr>
          </a:p>
        </p:txBody>
      </p:sp>
      <p:sp>
        <p:nvSpPr>
          <p:cNvPr id="3" name="Content Placeholder 2">
            <a:extLst>
              <a:ext uri="{FF2B5EF4-FFF2-40B4-BE49-F238E27FC236}">
                <a16:creationId xmlns:a16="http://schemas.microsoft.com/office/drawing/2014/main" id="{4FD98772-6E52-421E-AC80-F6D173B51549}"/>
              </a:ext>
            </a:extLst>
          </p:cNvPr>
          <p:cNvSpPr>
            <a:spLocks noGrp="1"/>
          </p:cNvSpPr>
          <p:nvPr>
            <p:ph idx="1"/>
          </p:nvPr>
        </p:nvSpPr>
        <p:spPr>
          <a:xfrm>
            <a:off x="864820" y="1216545"/>
            <a:ext cx="10131425" cy="5005765"/>
          </a:xfrm>
        </p:spPr>
        <p:txBody>
          <a:bodyPr>
            <a:normAutofit/>
          </a:bodyPr>
          <a:lstStyle/>
          <a:p>
            <a:pPr marL="0" indent="0" algn="r" rtl="1">
              <a:buNone/>
            </a:pPr>
            <a:endParaRPr lang="ar-JO" sz="2400" dirty="0">
              <a:solidFill>
                <a:schemeClr val="tx1">
                  <a:lumMod val="95000"/>
                </a:schemeClr>
              </a:solidFill>
            </a:endParaRPr>
          </a:p>
          <a:p>
            <a:pPr marL="0" indent="0" algn="r" rtl="1">
              <a:buNone/>
            </a:pPr>
            <a:r>
              <a:rPr lang="ar-JO" sz="2400" dirty="0">
                <a:solidFill>
                  <a:schemeClr val="tx1">
                    <a:lumMod val="95000"/>
                  </a:schemeClr>
                </a:solidFill>
              </a:rPr>
              <a:t>قبل صعود الرّب يسوع المسيح إلى السماء أسَّسَ الأسرار المقدسة، وبعد قيامته له المجد من بين الأموات وصعوده إلى السماء لم يترك المؤمنين يتامى، بل وعدهم بإرسال الروح القدس المعزّي، حيث أرسل الرّب الإله الروح القدس على هيئة ألسنة نارية حلّت على التلاميذ في اليوم الخمسين (العنصرة).</a:t>
            </a:r>
          </a:p>
          <a:p>
            <a:pPr marL="0" indent="0" algn="r" rtl="1">
              <a:buNone/>
            </a:pPr>
            <a:r>
              <a:rPr lang="ar-JO" sz="2400" dirty="0">
                <a:solidFill>
                  <a:srgbClr val="FF0000"/>
                </a:solidFill>
              </a:rPr>
              <a:t>فما هو السّر؟</a:t>
            </a:r>
          </a:p>
          <a:p>
            <a:pPr marL="0" indent="0" algn="r" rtl="1">
              <a:buNone/>
            </a:pPr>
            <a:r>
              <a:rPr lang="ar-JO" sz="2000" dirty="0">
                <a:solidFill>
                  <a:schemeClr val="bg1"/>
                </a:solidFill>
                <a:highlight>
                  <a:srgbClr val="FFFF00"/>
                </a:highlight>
              </a:rPr>
              <a:t>السّر هو عمل مقدس أسسه الرب يسوع المسيح له المجد، ويتم بنعمة الروح القدس.</a:t>
            </a:r>
            <a:endParaRPr lang="ar-JO" sz="2000" dirty="0">
              <a:solidFill>
                <a:schemeClr val="tx1">
                  <a:lumMod val="95000"/>
                </a:schemeClr>
              </a:solidFill>
              <a:highlight>
                <a:srgbClr val="FFFF00"/>
              </a:highlight>
            </a:endParaRPr>
          </a:p>
          <a:p>
            <a:pPr marL="0" indent="0" algn="r" rtl="1">
              <a:buNone/>
            </a:pPr>
            <a:endParaRPr lang="ar-JO" sz="2000" dirty="0">
              <a:solidFill>
                <a:schemeClr val="tx1">
                  <a:lumMod val="95000"/>
                </a:schemeClr>
              </a:solidFill>
            </a:endParaRPr>
          </a:p>
          <a:p>
            <a:pPr marL="0" indent="0" algn="r" rtl="1">
              <a:buNone/>
            </a:pPr>
            <a:r>
              <a:rPr lang="ar-JO" sz="2400" b="1" dirty="0">
                <a:solidFill>
                  <a:srgbClr val="FFC000"/>
                </a:solidFill>
              </a:rPr>
              <a:t>ومن هنا نستنتج أنّ الرّب يسوع المسيح بالأسرار يمنحنا نعمته وحياته، ويبني كنيسته ويغذيها ويقويها ويجعلها مقدّسة بلا عيب.</a:t>
            </a:r>
          </a:p>
          <a:p>
            <a:pPr marL="0" indent="0" algn="r" rtl="1">
              <a:buNone/>
            </a:pPr>
            <a:r>
              <a:rPr lang="ar-JO" sz="2400" b="1" dirty="0">
                <a:solidFill>
                  <a:srgbClr val="FFC000"/>
                </a:solidFill>
              </a:rPr>
              <a:t>وكل سرّ في الكنيسة هو حضور الروح المعزّي غير المنظور من خلال ما هو منظور.</a:t>
            </a:r>
          </a:p>
          <a:p>
            <a:pPr marL="0" indent="0" algn="r" rtl="1">
              <a:buNone/>
            </a:pPr>
            <a:endParaRPr lang="ar-JO" sz="2400" dirty="0">
              <a:solidFill>
                <a:schemeClr val="tx1">
                  <a:lumMod val="95000"/>
                </a:schemeClr>
              </a:solidFill>
            </a:endParaRPr>
          </a:p>
          <a:p>
            <a:pPr marL="0" indent="0" algn="r" rtl="1">
              <a:buNone/>
            </a:pPr>
            <a:endParaRPr lang="en-US" sz="2400" dirty="0">
              <a:solidFill>
                <a:schemeClr val="tx1">
                  <a:lumMod val="95000"/>
                </a:schemeClr>
              </a:solidFill>
            </a:endParaRPr>
          </a:p>
        </p:txBody>
      </p:sp>
    </p:spTree>
    <p:extLst>
      <p:ext uri="{BB962C8B-B14F-4D97-AF65-F5344CB8AC3E}">
        <p14:creationId xmlns:p14="http://schemas.microsoft.com/office/powerpoint/2010/main" val="284813910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392552-7B99-4DD9-9238-ACA52B07F990}"/>
              </a:ext>
            </a:extLst>
          </p:cNvPr>
          <p:cNvSpPr/>
          <p:nvPr/>
        </p:nvSpPr>
        <p:spPr>
          <a:xfrm>
            <a:off x="612775" y="1790970"/>
            <a:ext cx="10772774" cy="1504949"/>
          </a:xfrm>
          <a:prstGeom prst="rect">
            <a:avLst/>
          </a:prstGeom>
          <a:solidFill>
            <a:srgbClr val="E4E4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D3357A-1520-426E-8134-DF04D274FD79}"/>
              </a:ext>
            </a:extLst>
          </p:cNvPr>
          <p:cNvSpPr>
            <a:spLocks noGrp="1"/>
          </p:cNvSpPr>
          <p:nvPr>
            <p:ph type="title"/>
          </p:nvPr>
        </p:nvSpPr>
        <p:spPr>
          <a:xfrm>
            <a:off x="734667" y="675861"/>
            <a:ext cx="10131425" cy="1030724"/>
          </a:xfrm>
        </p:spPr>
        <p:txBody>
          <a:bodyPr/>
          <a:lstStyle/>
          <a:p>
            <a:pPr algn="ctr" rtl="1"/>
            <a:r>
              <a:rPr lang="ar-JO" b="1" dirty="0">
                <a:solidFill>
                  <a:srgbClr val="FFC000"/>
                </a:solidFill>
              </a:rPr>
              <a:t>ثانياً: الأسرار الكنسيّة</a:t>
            </a:r>
            <a:endParaRPr lang="en-US" b="1" dirty="0">
              <a:solidFill>
                <a:srgbClr val="FFC000"/>
              </a:solidFill>
            </a:endParaRPr>
          </a:p>
        </p:txBody>
      </p:sp>
      <p:sp>
        <p:nvSpPr>
          <p:cNvPr id="3" name="Content Placeholder 2">
            <a:extLst>
              <a:ext uri="{FF2B5EF4-FFF2-40B4-BE49-F238E27FC236}">
                <a16:creationId xmlns:a16="http://schemas.microsoft.com/office/drawing/2014/main" id="{0490B3C2-466B-4AF0-A9BA-4DAACBAB5715}"/>
              </a:ext>
            </a:extLst>
          </p:cNvPr>
          <p:cNvSpPr>
            <a:spLocks noGrp="1"/>
          </p:cNvSpPr>
          <p:nvPr>
            <p:ph idx="1"/>
          </p:nvPr>
        </p:nvSpPr>
        <p:spPr>
          <a:xfrm>
            <a:off x="612775" y="1895061"/>
            <a:ext cx="10772774" cy="1400858"/>
          </a:xfrm>
        </p:spPr>
        <p:txBody>
          <a:bodyPr>
            <a:normAutofit/>
          </a:bodyPr>
          <a:lstStyle/>
          <a:p>
            <a:pPr marL="0" indent="0" algn="r" rtl="1">
              <a:buNone/>
            </a:pPr>
            <a:r>
              <a:rPr lang="ar-JO" sz="2000" dirty="0">
                <a:solidFill>
                  <a:srgbClr val="FF0000"/>
                </a:solidFill>
              </a:rPr>
              <a:t>ما هي الأسرار الكنسية؟</a:t>
            </a:r>
          </a:p>
          <a:p>
            <a:pPr marL="0" indent="0" algn="r" rtl="1">
              <a:buNone/>
            </a:pPr>
            <a:r>
              <a:rPr lang="ar-JO" sz="2000" dirty="0">
                <a:solidFill>
                  <a:schemeClr val="bg1"/>
                </a:solidFill>
              </a:rPr>
              <a:t>الأسرار الكنسيّة: هي أعمال كنسيّة مقدسة تقوم بها الكنيسة بوساطة من يمثّلها، أي الأسقف أو الكاهن، وبها ينال المؤمن بطريقة سرية (نعمة الروح القدس) غير المنظورة تحت علامات منظورة.</a:t>
            </a:r>
          </a:p>
        </p:txBody>
      </p:sp>
      <p:sp>
        <p:nvSpPr>
          <p:cNvPr id="6" name="TextBox 5">
            <a:extLst>
              <a:ext uri="{FF2B5EF4-FFF2-40B4-BE49-F238E27FC236}">
                <a16:creationId xmlns:a16="http://schemas.microsoft.com/office/drawing/2014/main" id="{67267CDF-B23E-45F0-8A61-AD9DF5BD12C0}"/>
              </a:ext>
            </a:extLst>
          </p:cNvPr>
          <p:cNvSpPr txBox="1"/>
          <p:nvPr/>
        </p:nvSpPr>
        <p:spPr>
          <a:xfrm>
            <a:off x="612775" y="4113794"/>
            <a:ext cx="10772774" cy="1569660"/>
          </a:xfrm>
          <a:prstGeom prst="rect">
            <a:avLst/>
          </a:prstGeom>
          <a:noFill/>
        </p:spPr>
        <p:txBody>
          <a:bodyPr wrap="square" rtlCol="0">
            <a:spAutoFit/>
          </a:bodyPr>
          <a:lstStyle/>
          <a:p>
            <a:pPr algn="r" rtl="1"/>
            <a:r>
              <a:rPr lang="ar-JO" sz="2800" b="1" dirty="0"/>
              <a:t>سؤال1: من خلال معرفتك لمعنى الأسرار الكنسيّة أجب عن السؤال التالي:</a:t>
            </a:r>
          </a:p>
          <a:p>
            <a:pPr algn="r" rtl="1"/>
            <a:r>
              <a:rPr lang="ar-JO" sz="2800" b="1" dirty="0"/>
              <a:t> </a:t>
            </a:r>
            <a:r>
              <a:rPr lang="ar-JO" sz="2800" dirty="0"/>
              <a:t>بعد صعود الرّب يسوع وتأسيسه للأسرار مَنْ هو الشخص المخوّل له بإقامة الأسرار المقدسة ؟</a:t>
            </a:r>
          </a:p>
          <a:p>
            <a:pPr algn="r" rtl="1"/>
            <a:endParaRPr lang="ar-JO" sz="2000" dirty="0"/>
          </a:p>
          <a:p>
            <a:pPr algn="r" rtl="1"/>
            <a:endParaRPr lang="ar-JO" sz="2000" dirty="0"/>
          </a:p>
        </p:txBody>
      </p:sp>
    </p:spTree>
    <p:extLst>
      <p:ext uri="{BB962C8B-B14F-4D97-AF65-F5344CB8AC3E}">
        <p14:creationId xmlns:p14="http://schemas.microsoft.com/office/powerpoint/2010/main" val="3915823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llout: Right Arrow 3">
            <a:extLst>
              <a:ext uri="{FF2B5EF4-FFF2-40B4-BE49-F238E27FC236}">
                <a16:creationId xmlns:a16="http://schemas.microsoft.com/office/drawing/2014/main" id="{32DE17D0-DF43-4D78-8BD9-ADA0BC8C8057}"/>
              </a:ext>
            </a:extLst>
          </p:cNvPr>
          <p:cNvSpPr/>
          <p:nvPr/>
        </p:nvSpPr>
        <p:spPr>
          <a:xfrm>
            <a:off x="942975" y="1795461"/>
            <a:ext cx="3971925" cy="3609975"/>
          </a:xfrm>
          <a:prstGeom prst="right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 name="Callout: Right Arrow 5">
            <a:extLst>
              <a:ext uri="{FF2B5EF4-FFF2-40B4-BE49-F238E27FC236}">
                <a16:creationId xmlns:a16="http://schemas.microsoft.com/office/drawing/2014/main" id="{00038EDF-CB11-488B-8AAD-9756B0427290}"/>
              </a:ext>
            </a:extLst>
          </p:cNvPr>
          <p:cNvSpPr/>
          <p:nvPr/>
        </p:nvSpPr>
        <p:spPr>
          <a:xfrm rot="10800000">
            <a:off x="7277100" y="1795462"/>
            <a:ext cx="3971925" cy="3609975"/>
          </a:xfrm>
          <a:prstGeom prst="right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78673A9-EC7A-480B-A1AE-021C2C60087B}"/>
              </a:ext>
            </a:extLst>
          </p:cNvPr>
          <p:cNvSpPr/>
          <p:nvPr/>
        </p:nvSpPr>
        <p:spPr>
          <a:xfrm>
            <a:off x="5038725" y="2895600"/>
            <a:ext cx="2133600" cy="14859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165B329-F53B-43BD-95D3-D66D63885E3B}"/>
              </a:ext>
            </a:extLst>
          </p:cNvPr>
          <p:cNvSpPr txBox="1"/>
          <p:nvPr/>
        </p:nvSpPr>
        <p:spPr>
          <a:xfrm>
            <a:off x="5343525" y="3429000"/>
            <a:ext cx="1524000" cy="461665"/>
          </a:xfrm>
          <a:prstGeom prst="rect">
            <a:avLst/>
          </a:prstGeom>
          <a:noFill/>
        </p:spPr>
        <p:txBody>
          <a:bodyPr wrap="square" rtlCol="0">
            <a:spAutoFit/>
          </a:bodyPr>
          <a:lstStyle/>
          <a:p>
            <a:pPr algn="r" rtl="1"/>
            <a:r>
              <a:rPr lang="ar-JO" sz="2400" dirty="0"/>
              <a:t>أوجه الأسرار </a:t>
            </a:r>
            <a:endParaRPr lang="en-US" sz="2400" dirty="0"/>
          </a:p>
        </p:txBody>
      </p:sp>
      <p:sp>
        <p:nvSpPr>
          <p:cNvPr id="9" name="TextBox 8">
            <a:extLst>
              <a:ext uri="{FF2B5EF4-FFF2-40B4-BE49-F238E27FC236}">
                <a16:creationId xmlns:a16="http://schemas.microsoft.com/office/drawing/2014/main" id="{1FA4AB32-F707-4C45-9F0C-87542B945008}"/>
              </a:ext>
            </a:extLst>
          </p:cNvPr>
          <p:cNvSpPr txBox="1"/>
          <p:nvPr/>
        </p:nvSpPr>
        <p:spPr>
          <a:xfrm>
            <a:off x="8791575" y="2314576"/>
            <a:ext cx="2352675" cy="2585323"/>
          </a:xfrm>
          <a:prstGeom prst="rect">
            <a:avLst/>
          </a:prstGeom>
          <a:noFill/>
        </p:spPr>
        <p:txBody>
          <a:bodyPr wrap="square" rtlCol="0">
            <a:spAutoFit/>
          </a:bodyPr>
          <a:lstStyle/>
          <a:p>
            <a:pPr algn="r" rtl="1"/>
            <a:r>
              <a:rPr lang="ar-JO" sz="2400" dirty="0"/>
              <a:t>الوجه المنظور:</a:t>
            </a:r>
          </a:p>
          <a:p>
            <a:pPr algn="r" rtl="1"/>
            <a:r>
              <a:rPr lang="ar-JO" sz="2400" dirty="0"/>
              <a:t>هو العمل الخارجي الذي يجريه الكاهن مرتبطاً بكلام التقديس وقد يستخدم مادّة عينية (مثل الماء المقدس).</a:t>
            </a:r>
          </a:p>
          <a:p>
            <a:pPr algn="r" rtl="1"/>
            <a:endParaRPr lang="en-US" dirty="0"/>
          </a:p>
        </p:txBody>
      </p:sp>
      <p:sp>
        <p:nvSpPr>
          <p:cNvPr id="10" name="TextBox 9">
            <a:extLst>
              <a:ext uri="{FF2B5EF4-FFF2-40B4-BE49-F238E27FC236}">
                <a16:creationId xmlns:a16="http://schemas.microsoft.com/office/drawing/2014/main" id="{23499EEB-164A-4739-A900-E85E3A5189EE}"/>
              </a:ext>
            </a:extLst>
          </p:cNvPr>
          <p:cNvSpPr txBox="1"/>
          <p:nvPr/>
        </p:nvSpPr>
        <p:spPr>
          <a:xfrm>
            <a:off x="1047750" y="1989117"/>
            <a:ext cx="2286000" cy="3416320"/>
          </a:xfrm>
          <a:prstGeom prst="rect">
            <a:avLst/>
          </a:prstGeom>
          <a:noFill/>
        </p:spPr>
        <p:txBody>
          <a:bodyPr wrap="square" rtlCol="0">
            <a:spAutoFit/>
          </a:bodyPr>
          <a:lstStyle/>
          <a:p>
            <a:pPr algn="r" rtl="1"/>
            <a:r>
              <a:rPr lang="ar-JO" sz="2400" dirty="0"/>
              <a:t>الوجه غير المنظور:</a:t>
            </a:r>
          </a:p>
          <a:p>
            <a:pPr algn="r" rtl="1"/>
            <a:r>
              <a:rPr lang="ar-JO" sz="2400" dirty="0"/>
              <a:t>هو العمل الذي يمنح من خلاله الله حياته الألهية و نعم الروح القدس لقابل السّر، ليجعل منه ابناً حقيقياً له و عضواً عاملا في الكنيسة و شاهداً للمسيح له المجد.</a:t>
            </a:r>
            <a:endParaRPr lang="en-US" sz="2400" dirty="0"/>
          </a:p>
        </p:txBody>
      </p:sp>
    </p:spTree>
    <p:extLst>
      <p:ext uri="{BB962C8B-B14F-4D97-AF65-F5344CB8AC3E}">
        <p14:creationId xmlns:p14="http://schemas.microsoft.com/office/powerpoint/2010/main" val="3260127415"/>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04CAFAD-94F3-4FF1-B2ED-E26DD074B8AB}"/>
              </a:ext>
            </a:extLst>
          </p:cNvPr>
          <p:cNvGraphicFramePr>
            <a:graphicFrameLocks noGrp="1"/>
          </p:cNvGraphicFramePr>
          <p:nvPr>
            <p:ph idx="1"/>
            <p:extLst>
              <p:ext uri="{D42A27DB-BD31-4B8C-83A1-F6EECF244321}">
                <p14:modId xmlns:p14="http://schemas.microsoft.com/office/powerpoint/2010/main" val="172798472"/>
              </p:ext>
            </p:extLst>
          </p:nvPr>
        </p:nvGraphicFramePr>
        <p:xfrm>
          <a:off x="774700" y="1316554"/>
          <a:ext cx="10131425" cy="3649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22BF8F77-7768-491E-AC5E-CF71936D217E}"/>
              </a:ext>
            </a:extLst>
          </p:cNvPr>
          <p:cNvSpPr txBox="1"/>
          <p:nvPr/>
        </p:nvSpPr>
        <p:spPr>
          <a:xfrm>
            <a:off x="960437" y="5541446"/>
            <a:ext cx="9759950" cy="461665"/>
          </a:xfrm>
          <a:prstGeom prst="rect">
            <a:avLst/>
          </a:prstGeom>
          <a:noFill/>
        </p:spPr>
        <p:txBody>
          <a:bodyPr wrap="square" rtlCol="0">
            <a:spAutoFit/>
          </a:bodyPr>
          <a:lstStyle/>
          <a:p>
            <a:pPr algn="r" rtl="1"/>
            <a:r>
              <a:rPr lang="ar-JO" sz="2400" b="1" dirty="0">
                <a:solidFill>
                  <a:srgbClr val="FFC000"/>
                </a:solidFill>
              </a:rPr>
              <a:t>مهمة</a:t>
            </a:r>
            <a:r>
              <a:rPr lang="en-US" sz="2400" b="1" dirty="0">
                <a:solidFill>
                  <a:srgbClr val="FFC000"/>
                </a:solidFill>
              </a:rPr>
              <a:t> 2 </a:t>
            </a:r>
            <a:r>
              <a:rPr lang="ar-JO" sz="2400" b="1" dirty="0">
                <a:solidFill>
                  <a:srgbClr val="FFC000"/>
                </a:solidFill>
              </a:rPr>
              <a:t>: من خلال الجدول المرفق استنتج السريّن اللذين لا يعادان مطلقاً واكتبهم على دفترك.</a:t>
            </a:r>
            <a:endParaRPr lang="en-US" sz="2400" b="1" dirty="0">
              <a:solidFill>
                <a:srgbClr val="FFC000"/>
              </a:solidFill>
            </a:endParaRPr>
          </a:p>
        </p:txBody>
      </p:sp>
    </p:spTree>
    <p:extLst>
      <p:ext uri="{BB962C8B-B14F-4D97-AF65-F5344CB8AC3E}">
        <p14:creationId xmlns:p14="http://schemas.microsoft.com/office/powerpoint/2010/main" val="24441806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1CAB91-6B93-4DEB-9153-9F4F42C726FB}"/>
              </a:ext>
            </a:extLst>
          </p:cNvPr>
          <p:cNvSpPr>
            <a:spLocks noGrp="1"/>
          </p:cNvSpPr>
          <p:nvPr>
            <p:ph idx="1"/>
          </p:nvPr>
        </p:nvSpPr>
        <p:spPr>
          <a:xfrm>
            <a:off x="636105" y="2036049"/>
            <a:ext cx="10565434" cy="3755151"/>
          </a:xfrm>
        </p:spPr>
        <p:txBody>
          <a:bodyPr>
            <a:normAutofit/>
          </a:bodyPr>
          <a:lstStyle/>
          <a:p>
            <a:pPr algn="r" rtl="1"/>
            <a:r>
              <a:rPr lang="ar-JO" sz="3200" dirty="0"/>
              <a:t> تقويم : إبحث في الأناجيل الأربعة</a:t>
            </a:r>
            <a:r>
              <a:rPr lang="en-US" sz="3200" dirty="0"/>
              <a:t> )</a:t>
            </a:r>
            <a:r>
              <a:rPr lang="ar-JO" sz="3200" dirty="0"/>
              <a:t>متى - مرقس - لوقا – يوحنا )</a:t>
            </a:r>
          </a:p>
          <a:p>
            <a:pPr marL="0" indent="0" algn="r" rtl="1">
              <a:buNone/>
            </a:pPr>
            <a:r>
              <a:rPr lang="ar-JO" sz="3200" dirty="0"/>
              <a:t>واستخرج الآيات التي أسّس خلالها السيّد المسيح الأسرار السبعة واكتبها في دفترك لمناقشتها في الغرفة الصفيّة.</a:t>
            </a:r>
          </a:p>
          <a:p>
            <a:pPr marL="0" indent="0" algn="r" rtl="1">
              <a:buNone/>
            </a:pPr>
            <a:endParaRPr lang="ar-JO" sz="3200" dirty="0"/>
          </a:p>
          <a:p>
            <a:pPr algn="r" rtl="1"/>
            <a:r>
              <a:rPr lang="ar-JO" sz="3200" dirty="0"/>
              <a:t>متّى</a:t>
            </a:r>
            <a:r>
              <a:rPr lang="en-US" sz="3200" dirty="0"/>
              <a:t> </a:t>
            </a:r>
            <a:r>
              <a:rPr lang="ar-JO" sz="3200" dirty="0"/>
              <a:t>(19،26،28)، أعمال الرّسل(8)، لوقا(21،22)، يوحنا(40)، يعقوب(5).</a:t>
            </a:r>
            <a:endParaRPr lang="en-US" dirty="0"/>
          </a:p>
          <a:p>
            <a:endParaRPr lang="en-US" dirty="0"/>
          </a:p>
        </p:txBody>
      </p:sp>
    </p:spTree>
    <p:extLst>
      <p:ext uri="{BB962C8B-B14F-4D97-AF65-F5344CB8AC3E}">
        <p14:creationId xmlns:p14="http://schemas.microsoft.com/office/powerpoint/2010/main" val="2838555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F9ED-4BFA-4573-AB55-D50438F61404}"/>
              </a:ext>
            </a:extLst>
          </p:cNvPr>
          <p:cNvSpPr>
            <a:spLocks noGrp="1"/>
          </p:cNvSpPr>
          <p:nvPr>
            <p:ph type="title"/>
          </p:nvPr>
        </p:nvSpPr>
        <p:spPr>
          <a:xfrm>
            <a:off x="1149556" y="3429000"/>
            <a:ext cx="10131425" cy="1456267"/>
          </a:xfrm>
        </p:spPr>
        <p:txBody>
          <a:bodyPr>
            <a:normAutofit/>
          </a:bodyPr>
          <a:lstStyle/>
          <a:p>
            <a:pPr algn="ctr"/>
            <a:r>
              <a:rPr lang="ar-JO" sz="8800" dirty="0"/>
              <a:t>الله معكم أحبّتي!!</a:t>
            </a:r>
            <a:endParaRPr lang="en-US" sz="8800" dirty="0"/>
          </a:p>
        </p:txBody>
      </p:sp>
      <p:pic>
        <p:nvPicPr>
          <p:cNvPr id="4" name="Picture 3">
            <a:extLst>
              <a:ext uri="{FF2B5EF4-FFF2-40B4-BE49-F238E27FC236}">
                <a16:creationId xmlns:a16="http://schemas.microsoft.com/office/drawing/2014/main" id="{E9D8F583-858F-4C9B-B1C5-3F69B89D0FD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24" b="74046" l="10000" r="93600"/>
                    </a14:imgEffect>
                  </a14:imgLayer>
                </a14:imgProps>
              </a:ext>
            </a:extLst>
          </a:blip>
          <a:stretch>
            <a:fillRect/>
          </a:stretch>
        </p:blipFill>
        <p:spPr>
          <a:xfrm>
            <a:off x="4200938" y="473702"/>
            <a:ext cx="3514725" cy="3683431"/>
          </a:xfrm>
          <a:prstGeom prst="rect">
            <a:avLst/>
          </a:prstGeom>
        </p:spPr>
      </p:pic>
    </p:spTree>
    <p:extLst>
      <p:ext uri="{BB962C8B-B14F-4D97-AF65-F5344CB8AC3E}">
        <p14:creationId xmlns:p14="http://schemas.microsoft.com/office/powerpoint/2010/main" val="30837290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1119</TotalTime>
  <Words>457</Words>
  <Application>Microsoft Office PowerPoint</Application>
  <PresentationFormat>Widescreen</PresentationFormat>
  <Paragraphs>44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Times New Roman</vt:lpstr>
      <vt:lpstr>Wingdings 3</vt:lpstr>
      <vt:lpstr>Ion</vt:lpstr>
      <vt:lpstr>الدّرس الأول: الأسرار في حياتنا </vt:lpstr>
      <vt:lpstr>نصّ إنجيليّ</vt:lpstr>
      <vt:lpstr>أولاً: الرّوح القدس والأسرار</vt:lpstr>
      <vt:lpstr>ثانياً: الأسرار الكنسيّة</vt:lpstr>
      <vt:lpstr>PowerPoint Presentation</vt:lpstr>
      <vt:lpstr>PowerPoint Presentation</vt:lpstr>
      <vt:lpstr>PowerPoint Presentation</vt:lpstr>
      <vt:lpstr>الله معكم أحبّتي!!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gts</dc:creator>
  <cp:lastModifiedBy>Admin</cp:lastModifiedBy>
  <cp:revision>30</cp:revision>
  <dcterms:created xsi:type="dcterms:W3CDTF">2020-07-08T10:20:41Z</dcterms:created>
  <dcterms:modified xsi:type="dcterms:W3CDTF">2022-09-13T14:14:00Z</dcterms:modified>
</cp:coreProperties>
</file>