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9/13/2022</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C455E-FBF0-4EAE-A9F0-53125B5239AF}"/>
              </a:ext>
            </a:extLst>
          </p:cNvPr>
          <p:cNvSpPr>
            <a:spLocks noGrp="1"/>
          </p:cNvSpPr>
          <p:nvPr>
            <p:ph type="ctrTitle"/>
          </p:nvPr>
        </p:nvSpPr>
        <p:spPr>
          <a:xfrm>
            <a:off x="1656522" y="1060174"/>
            <a:ext cx="6783388" cy="2146853"/>
          </a:xfrm>
        </p:spPr>
        <p:txBody>
          <a:bodyPr>
            <a:normAutofit fontScale="90000"/>
          </a:bodyPr>
          <a:lstStyle/>
          <a:p>
            <a:pPr rtl="1"/>
            <a:br>
              <a:rPr lang="ar-JO" sz="5400" b="1" dirty="0"/>
            </a:br>
            <a:r>
              <a:rPr lang="ar-JO" sz="4400" b="1" dirty="0">
                <a:solidFill>
                  <a:srgbClr val="FF0000"/>
                </a:solidFill>
              </a:rPr>
              <a:t>الدرس الأول</a:t>
            </a:r>
            <a:br>
              <a:rPr lang="en-US" sz="4400" b="1" dirty="0">
                <a:solidFill>
                  <a:srgbClr val="FF0000"/>
                </a:solidFill>
              </a:rPr>
            </a:br>
            <a:r>
              <a:rPr lang="ar-JO" sz="4400" b="1" dirty="0">
                <a:solidFill>
                  <a:srgbClr val="FF0000"/>
                </a:solidFill>
              </a:rPr>
              <a:t> </a:t>
            </a:r>
            <a:br>
              <a:rPr lang="ar-JO" sz="5400" b="1" dirty="0"/>
            </a:br>
            <a:r>
              <a:rPr lang="ar-JO" sz="5400" b="1" dirty="0"/>
              <a:t>الثالوث الأقدس</a:t>
            </a:r>
            <a:endParaRPr lang="en-US" sz="5400" b="1" dirty="0"/>
          </a:p>
        </p:txBody>
      </p:sp>
      <p:sp>
        <p:nvSpPr>
          <p:cNvPr id="3" name="Subtitle 2">
            <a:extLst>
              <a:ext uri="{FF2B5EF4-FFF2-40B4-BE49-F238E27FC236}">
                <a16:creationId xmlns:a16="http://schemas.microsoft.com/office/drawing/2014/main" id="{BF04D741-9A80-44DB-9845-D078F5F3B5B0}"/>
              </a:ext>
            </a:extLst>
          </p:cNvPr>
          <p:cNvSpPr>
            <a:spLocks noGrp="1"/>
          </p:cNvSpPr>
          <p:nvPr>
            <p:ph type="subTitle" idx="1"/>
          </p:nvPr>
        </p:nvSpPr>
        <p:spPr>
          <a:xfrm>
            <a:off x="1976298" y="2464905"/>
            <a:ext cx="8689976" cy="3995529"/>
          </a:xfrm>
        </p:spPr>
        <p:txBody>
          <a:bodyPr>
            <a:normAutofit fontScale="25000" lnSpcReduction="20000"/>
          </a:bodyPr>
          <a:lstStyle/>
          <a:p>
            <a:pPr algn="r" rtl="1"/>
            <a:r>
              <a:rPr lang="ar-JO" sz="19200" dirty="0">
                <a:solidFill>
                  <a:schemeClr val="tx1"/>
                </a:solidFill>
              </a:rPr>
              <a:t>النتاجات:-</a:t>
            </a:r>
          </a:p>
          <a:p>
            <a:pPr algn="r" rtl="1"/>
            <a:r>
              <a:rPr lang="ar-JO" sz="9600" dirty="0">
                <a:solidFill>
                  <a:schemeClr val="tx1"/>
                </a:solidFill>
              </a:rPr>
              <a:t>1-</a:t>
            </a:r>
            <a:r>
              <a:rPr lang="ar-JO" sz="9600" dirty="0"/>
              <a:t> </a:t>
            </a:r>
            <a:r>
              <a:rPr lang="ar-JO" sz="9600" dirty="0">
                <a:solidFill>
                  <a:srgbClr val="FF0000"/>
                </a:solidFill>
              </a:rPr>
              <a:t>يتعرّف الطالب على سر الثالوث الأقدس</a:t>
            </a:r>
            <a:endParaRPr lang="en-US" sz="9600" dirty="0">
              <a:solidFill>
                <a:srgbClr val="FF0000"/>
              </a:solidFill>
            </a:endParaRPr>
          </a:p>
          <a:p>
            <a:pPr algn="r" rtl="1"/>
            <a:r>
              <a:rPr lang="ar-JO" sz="9600" dirty="0">
                <a:solidFill>
                  <a:schemeClr val="tx1"/>
                </a:solidFill>
              </a:rPr>
              <a:t>2-</a:t>
            </a:r>
            <a:r>
              <a:rPr lang="ar-JO" sz="9600" dirty="0"/>
              <a:t> </a:t>
            </a:r>
            <a:r>
              <a:rPr lang="ar-JO" sz="9600" dirty="0">
                <a:solidFill>
                  <a:srgbClr val="FF0000"/>
                </a:solidFill>
              </a:rPr>
              <a:t>يستنتج الطالب لماذا</a:t>
            </a:r>
            <a:r>
              <a:rPr lang="en-US" sz="9600" dirty="0">
                <a:solidFill>
                  <a:srgbClr val="FF0000"/>
                </a:solidFill>
              </a:rPr>
              <a:t> </a:t>
            </a:r>
            <a:r>
              <a:rPr lang="ar-JO" sz="9600" dirty="0">
                <a:solidFill>
                  <a:srgbClr val="FF0000"/>
                </a:solidFill>
              </a:rPr>
              <a:t>علينا الايمان بالحقائق الموحى بها.</a:t>
            </a:r>
            <a:endParaRPr lang="en-US" sz="9600" dirty="0">
              <a:solidFill>
                <a:srgbClr val="FF0000"/>
              </a:solidFill>
            </a:endParaRPr>
          </a:p>
          <a:p>
            <a:pPr algn="r" rtl="1"/>
            <a:r>
              <a:rPr lang="ar-JO" sz="9600" dirty="0">
                <a:solidFill>
                  <a:schemeClr val="tx1"/>
                </a:solidFill>
              </a:rPr>
              <a:t>3-</a:t>
            </a:r>
            <a:r>
              <a:rPr lang="ar-JO" sz="9600" dirty="0"/>
              <a:t> </a:t>
            </a:r>
            <a:r>
              <a:rPr lang="ar-JO" sz="9600" dirty="0">
                <a:solidFill>
                  <a:srgbClr val="FF0000"/>
                </a:solidFill>
              </a:rPr>
              <a:t>يحدّد الطالب اثباتات حقيقة وحدانية الله.</a:t>
            </a:r>
            <a:endParaRPr lang="en-US" sz="9600" dirty="0">
              <a:solidFill>
                <a:srgbClr val="FF0000"/>
              </a:solidFill>
            </a:endParaRPr>
          </a:p>
          <a:p>
            <a:pPr algn="r" rtl="1"/>
            <a:r>
              <a:rPr lang="ar-JO" sz="9600" dirty="0">
                <a:solidFill>
                  <a:schemeClr val="tx1"/>
                </a:solidFill>
              </a:rPr>
              <a:t>4</a:t>
            </a:r>
            <a:r>
              <a:rPr lang="en-US" sz="9600" dirty="0">
                <a:solidFill>
                  <a:schemeClr val="tx1"/>
                </a:solidFill>
              </a:rPr>
              <a:t> </a:t>
            </a:r>
            <a:r>
              <a:rPr lang="ar-JO" sz="9600" dirty="0">
                <a:solidFill>
                  <a:schemeClr val="tx1"/>
                </a:solidFill>
              </a:rPr>
              <a:t>- </a:t>
            </a:r>
            <a:r>
              <a:rPr lang="ar-JO" sz="9600" dirty="0">
                <a:solidFill>
                  <a:srgbClr val="FF0000"/>
                </a:solidFill>
              </a:rPr>
              <a:t>يذكر الطالب الخصائص الأقنومية للثالوث الأقدس.</a:t>
            </a:r>
            <a:endParaRPr lang="en-US" sz="9600" dirty="0">
              <a:solidFill>
                <a:srgbClr val="FF0000"/>
              </a:solidFill>
            </a:endParaRPr>
          </a:p>
          <a:p>
            <a:pPr algn="r" rtl="1"/>
            <a:r>
              <a:rPr lang="ar-JO" sz="9600" dirty="0">
                <a:solidFill>
                  <a:schemeClr val="tx1"/>
                </a:solidFill>
              </a:rPr>
              <a:t>5-</a:t>
            </a:r>
            <a:r>
              <a:rPr lang="en-US" sz="9600" dirty="0"/>
              <a:t> </a:t>
            </a:r>
            <a:r>
              <a:rPr lang="ar-JO" sz="9600" dirty="0">
                <a:solidFill>
                  <a:srgbClr val="FF0000"/>
                </a:solidFill>
              </a:rPr>
              <a:t>يحدّد الطالب الآيات التي تدل على وحدانية الثالوث الأقدس في العهد القديم.</a:t>
            </a:r>
            <a:endParaRPr lang="en-US" sz="9600" dirty="0">
              <a:solidFill>
                <a:srgbClr val="FF0000"/>
              </a:solidFill>
            </a:endParaRPr>
          </a:p>
          <a:p>
            <a:pPr algn="r" rtl="1"/>
            <a:r>
              <a:rPr lang="ar-JO" sz="9600" dirty="0">
                <a:solidFill>
                  <a:schemeClr val="tx1"/>
                </a:solidFill>
              </a:rPr>
              <a:t>6-</a:t>
            </a:r>
            <a:r>
              <a:rPr lang="en-US" sz="9600" dirty="0"/>
              <a:t> </a:t>
            </a:r>
            <a:r>
              <a:rPr lang="ar-JO" sz="9600" dirty="0">
                <a:solidFill>
                  <a:srgbClr val="FF0000"/>
                </a:solidFill>
              </a:rPr>
              <a:t>يميّز الطالب الحوادث التي تجلى بها الثالوث الأقدس في العهد الجديد.</a:t>
            </a:r>
            <a:endParaRPr lang="en-US" sz="9600" dirty="0">
              <a:solidFill>
                <a:srgbClr val="FF0000"/>
              </a:solidFill>
            </a:endParaRPr>
          </a:p>
          <a:p>
            <a:pPr algn="r" rtl="1"/>
            <a:endParaRPr lang="en-US" dirty="0"/>
          </a:p>
        </p:txBody>
      </p:sp>
    </p:spTree>
    <p:extLst>
      <p:ext uri="{BB962C8B-B14F-4D97-AF65-F5344CB8AC3E}">
        <p14:creationId xmlns:p14="http://schemas.microsoft.com/office/powerpoint/2010/main" val="224704773"/>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D48DF8-E3D9-4A4A-872E-3A5FFB5743DC}"/>
              </a:ext>
            </a:extLst>
          </p:cNvPr>
          <p:cNvSpPr>
            <a:spLocks noGrp="1"/>
          </p:cNvSpPr>
          <p:nvPr>
            <p:ph type="title"/>
          </p:nvPr>
        </p:nvSpPr>
        <p:spPr/>
        <p:txBody>
          <a:bodyPr>
            <a:normAutofit/>
          </a:bodyPr>
          <a:lstStyle/>
          <a:p>
            <a:pPr rtl="1"/>
            <a:r>
              <a:rPr lang="ar-JO" sz="4400" b="1" dirty="0"/>
              <a:t>سر الثالوث الأقدس</a:t>
            </a:r>
            <a:endParaRPr lang="en-US" sz="4400" b="1" dirty="0"/>
          </a:p>
        </p:txBody>
      </p:sp>
      <p:sp>
        <p:nvSpPr>
          <p:cNvPr id="3" name="Content Placeholder 2">
            <a:extLst>
              <a:ext uri="{FF2B5EF4-FFF2-40B4-BE49-F238E27FC236}">
                <a16:creationId xmlns:a16="http://schemas.microsoft.com/office/drawing/2014/main" id="{0E4F34C9-C355-4BED-972E-55F9D1114CD3}"/>
              </a:ext>
            </a:extLst>
          </p:cNvPr>
          <p:cNvSpPr>
            <a:spLocks noGrp="1"/>
          </p:cNvSpPr>
          <p:nvPr>
            <p:ph sz="quarter" idx="13"/>
          </p:nvPr>
        </p:nvSpPr>
        <p:spPr/>
        <p:txBody>
          <a:bodyPr>
            <a:normAutofit/>
          </a:bodyPr>
          <a:lstStyle/>
          <a:p>
            <a:pPr algn="r" rtl="1"/>
            <a:r>
              <a:rPr lang="ar-JO" sz="2400" dirty="0"/>
              <a:t>الثالوث الأقدس: هو الله بالذات وهو الآب والابن والروح القدس تربطهم علاقة تفوق العقل البشري ولا تخالفه، ونحن نؤمن بها لأن الله أوحى بها.</a:t>
            </a:r>
          </a:p>
          <a:p>
            <a:pPr algn="r" rtl="1"/>
            <a:r>
              <a:rPr lang="ar-JO" sz="2400" dirty="0"/>
              <a:t>معنى كلمة أقنوم: أي بمعنى شخص أو كائن.</a:t>
            </a:r>
          </a:p>
          <a:p>
            <a:pPr algn="r" rtl="1"/>
            <a:r>
              <a:rPr lang="ar-JO" sz="2400" dirty="0">
                <a:solidFill>
                  <a:srgbClr val="FF0000"/>
                </a:solidFill>
              </a:rPr>
              <a:t>ما المقصود بالوحي:- </a:t>
            </a:r>
          </a:p>
          <a:p>
            <a:pPr algn="r" rtl="1"/>
            <a:r>
              <a:rPr lang="ar-JO" sz="2400" dirty="0"/>
              <a:t>الوحي: هو مجموع الحقائق التي كشفها الله للبشر إما على أيدي الأنبياء في العهد القديم وإما بلسان إبنه المتأنس سيدنا يسوع المسيح في العهد الجديد.</a:t>
            </a:r>
          </a:p>
        </p:txBody>
      </p:sp>
    </p:spTree>
    <p:extLst>
      <p:ext uri="{BB962C8B-B14F-4D97-AF65-F5344CB8AC3E}">
        <p14:creationId xmlns:p14="http://schemas.microsoft.com/office/powerpoint/2010/main" val="348382128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148DB-51BA-4B7A-93BF-8A64DBDBBBAF}"/>
              </a:ext>
            </a:extLst>
          </p:cNvPr>
          <p:cNvSpPr>
            <a:spLocks noGrp="1"/>
          </p:cNvSpPr>
          <p:nvPr>
            <p:ph type="title"/>
          </p:nvPr>
        </p:nvSpPr>
        <p:spPr>
          <a:xfrm>
            <a:off x="913775" y="1066801"/>
            <a:ext cx="10364451" cy="1147893"/>
          </a:xfrm>
        </p:spPr>
        <p:txBody>
          <a:bodyPr/>
          <a:lstStyle/>
          <a:p>
            <a:pPr rtl="1"/>
            <a:r>
              <a:rPr lang="ar-JO" b="1" dirty="0"/>
              <a:t>لماذا يجب علينا الإيمان بالحقائق الموحى بها ؟</a:t>
            </a:r>
            <a:br>
              <a:rPr lang="en-US" dirty="0"/>
            </a:br>
            <a:endParaRPr lang="en-US" dirty="0"/>
          </a:p>
        </p:txBody>
      </p:sp>
      <p:sp>
        <p:nvSpPr>
          <p:cNvPr id="3" name="Content Placeholder 2">
            <a:extLst>
              <a:ext uri="{FF2B5EF4-FFF2-40B4-BE49-F238E27FC236}">
                <a16:creationId xmlns:a16="http://schemas.microsoft.com/office/drawing/2014/main" id="{F72EE02F-1311-4409-8F7D-E86D858920A4}"/>
              </a:ext>
            </a:extLst>
          </p:cNvPr>
          <p:cNvSpPr>
            <a:spLocks noGrp="1"/>
          </p:cNvSpPr>
          <p:nvPr>
            <p:ph sz="quarter" idx="13"/>
          </p:nvPr>
        </p:nvSpPr>
        <p:spPr>
          <a:xfrm>
            <a:off x="1019792" y="2605631"/>
            <a:ext cx="10363826" cy="3424107"/>
          </a:xfrm>
        </p:spPr>
        <p:txBody>
          <a:bodyPr>
            <a:normAutofit/>
          </a:bodyPr>
          <a:lstStyle/>
          <a:p>
            <a:pPr algn="r" rtl="1"/>
            <a:r>
              <a:rPr lang="ar-JO" sz="3200" dirty="0"/>
              <a:t>لأن الله هو الحق بالذّات وأن كل الحقائق تفوق العقل البشري وإدراكه، لأن عقل الإنسان المحدود لا يستطيع استيعاب الله غير المحدود، لذلك يجب علينا أن نؤمن بكل ما أوحى به الله.</a:t>
            </a:r>
            <a:endParaRPr lang="en-US" sz="3200" dirty="0"/>
          </a:p>
        </p:txBody>
      </p:sp>
    </p:spTree>
    <p:extLst>
      <p:ext uri="{BB962C8B-B14F-4D97-AF65-F5344CB8AC3E}">
        <p14:creationId xmlns:p14="http://schemas.microsoft.com/office/powerpoint/2010/main" val="180368376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2B41E-1481-486D-B31E-75F43A4AFE9A}"/>
              </a:ext>
            </a:extLst>
          </p:cNvPr>
          <p:cNvSpPr>
            <a:spLocks noGrp="1"/>
          </p:cNvSpPr>
          <p:nvPr>
            <p:ph type="title"/>
          </p:nvPr>
        </p:nvSpPr>
        <p:spPr>
          <a:xfrm>
            <a:off x="913150" y="379978"/>
            <a:ext cx="10364451" cy="1596177"/>
          </a:xfrm>
        </p:spPr>
        <p:txBody>
          <a:bodyPr/>
          <a:lstStyle/>
          <a:p>
            <a:pPr rtl="1"/>
            <a:r>
              <a:rPr lang="ar-JO" b="1" dirty="0"/>
              <a:t>اثباتات حقيقة وحدانية الله</a:t>
            </a:r>
            <a:endParaRPr lang="en-US" b="1" dirty="0"/>
          </a:p>
        </p:txBody>
      </p:sp>
      <p:sp>
        <p:nvSpPr>
          <p:cNvPr id="3" name="Content Placeholder 2">
            <a:extLst>
              <a:ext uri="{FF2B5EF4-FFF2-40B4-BE49-F238E27FC236}">
                <a16:creationId xmlns:a16="http://schemas.microsoft.com/office/drawing/2014/main" id="{3196D57F-E8BD-4290-84FD-7296F37A7158}"/>
              </a:ext>
            </a:extLst>
          </p:cNvPr>
          <p:cNvSpPr>
            <a:spLocks noGrp="1"/>
          </p:cNvSpPr>
          <p:nvPr>
            <p:ph sz="quarter" idx="13"/>
          </p:nvPr>
        </p:nvSpPr>
        <p:spPr>
          <a:xfrm>
            <a:off x="913149" y="1598465"/>
            <a:ext cx="10563233" cy="5259535"/>
          </a:xfrm>
        </p:spPr>
        <p:txBody>
          <a:bodyPr>
            <a:noAutofit/>
          </a:bodyPr>
          <a:lstStyle/>
          <a:p>
            <a:pPr algn="r" rtl="1"/>
            <a:r>
              <a:rPr lang="ar-JO" sz="2400" b="1" dirty="0"/>
              <a:t>حقيقة وحدانية الله ثابتة من خلال :-</a:t>
            </a:r>
          </a:p>
          <a:p>
            <a:pPr algn="r" rtl="1"/>
            <a:r>
              <a:rPr lang="ar-JO" sz="2400" dirty="0"/>
              <a:t>1) </a:t>
            </a:r>
            <a:r>
              <a:rPr lang="ar-JO" sz="2400" b="1" dirty="0">
                <a:solidFill>
                  <a:srgbClr val="FF0000"/>
                </a:solidFill>
              </a:rPr>
              <a:t>الكتاب المقدس: </a:t>
            </a:r>
            <a:r>
              <a:rPr lang="ar-JO" sz="2400" dirty="0"/>
              <a:t>قال الله بلسان موسى النبي " إن الرَّب إلهنا رب واحدٌ ".</a:t>
            </a:r>
          </a:p>
          <a:p>
            <a:pPr algn="r" rtl="1"/>
            <a:r>
              <a:rPr lang="ar-JO" sz="2400" dirty="0"/>
              <a:t>2) </a:t>
            </a:r>
            <a:r>
              <a:rPr lang="ar-JO" sz="2400" b="1" dirty="0">
                <a:solidFill>
                  <a:srgbClr val="FF0000"/>
                </a:solidFill>
              </a:rPr>
              <a:t>العقل: </a:t>
            </a:r>
            <a:r>
              <a:rPr lang="ar-JO" sz="2400" dirty="0"/>
              <a:t>الذي يؤكد أنه لو فُرِضَ وجود إلهين لكان من الضروري أن يتميز الواحد عن الآخر بشيء ما أي أن يكون في إحداهما صفة غير موجودة في الآخر، فبنقصان صفة واحدة لا يكون هذا الإله كليّ الكمال وبالتالي لا يكون إلهاً.</a:t>
            </a:r>
          </a:p>
          <a:p>
            <a:pPr algn="r" rtl="1"/>
            <a:r>
              <a:rPr lang="ar-JO" sz="2400" dirty="0"/>
              <a:t>3) </a:t>
            </a:r>
            <a:r>
              <a:rPr lang="ar-JO" sz="2400" b="1" dirty="0">
                <a:solidFill>
                  <a:srgbClr val="FF0000"/>
                </a:solidFill>
              </a:rPr>
              <a:t>نظام الكون: </a:t>
            </a:r>
            <a:r>
              <a:rPr lang="ar-JO" sz="2400" dirty="0"/>
              <a:t>الذي يؤكد أنَّ وجود إلهين يؤدي إلى الفوضى والإختلال في نواميس الطبيعة.</a:t>
            </a:r>
          </a:p>
          <a:p>
            <a:pPr algn="r" rtl="1"/>
            <a:r>
              <a:rPr lang="ar-JO" sz="2400" dirty="0"/>
              <a:t>4) </a:t>
            </a:r>
            <a:r>
              <a:rPr lang="ar-JO" sz="2400" b="1" dirty="0">
                <a:solidFill>
                  <a:srgbClr val="FF0000"/>
                </a:solidFill>
              </a:rPr>
              <a:t>الخصائص الأقنومية للثالوث الأقدس: </a:t>
            </a:r>
            <a:r>
              <a:rPr lang="ar-JO" sz="2400" dirty="0"/>
              <a:t>أن الإله الواحد هو في ثلاث أقانيم متساويين ومميزين هم (الآب والإبن والروح القدس) فهم متساوين في الجوهر الإلهي الذي هو واحد للأقانيم الثلاثة وكل منهم أزلي وقادرعلى كل شيء. أما تمييز الواحد على الآخر فقائم في العلاقات المتبادلة بينهم أو الخواص الأقنومية.</a:t>
            </a:r>
          </a:p>
        </p:txBody>
      </p:sp>
    </p:spTree>
    <p:extLst>
      <p:ext uri="{BB962C8B-B14F-4D97-AF65-F5344CB8AC3E}">
        <p14:creationId xmlns:p14="http://schemas.microsoft.com/office/powerpoint/2010/main" val="698503609"/>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a:extLst>
              <a:ext uri="{FF2B5EF4-FFF2-40B4-BE49-F238E27FC236}">
                <a16:creationId xmlns:a16="http://schemas.microsoft.com/office/drawing/2014/main" id="{ECE8106B-9CA3-4F8E-AC06-6A3AA9C54643}"/>
              </a:ext>
            </a:extLst>
          </p:cNvPr>
          <p:cNvSpPr/>
          <p:nvPr/>
        </p:nvSpPr>
        <p:spPr>
          <a:xfrm>
            <a:off x="3352801" y="1313622"/>
            <a:ext cx="5844209" cy="4187686"/>
          </a:xfrm>
          <a:prstGeom prst="triangl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3200" dirty="0">
                <a:solidFill>
                  <a:srgbClr val="FF0000"/>
                </a:solidFill>
              </a:rPr>
              <a:t>متساوين في الجوهر</a:t>
            </a:r>
            <a:endParaRPr lang="en-US" sz="3200" dirty="0">
              <a:solidFill>
                <a:srgbClr val="FF0000"/>
              </a:solidFill>
            </a:endParaRPr>
          </a:p>
        </p:txBody>
      </p:sp>
      <p:sp>
        <p:nvSpPr>
          <p:cNvPr id="4" name="TextBox 3">
            <a:extLst>
              <a:ext uri="{FF2B5EF4-FFF2-40B4-BE49-F238E27FC236}">
                <a16:creationId xmlns:a16="http://schemas.microsoft.com/office/drawing/2014/main" id="{6CBBE72C-6A28-4BC5-A563-617FB731DCF4}"/>
              </a:ext>
            </a:extLst>
          </p:cNvPr>
          <p:cNvSpPr txBox="1"/>
          <p:nvPr/>
        </p:nvSpPr>
        <p:spPr>
          <a:xfrm>
            <a:off x="8839200" y="5187782"/>
            <a:ext cx="2133600" cy="707886"/>
          </a:xfrm>
          <a:prstGeom prst="rect">
            <a:avLst/>
          </a:prstGeom>
          <a:noFill/>
        </p:spPr>
        <p:txBody>
          <a:bodyPr wrap="square" rtlCol="0">
            <a:spAutoFit/>
          </a:bodyPr>
          <a:lstStyle/>
          <a:p>
            <a:pPr algn="ctr" rtl="1"/>
            <a:r>
              <a:rPr lang="ar-JO" sz="4000" dirty="0"/>
              <a:t>الإبن</a:t>
            </a:r>
            <a:endParaRPr lang="en-US" sz="4000" dirty="0"/>
          </a:p>
        </p:txBody>
      </p:sp>
      <p:sp>
        <p:nvSpPr>
          <p:cNvPr id="5" name="TextBox 4">
            <a:extLst>
              <a:ext uri="{FF2B5EF4-FFF2-40B4-BE49-F238E27FC236}">
                <a16:creationId xmlns:a16="http://schemas.microsoft.com/office/drawing/2014/main" id="{6935B88B-E19D-448E-8C00-EBC45A035CDB}"/>
              </a:ext>
            </a:extLst>
          </p:cNvPr>
          <p:cNvSpPr txBox="1"/>
          <p:nvPr/>
        </p:nvSpPr>
        <p:spPr>
          <a:xfrm>
            <a:off x="1040295" y="4923518"/>
            <a:ext cx="2133600" cy="1323439"/>
          </a:xfrm>
          <a:prstGeom prst="rect">
            <a:avLst/>
          </a:prstGeom>
          <a:noFill/>
        </p:spPr>
        <p:txBody>
          <a:bodyPr wrap="square" rtlCol="0">
            <a:spAutoFit/>
          </a:bodyPr>
          <a:lstStyle/>
          <a:p>
            <a:pPr algn="r" rtl="1"/>
            <a:r>
              <a:rPr lang="ar-JO" sz="4000" dirty="0"/>
              <a:t>الروح</a:t>
            </a:r>
            <a:r>
              <a:rPr lang="ar-JO" dirty="0"/>
              <a:t> </a:t>
            </a:r>
            <a:r>
              <a:rPr lang="ar-JO" sz="4000" dirty="0"/>
              <a:t>القدس</a:t>
            </a:r>
            <a:endParaRPr lang="en-US" dirty="0"/>
          </a:p>
        </p:txBody>
      </p:sp>
      <p:sp>
        <p:nvSpPr>
          <p:cNvPr id="6" name="TextBox 5">
            <a:extLst>
              <a:ext uri="{FF2B5EF4-FFF2-40B4-BE49-F238E27FC236}">
                <a16:creationId xmlns:a16="http://schemas.microsoft.com/office/drawing/2014/main" id="{B56E0EB3-2CB2-4AA1-8DCC-EA07652770DD}"/>
              </a:ext>
            </a:extLst>
          </p:cNvPr>
          <p:cNvSpPr txBox="1"/>
          <p:nvPr/>
        </p:nvSpPr>
        <p:spPr>
          <a:xfrm>
            <a:off x="5029199" y="605736"/>
            <a:ext cx="2133600" cy="707886"/>
          </a:xfrm>
          <a:prstGeom prst="rect">
            <a:avLst/>
          </a:prstGeom>
          <a:noFill/>
        </p:spPr>
        <p:txBody>
          <a:bodyPr wrap="square" rtlCol="0">
            <a:spAutoFit/>
          </a:bodyPr>
          <a:lstStyle/>
          <a:p>
            <a:pPr algn="ctr" rtl="1"/>
            <a:r>
              <a:rPr lang="ar-JO" sz="4000" dirty="0"/>
              <a:t>الآب</a:t>
            </a:r>
            <a:endParaRPr lang="en-US" sz="4000" dirty="0"/>
          </a:p>
        </p:txBody>
      </p:sp>
    </p:spTree>
    <p:extLst>
      <p:ext uri="{BB962C8B-B14F-4D97-AF65-F5344CB8AC3E}">
        <p14:creationId xmlns:p14="http://schemas.microsoft.com/office/powerpoint/2010/main" val="34608892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2D1F03-E401-4C1E-96DE-82DB147B83A9}"/>
              </a:ext>
            </a:extLst>
          </p:cNvPr>
          <p:cNvSpPr>
            <a:spLocks noGrp="1"/>
          </p:cNvSpPr>
          <p:nvPr>
            <p:ph type="title"/>
          </p:nvPr>
        </p:nvSpPr>
        <p:spPr>
          <a:xfrm>
            <a:off x="913775" y="618517"/>
            <a:ext cx="10364451" cy="1139945"/>
          </a:xfrm>
        </p:spPr>
        <p:txBody>
          <a:bodyPr/>
          <a:lstStyle/>
          <a:p>
            <a:pPr rtl="1"/>
            <a:r>
              <a:rPr lang="ar-JO" b="1" dirty="0"/>
              <a:t>الآيات التي تدل على وحدانية الثالوث الأقدس في العهد القديم</a:t>
            </a:r>
            <a:endParaRPr lang="en-US" b="1" dirty="0"/>
          </a:p>
        </p:txBody>
      </p:sp>
      <p:sp>
        <p:nvSpPr>
          <p:cNvPr id="3" name="Content Placeholder 2">
            <a:extLst>
              <a:ext uri="{FF2B5EF4-FFF2-40B4-BE49-F238E27FC236}">
                <a16:creationId xmlns:a16="http://schemas.microsoft.com/office/drawing/2014/main" id="{BACFA44B-B2D5-4EF1-BD93-ED3D7DD8212F}"/>
              </a:ext>
            </a:extLst>
          </p:cNvPr>
          <p:cNvSpPr>
            <a:spLocks noGrp="1"/>
          </p:cNvSpPr>
          <p:nvPr>
            <p:ph sz="quarter" idx="13"/>
          </p:nvPr>
        </p:nvSpPr>
        <p:spPr>
          <a:xfrm>
            <a:off x="662609" y="1941342"/>
            <a:ext cx="10853530" cy="4684745"/>
          </a:xfrm>
        </p:spPr>
        <p:txBody>
          <a:bodyPr>
            <a:normAutofit/>
          </a:bodyPr>
          <a:lstStyle/>
          <a:p>
            <a:pPr marL="457200" indent="-457200" algn="r" rtl="1">
              <a:buFont typeface="+mj-lt"/>
              <a:buAutoNum type="arabicParenR"/>
            </a:pPr>
            <a:r>
              <a:rPr lang="ar-JO" sz="2400" dirty="0"/>
              <a:t>لنصنع الإنسان على صورتنا كمثالنا (تكوين 26:1)</a:t>
            </a:r>
          </a:p>
          <a:p>
            <a:pPr marL="457200" indent="-457200" algn="r" rtl="1">
              <a:buFont typeface="+mj-lt"/>
              <a:buAutoNum type="arabicParenR"/>
            </a:pPr>
            <a:r>
              <a:rPr lang="ar-JO" sz="2400" dirty="0"/>
              <a:t>هلُّمَّ لنهبط ونبلبل لغتهم (التكوين7:11)</a:t>
            </a:r>
          </a:p>
          <a:p>
            <a:pPr marL="457200" indent="-457200" algn="r" rtl="1">
              <a:buFont typeface="+mj-lt"/>
              <a:buAutoNum type="arabicParenR"/>
            </a:pPr>
            <a:r>
              <a:rPr lang="ar-JO" sz="2400" dirty="0"/>
              <a:t>إن أشعياء النبي رأى في السماء مجد الله فسمع السيرافيم يقولون " قدوس قدوس قدوس" رب الجنود الأرض كلها مملوءة من مجده.</a:t>
            </a:r>
          </a:p>
          <a:p>
            <a:pPr marL="457200" indent="-457200" algn="r" rtl="1">
              <a:buFont typeface="+mj-lt"/>
              <a:buAutoNum type="arabicParenR"/>
            </a:pPr>
            <a:r>
              <a:rPr lang="ar-JO" sz="2400" dirty="0"/>
              <a:t>في سفر المزامير يوجد تلميح عن الإبن بقوله : (( الرب قال لي أنت إبني، أنا اليوم ولدتُكَ ))</a:t>
            </a:r>
          </a:p>
          <a:p>
            <a:pPr marL="0" indent="0" algn="r" rtl="1">
              <a:buNone/>
            </a:pPr>
            <a:r>
              <a:rPr lang="ar-JO" sz="2400" dirty="0"/>
              <a:t>أشعياء  (2 : 7)</a:t>
            </a:r>
          </a:p>
          <a:p>
            <a:pPr marL="0" indent="0" algn="r" rtl="1">
              <a:buNone/>
            </a:pPr>
            <a:r>
              <a:rPr lang="ar-JO" sz="2400" dirty="0"/>
              <a:t>5) وعن الروح القدس جاء في سفر التكوين ( وكانت الأرض خاوية وخالية وعلى وجه الغمر ظلام وروح الله يَرِّفُ على وجه المياه ) ( 1 : 2 ).</a:t>
            </a:r>
          </a:p>
        </p:txBody>
      </p:sp>
    </p:spTree>
    <p:extLst>
      <p:ext uri="{BB962C8B-B14F-4D97-AF65-F5344CB8AC3E}">
        <p14:creationId xmlns:p14="http://schemas.microsoft.com/office/powerpoint/2010/main" val="419249788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965B85-563E-44F6-9163-B2FC6ED74151}"/>
              </a:ext>
            </a:extLst>
          </p:cNvPr>
          <p:cNvSpPr>
            <a:spLocks noGrp="1"/>
          </p:cNvSpPr>
          <p:nvPr>
            <p:ph sz="quarter" idx="13"/>
          </p:nvPr>
        </p:nvSpPr>
        <p:spPr>
          <a:xfrm>
            <a:off x="913774" y="2134340"/>
            <a:ext cx="10363826" cy="4037426"/>
          </a:xfrm>
        </p:spPr>
        <p:txBody>
          <a:bodyPr>
            <a:normAutofit lnSpcReduction="10000"/>
          </a:bodyPr>
          <a:lstStyle/>
          <a:p>
            <a:pPr marL="0" indent="0" algn="r" rtl="1">
              <a:buNone/>
            </a:pPr>
            <a:r>
              <a:rPr lang="ar-JO" sz="2400" b="1" dirty="0"/>
              <a:t>إن العهد الجديد هو عهد إعلان جميع الحقائق الواجب معرفتها. </a:t>
            </a:r>
          </a:p>
          <a:p>
            <a:pPr marL="0" indent="0" algn="r" rtl="1">
              <a:buNone/>
            </a:pPr>
            <a:r>
              <a:rPr lang="ar-JO" sz="2800" dirty="0">
                <a:solidFill>
                  <a:srgbClr val="FF0000"/>
                </a:solidFill>
              </a:rPr>
              <a:t>و نكشف هذا الإعلان من خلال:</a:t>
            </a:r>
          </a:p>
          <a:p>
            <a:pPr marL="457200" indent="-457200" algn="r" rtl="1">
              <a:buFont typeface="+mj-lt"/>
              <a:buAutoNum type="arabicParenR"/>
            </a:pPr>
            <a:r>
              <a:rPr lang="ar-JO" sz="2400" b="1" dirty="0">
                <a:solidFill>
                  <a:srgbClr val="FF0000"/>
                </a:solidFill>
              </a:rPr>
              <a:t>حادثة البشارة : </a:t>
            </a:r>
            <a:r>
              <a:rPr lang="ar-JO" sz="2400" dirty="0"/>
              <a:t>حيث قال الملاك جبرائيل وهو يبشر العذراء مريم ( إن الروح القدس يحلُّ عليك وقوة العلي (الآب) تظللك لذلك فالقدوس المولود منك يدعى إبن الله ).</a:t>
            </a:r>
          </a:p>
          <a:p>
            <a:pPr marL="457200" indent="-457200" algn="r" rtl="1">
              <a:buFont typeface="+mj-lt"/>
              <a:buAutoNum type="arabicParenR"/>
            </a:pPr>
            <a:r>
              <a:rPr lang="ar-JO" sz="2400" dirty="0">
                <a:solidFill>
                  <a:srgbClr val="FF0000"/>
                </a:solidFill>
              </a:rPr>
              <a:t>تجلّي الرب على جبل ثابور: </a:t>
            </a:r>
            <a:r>
              <a:rPr lang="ar-JO" sz="2400" dirty="0"/>
              <a:t>وفيه نرى الإبن يجلس أمام ثلاثة من تلاميذه فالروح القدس يظهر بصورة سحابة منيره، الآب يتكلم من السماء وسط السحابة ويقول: "هذا إبني الحبيب الذي به سررت".</a:t>
            </a:r>
          </a:p>
          <a:p>
            <a:pPr marL="457200" indent="-457200" algn="r" rtl="1">
              <a:buFont typeface="+mj-lt"/>
              <a:buAutoNum type="arabicParenR"/>
            </a:pPr>
            <a:r>
              <a:rPr lang="ar-JO" sz="2400" dirty="0">
                <a:solidFill>
                  <a:srgbClr val="FF0000"/>
                </a:solidFill>
              </a:rPr>
              <a:t>اعتماد الرب يسوع المسيح: </a:t>
            </a:r>
            <a:r>
              <a:rPr lang="ar-JO" sz="2400" dirty="0"/>
              <a:t>الإبن يعتمد والروح القدس بهيئة حمامة استقرت على الإبن، والآب كان صوته من السماء قائلاً: " أنت ابني الحبيب الذي بك سررت ".</a:t>
            </a:r>
            <a:endParaRPr lang="en-US" sz="2400" dirty="0"/>
          </a:p>
        </p:txBody>
      </p:sp>
      <p:sp>
        <p:nvSpPr>
          <p:cNvPr id="4" name="Title 3">
            <a:extLst>
              <a:ext uri="{FF2B5EF4-FFF2-40B4-BE49-F238E27FC236}">
                <a16:creationId xmlns:a16="http://schemas.microsoft.com/office/drawing/2014/main" id="{ECB9F17B-BE70-413B-9E67-217D68DE7768}"/>
              </a:ext>
            </a:extLst>
          </p:cNvPr>
          <p:cNvSpPr txBox="1">
            <a:spLocks noGrp="1"/>
          </p:cNvSpPr>
          <p:nvPr>
            <p:ph type="title"/>
          </p:nvPr>
        </p:nvSpPr>
        <p:spPr>
          <a:xfrm>
            <a:off x="914400" y="1121378"/>
            <a:ext cx="10363200" cy="590931"/>
          </a:xfrm>
          <a:prstGeom prst="rect">
            <a:avLst/>
          </a:prstGeom>
          <a:noFill/>
        </p:spPr>
        <p:txBody>
          <a:bodyPr wrap="square" rtlCol="0">
            <a:spAutoFit/>
          </a:bodyPr>
          <a:lstStyle/>
          <a:p>
            <a:pPr rtl="1"/>
            <a:r>
              <a:rPr lang="ar-JO" b="1" dirty="0"/>
              <a:t>الآيات التي تدل على وحدانية الثالوث الأقدس في العهد الجديد</a:t>
            </a:r>
            <a:endParaRPr lang="en-US" b="1" dirty="0"/>
          </a:p>
        </p:txBody>
      </p:sp>
    </p:spTree>
    <p:extLst>
      <p:ext uri="{BB962C8B-B14F-4D97-AF65-F5344CB8AC3E}">
        <p14:creationId xmlns:p14="http://schemas.microsoft.com/office/powerpoint/2010/main" val="69705598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theme1.xml><?xml version="1.0" encoding="utf-8"?>
<a:theme xmlns:a="http://schemas.openxmlformats.org/drawingml/2006/main" name="Droplet">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Droplet</Template>
  <TotalTime>291</TotalTime>
  <Words>571</Words>
  <Application>Microsoft Office PowerPoint</Application>
  <PresentationFormat>Widescreen</PresentationFormat>
  <Paragraphs>38</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 New Roman</vt:lpstr>
      <vt:lpstr>Tw Cen MT</vt:lpstr>
      <vt:lpstr>Droplet</vt:lpstr>
      <vt:lpstr> الدرس الأول   الثالوث الأقدس</vt:lpstr>
      <vt:lpstr>سر الثالوث الأقدس</vt:lpstr>
      <vt:lpstr>لماذا يجب علينا الإيمان بالحقائق الموحى بها ؟ </vt:lpstr>
      <vt:lpstr>اثباتات حقيقة وحدانية الله</vt:lpstr>
      <vt:lpstr>PowerPoint Presentation</vt:lpstr>
      <vt:lpstr>الآيات التي تدل على وحدانية الثالوث الأقدس في العهد القديم</vt:lpstr>
      <vt:lpstr>الآيات التي تدل على وحدانية الثالوث الأقدس في العهد الجديد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الثالوث الأقدس</dc:title>
  <dc:creator>Admin</dc:creator>
  <cp:lastModifiedBy>Admin</cp:lastModifiedBy>
  <cp:revision>32</cp:revision>
  <dcterms:created xsi:type="dcterms:W3CDTF">2020-09-21T11:37:27Z</dcterms:created>
  <dcterms:modified xsi:type="dcterms:W3CDTF">2022-09-13T14:09:19Z</dcterms:modified>
</cp:coreProperties>
</file>