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3" r:id="rId2"/>
    <p:sldId id="256" r:id="rId3"/>
    <p:sldId id="264" r:id="rId4"/>
    <p:sldId id="271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3AE1C-90F8-4C3A-B309-9F36014A21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F13007-6C35-41EC-8DB2-959A59FC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5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D0B151-7284-4F94-B9B5-10A18472A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76" y="251190"/>
            <a:ext cx="7766936" cy="1096899"/>
          </a:xfrm>
        </p:spPr>
        <p:txBody>
          <a:bodyPr>
            <a:noAutofit/>
          </a:bodyPr>
          <a:lstStyle/>
          <a:p>
            <a:r>
              <a:rPr lang="ar-JO" sz="6000" dirty="0">
                <a:solidFill>
                  <a:schemeClr val="accent1">
                    <a:lumMod val="75000"/>
                  </a:schemeClr>
                </a:solidFill>
              </a:rPr>
              <a:t>الدرس الأول:الخلية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مقدمة الدرس">
            <a:hlinkClick r:id="" action="ppaction://media"/>
            <a:extLst>
              <a:ext uri="{FF2B5EF4-FFF2-40B4-BE49-F238E27FC236}">
                <a16:creationId xmlns:a16="http://schemas.microsoft.com/office/drawing/2014/main" id="{7CDD3F15-F40C-48DF-AF40-260270BEA3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503" y="1600693"/>
            <a:ext cx="7456472" cy="4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quickanddirtytips.com/sites/default/files/images/2499/question-mark2.jpg">
            <a:extLst>
              <a:ext uri="{FF2B5EF4-FFF2-40B4-BE49-F238E27FC236}">
                <a16:creationId xmlns:a16="http://schemas.microsoft.com/office/drawing/2014/main" id="{08EC299A-A942-4576-AB6D-7854DEF0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7025" y="95588"/>
            <a:ext cx="1784975" cy="1247441"/>
          </a:xfrm>
          <a:prstGeom prst="rect">
            <a:avLst/>
          </a:prstGeom>
          <a:noFill/>
        </p:spPr>
      </p:pic>
      <p:pic>
        <p:nvPicPr>
          <p:cNvPr id="3" name="Picture 4" descr="https://tse3.mm.bing.net/th?id=OIP.5aHf4IY9Zv2knw9tKBLUbAHaQ-&amp;pid=Api&amp;P=0&amp;w=300&amp;h=300">
            <a:extLst>
              <a:ext uri="{FF2B5EF4-FFF2-40B4-BE49-F238E27FC236}">
                <a16:creationId xmlns:a16="http://schemas.microsoft.com/office/drawing/2014/main" id="{EEB28B1A-1223-4AA6-9A22-587F9569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713" y="1343029"/>
            <a:ext cx="682172" cy="15622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1C335-84EB-46C9-8B71-E8349C45EAB7}"/>
              </a:ext>
            </a:extLst>
          </p:cNvPr>
          <p:cNvSpPr txBox="1"/>
          <p:nvPr/>
        </p:nvSpPr>
        <p:spPr>
          <a:xfrm>
            <a:off x="3191256" y="1941610"/>
            <a:ext cx="86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بناء على ما تعلمته ، ماذا تمثل الصورة التالية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dirty="0"/>
              <a:t>او خلية </a:t>
            </a:r>
            <a:r>
              <a:rPr lang="ar-JO" b="1" dirty="0">
                <a:solidFill>
                  <a:srgbClr val="FFFF00"/>
                </a:solidFill>
              </a:rPr>
              <a:t>بدائية النواه</a:t>
            </a:r>
            <a:r>
              <a:rPr lang="ar-JO" dirty="0"/>
              <a:t>؟ معللا اجابتك؟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58066-3042-4D3D-A2F7-3F4AB52B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45" y="3186522"/>
            <a:ext cx="4536710" cy="2569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4F509-885A-482E-8DA3-AE33A474FF33}"/>
              </a:ext>
            </a:extLst>
          </p:cNvPr>
          <p:cNvSpPr txBox="1"/>
          <p:nvPr/>
        </p:nvSpPr>
        <p:spPr>
          <a:xfrm>
            <a:off x="1325880" y="3757522"/>
            <a:ext cx="530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حقيقية النواه ، لأن المادة الوراثية توجد داخل تركيب متخصص ( النواه)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0F4F0-F05F-47F7-8372-52A3C217E37A}"/>
              </a:ext>
            </a:extLst>
          </p:cNvPr>
          <p:cNvSpPr/>
          <p:nvPr/>
        </p:nvSpPr>
        <p:spPr>
          <a:xfrm>
            <a:off x="3606368" y="-64736"/>
            <a:ext cx="5598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الخلايا النباتية و الخلايا الحيوانيه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9A321-36F0-4C2E-97A4-5AB39985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59" y="707886"/>
            <a:ext cx="4486301" cy="275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DCCC4-58AB-4F51-9B86-1CE9E84D3950}"/>
              </a:ext>
            </a:extLst>
          </p:cNvPr>
          <p:cNvSpPr txBox="1"/>
          <p:nvPr/>
        </p:nvSpPr>
        <p:spPr>
          <a:xfrm>
            <a:off x="1363625" y="3579286"/>
            <a:ext cx="5230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**عضيات توجد في الخلايا النباتية و الحيوانية 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2">
                    <a:lumMod val="75000"/>
                  </a:schemeClr>
                </a:solidFill>
              </a:rPr>
              <a:t>1- الغشاء البلازمي.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C000"/>
                </a:solidFill>
              </a:rPr>
              <a:t>2- النواه.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FF00"/>
                </a:solidFill>
              </a:rPr>
              <a:t>3- الشبكة الاندوبلازمية: تنقل المواد داخل الخلية.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4-الميتوكندريا:تنتج الطاقة اللازمه للخلية.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5- الرايبوسومات: تصنع البروتينات في الخلية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ECDAD-BB82-4C7E-AA08-56B7C9C1F93A}"/>
              </a:ext>
            </a:extLst>
          </p:cNvPr>
          <p:cNvSpPr txBox="1"/>
          <p:nvPr/>
        </p:nvSpPr>
        <p:spPr>
          <a:xfrm>
            <a:off x="6871361" y="3709416"/>
            <a:ext cx="5230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**عضيات</a:t>
            </a:r>
            <a:r>
              <a:rPr lang="en-US" dirty="0"/>
              <a:t>(  Organelles) </a:t>
            </a:r>
            <a:r>
              <a:rPr lang="ar-JO" dirty="0"/>
              <a:t> توجد في الخلايا النباتية فقط :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chemeClr val="accent6">
                    <a:lumMod val="75000"/>
                  </a:schemeClr>
                </a:solidFill>
              </a:rPr>
              <a:t>1- الجدار الخلوي: يحافظ على ثبات شكل الخلية النباتية و يمنحها الدعامة.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>
                <a:solidFill>
                  <a:srgbClr val="FF0000"/>
                </a:solidFill>
              </a:rPr>
              <a:t>2- البلاستيدات الخضراء: مسؤولة عن صنع الغذاء غي النباتات عن طريق عملية البناء الضوئي.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74732-CA3D-4006-AD75-114A40B339EF}"/>
              </a:ext>
            </a:extLst>
          </p:cNvPr>
          <p:cNvCxnSpPr/>
          <p:nvPr/>
        </p:nvCxnSpPr>
        <p:spPr>
          <a:xfrm>
            <a:off x="6712865" y="3730752"/>
            <a:ext cx="0" cy="28895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465F9-E051-4CB6-8F3D-12CB436655D4}"/>
              </a:ext>
            </a:extLst>
          </p:cNvPr>
          <p:cNvCxnSpPr/>
          <p:nvPr/>
        </p:nvCxnSpPr>
        <p:spPr>
          <a:xfrm>
            <a:off x="6792113" y="3709416"/>
            <a:ext cx="0" cy="28895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D724DB-F11A-4A50-8CA1-C80CFE2F746A}"/>
              </a:ext>
            </a:extLst>
          </p:cNvPr>
          <p:cNvCxnSpPr>
            <a:cxnSpLocks/>
          </p:cNvCxnSpPr>
          <p:nvPr/>
        </p:nvCxnSpPr>
        <p:spPr>
          <a:xfrm>
            <a:off x="5879592" y="2414016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00647D-0219-48B7-A357-3FDCDDA0BA06}"/>
              </a:ext>
            </a:extLst>
          </p:cNvPr>
          <p:cNvCxnSpPr>
            <a:cxnSpLocks/>
          </p:cNvCxnSpPr>
          <p:nvPr/>
        </p:nvCxnSpPr>
        <p:spPr>
          <a:xfrm flipH="1">
            <a:off x="6596884" y="2165860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9749EF-A277-4954-B3D3-C1777A80F137}"/>
              </a:ext>
            </a:extLst>
          </p:cNvPr>
          <p:cNvCxnSpPr>
            <a:cxnSpLocks/>
          </p:cNvCxnSpPr>
          <p:nvPr/>
        </p:nvCxnSpPr>
        <p:spPr>
          <a:xfrm flipH="1">
            <a:off x="5586984" y="1371310"/>
            <a:ext cx="411480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626A1-6625-4804-B736-5262C792FE8E}"/>
              </a:ext>
            </a:extLst>
          </p:cNvPr>
          <p:cNvCxnSpPr>
            <a:cxnSpLocks/>
          </p:cNvCxnSpPr>
          <p:nvPr/>
        </p:nvCxnSpPr>
        <p:spPr>
          <a:xfrm>
            <a:off x="6712865" y="1371310"/>
            <a:ext cx="612242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3F390D-CC6B-41B4-8635-5B9B61BD9F3F}"/>
              </a:ext>
            </a:extLst>
          </p:cNvPr>
          <p:cNvSpPr txBox="1"/>
          <p:nvPr/>
        </p:nvSpPr>
        <p:spPr>
          <a:xfrm>
            <a:off x="5933360" y="2543208"/>
            <a:ext cx="105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000" dirty="0"/>
              <a:t>الغشاء البلازمي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38323-66A0-4571-BB5F-DCEB41DF5914}"/>
              </a:ext>
            </a:extLst>
          </p:cNvPr>
          <p:cNvSpPr txBox="1"/>
          <p:nvPr/>
        </p:nvSpPr>
        <p:spPr>
          <a:xfrm>
            <a:off x="5879592" y="1124769"/>
            <a:ext cx="105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000" dirty="0"/>
              <a:t>الرايبوسومات</a:t>
            </a:r>
            <a:endParaRPr lang="en-US" sz="1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440FD4-78AF-4176-AE27-0A55368DFEAE}"/>
              </a:ext>
            </a:extLst>
          </p:cNvPr>
          <p:cNvCxnSpPr/>
          <p:nvPr/>
        </p:nvCxnSpPr>
        <p:spPr>
          <a:xfrm>
            <a:off x="6015507" y="1371310"/>
            <a:ext cx="57848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A13166-8737-4194-999E-3C4EFBB4A310}"/>
              </a:ext>
            </a:extLst>
          </p:cNvPr>
          <p:cNvCxnSpPr>
            <a:cxnSpLocks/>
          </p:cNvCxnSpPr>
          <p:nvPr/>
        </p:nvCxnSpPr>
        <p:spPr>
          <a:xfrm>
            <a:off x="6015507" y="1125146"/>
            <a:ext cx="45199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88D528-0052-457A-978C-93BE759D56EB}"/>
              </a:ext>
            </a:extLst>
          </p:cNvPr>
          <p:cNvCxnSpPr/>
          <p:nvPr/>
        </p:nvCxnSpPr>
        <p:spPr>
          <a:xfrm>
            <a:off x="5998464" y="1578761"/>
            <a:ext cx="578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1017EC-1CF6-489F-B7AB-291AA4870342}"/>
              </a:ext>
            </a:extLst>
          </p:cNvPr>
          <p:cNvCxnSpPr>
            <a:cxnSpLocks/>
          </p:cNvCxnSpPr>
          <p:nvPr/>
        </p:nvCxnSpPr>
        <p:spPr>
          <a:xfrm>
            <a:off x="7457211" y="3242782"/>
            <a:ext cx="70256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248E86-A2F8-4AC8-B340-D2C8964BE5DD}"/>
              </a:ext>
            </a:extLst>
          </p:cNvPr>
          <p:cNvCxnSpPr/>
          <p:nvPr/>
        </p:nvCxnSpPr>
        <p:spPr>
          <a:xfrm>
            <a:off x="8159774" y="2965414"/>
            <a:ext cx="578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0977C0-5C53-4423-97E9-BB5E5D617907}"/>
              </a:ext>
            </a:extLst>
          </p:cNvPr>
          <p:cNvCxnSpPr>
            <a:cxnSpLocks/>
          </p:cNvCxnSpPr>
          <p:nvPr/>
        </p:nvCxnSpPr>
        <p:spPr>
          <a:xfrm>
            <a:off x="6061048" y="3142198"/>
            <a:ext cx="87010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892928-18C7-46B7-B2BB-26C2E1CD5D5B}"/>
              </a:ext>
            </a:extLst>
          </p:cNvPr>
          <p:cNvCxnSpPr>
            <a:cxnSpLocks/>
          </p:cNvCxnSpPr>
          <p:nvPr/>
        </p:nvCxnSpPr>
        <p:spPr>
          <a:xfrm>
            <a:off x="6061048" y="2789429"/>
            <a:ext cx="8103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0173BE-AC3B-4F88-B661-73E1CDAF1CDB}"/>
              </a:ext>
            </a:extLst>
          </p:cNvPr>
          <p:cNvSpPr txBox="1"/>
          <p:nvPr/>
        </p:nvSpPr>
        <p:spPr>
          <a:xfrm>
            <a:off x="7822615" y="885709"/>
            <a:ext cx="105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400" dirty="0"/>
              <a:t>خلية نباتية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FE6B6-2BB6-437A-881C-847A6EBA688D}"/>
              </a:ext>
            </a:extLst>
          </p:cNvPr>
          <p:cNvSpPr txBox="1"/>
          <p:nvPr/>
        </p:nvSpPr>
        <p:spPr>
          <a:xfrm>
            <a:off x="3850603" y="970880"/>
            <a:ext cx="124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400" dirty="0"/>
              <a:t>خلية حيوانية</a:t>
            </a:r>
            <a:endParaRPr lang="en-US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E1831D-5DE5-4503-844C-5D0188FD16F9}"/>
              </a:ext>
            </a:extLst>
          </p:cNvPr>
          <p:cNvCxnSpPr>
            <a:cxnSpLocks/>
          </p:cNvCxnSpPr>
          <p:nvPr/>
        </p:nvCxnSpPr>
        <p:spPr>
          <a:xfrm>
            <a:off x="5879592" y="2408919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12D94E-4AB0-454B-B45E-B204BC8DF51D}"/>
              </a:ext>
            </a:extLst>
          </p:cNvPr>
          <p:cNvCxnSpPr>
            <a:cxnSpLocks/>
          </p:cNvCxnSpPr>
          <p:nvPr/>
        </p:nvCxnSpPr>
        <p:spPr>
          <a:xfrm flipH="1">
            <a:off x="6596884" y="2160763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03DEE7-33AE-49D3-82AF-73EA27D18004}"/>
              </a:ext>
            </a:extLst>
          </p:cNvPr>
          <p:cNvCxnSpPr>
            <a:cxnSpLocks/>
          </p:cNvCxnSpPr>
          <p:nvPr/>
        </p:nvCxnSpPr>
        <p:spPr>
          <a:xfrm flipH="1">
            <a:off x="5586984" y="1371347"/>
            <a:ext cx="411480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4312E0-C20E-462A-9034-6A639B1ACEEB}"/>
              </a:ext>
            </a:extLst>
          </p:cNvPr>
          <p:cNvCxnSpPr>
            <a:cxnSpLocks/>
          </p:cNvCxnSpPr>
          <p:nvPr/>
        </p:nvCxnSpPr>
        <p:spPr>
          <a:xfrm>
            <a:off x="6712865" y="1371347"/>
            <a:ext cx="612242" cy="41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AEE197-9362-46B3-A180-32E4B6C74BEF}"/>
              </a:ext>
            </a:extLst>
          </p:cNvPr>
          <p:cNvCxnSpPr>
            <a:cxnSpLocks/>
          </p:cNvCxnSpPr>
          <p:nvPr/>
        </p:nvCxnSpPr>
        <p:spPr>
          <a:xfrm>
            <a:off x="5879592" y="2408956"/>
            <a:ext cx="438912" cy="18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D59EAA-406C-4D88-BF89-6CDF64B649B5}"/>
              </a:ext>
            </a:extLst>
          </p:cNvPr>
          <p:cNvCxnSpPr>
            <a:cxnSpLocks/>
          </p:cNvCxnSpPr>
          <p:nvPr/>
        </p:nvCxnSpPr>
        <p:spPr>
          <a:xfrm flipH="1">
            <a:off x="6596884" y="2160800"/>
            <a:ext cx="520040" cy="432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5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0364-8441-4E32-8799-4B0F4BE0CCD8}"/>
              </a:ext>
            </a:extLst>
          </p:cNvPr>
          <p:cNvSpPr/>
          <p:nvPr/>
        </p:nvSpPr>
        <p:spPr>
          <a:xfrm>
            <a:off x="4591457" y="630936"/>
            <a:ext cx="3765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تصنيف الكائنات الحية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993D49-0F96-4884-AAED-91FB8713BAF4}"/>
              </a:ext>
            </a:extLst>
          </p:cNvPr>
          <p:cNvCxnSpPr>
            <a:cxnSpLocks/>
          </p:cNvCxnSpPr>
          <p:nvPr/>
        </p:nvCxnSpPr>
        <p:spPr>
          <a:xfrm>
            <a:off x="6355080" y="1335024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228F8B-9863-4F0A-96F5-D72D95C2A826}"/>
              </a:ext>
            </a:extLst>
          </p:cNvPr>
          <p:cNvCxnSpPr>
            <a:cxnSpLocks/>
          </p:cNvCxnSpPr>
          <p:nvPr/>
        </p:nvCxnSpPr>
        <p:spPr>
          <a:xfrm>
            <a:off x="3054096" y="2002536"/>
            <a:ext cx="696772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C59DC-4A9C-4A42-B2DE-3643C8D91937}"/>
              </a:ext>
            </a:extLst>
          </p:cNvPr>
          <p:cNvCxnSpPr>
            <a:cxnSpLocks/>
          </p:cNvCxnSpPr>
          <p:nvPr/>
        </p:nvCxnSpPr>
        <p:spPr>
          <a:xfrm>
            <a:off x="10021824" y="2002536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1D7420-A352-4414-BF76-D1F6D0D5FCFE}"/>
              </a:ext>
            </a:extLst>
          </p:cNvPr>
          <p:cNvCxnSpPr>
            <a:cxnSpLocks/>
          </p:cNvCxnSpPr>
          <p:nvPr/>
        </p:nvCxnSpPr>
        <p:spPr>
          <a:xfrm>
            <a:off x="3054096" y="2002536"/>
            <a:ext cx="0" cy="64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A79040-A99D-4D64-9BE3-F7E023C85622}"/>
              </a:ext>
            </a:extLst>
          </p:cNvPr>
          <p:cNvSpPr txBox="1"/>
          <p:nvPr/>
        </p:nvSpPr>
        <p:spPr>
          <a:xfrm>
            <a:off x="8650229" y="2734056"/>
            <a:ext cx="287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وحيدة الخلية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7CBB5-B801-40CE-BE7A-F3938AFA6C25}"/>
              </a:ext>
            </a:extLst>
          </p:cNvPr>
          <p:cNvSpPr txBox="1"/>
          <p:nvPr/>
        </p:nvSpPr>
        <p:spPr>
          <a:xfrm>
            <a:off x="1968488" y="2696697"/>
            <a:ext cx="287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عديدة الخلايا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1009D49-389A-4E82-B279-43BDAFB71D68}"/>
              </a:ext>
            </a:extLst>
          </p:cNvPr>
          <p:cNvSpPr/>
          <p:nvPr/>
        </p:nvSpPr>
        <p:spPr>
          <a:xfrm>
            <a:off x="9765818" y="3236976"/>
            <a:ext cx="475462" cy="57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7A6CD9A-0986-42F3-9C12-7705AF8058C6}"/>
              </a:ext>
            </a:extLst>
          </p:cNvPr>
          <p:cNvSpPr/>
          <p:nvPr/>
        </p:nvSpPr>
        <p:spPr>
          <a:xfrm>
            <a:off x="2918120" y="3181662"/>
            <a:ext cx="475462" cy="57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DD2AE-F0A0-49B8-AD0B-1EC921D84C48}"/>
              </a:ext>
            </a:extLst>
          </p:cNvPr>
          <p:cNvSpPr txBox="1"/>
          <p:nvPr/>
        </p:nvSpPr>
        <p:spPr>
          <a:xfrm>
            <a:off x="8650229" y="3867910"/>
            <a:ext cx="318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بسيطة التركيب تتكون اجسامها من خلية واحدة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BF139-8D5B-42F6-84A1-4E510CD886ED}"/>
              </a:ext>
            </a:extLst>
          </p:cNvPr>
          <p:cNvSpPr txBox="1"/>
          <p:nvPr/>
        </p:nvSpPr>
        <p:spPr>
          <a:xfrm>
            <a:off x="1563271" y="3825301"/>
            <a:ext cx="318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كائنات معقدة التركيب تتكون اجسامها من عدة خلايا</a:t>
            </a:r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360DF13-B1BC-4547-BED1-5FB8AB11606D}"/>
              </a:ext>
            </a:extLst>
          </p:cNvPr>
          <p:cNvSpPr/>
          <p:nvPr/>
        </p:nvSpPr>
        <p:spPr>
          <a:xfrm>
            <a:off x="9829828" y="4514241"/>
            <a:ext cx="512012" cy="7645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9A1D75-D9E5-4DA0-B1D0-096F03F5416B}"/>
              </a:ext>
            </a:extLst>
          </p:cNvPr>
          <p:cNvSpPr txBox="1"/>
          <p:nvPr/>
        </p:nvSpPr>
        <p:spPr>
          <a:xfrm>
            <a:off x="10194418" y="4676739"/>
            <a:ext cx="9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امثلة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FC4DD8E-46C2-477A-9A7E-1966D41B6C2C}"/>
              </a:ext>
            </a:extLst>
          </p:cNvPr>
          <p:cNvSpPr/>
          <p:nvPr/>
        </p:nvSpPr>
        <p:spPr>
          <a:xfrm>
            <a:off x="2961863" y="4505304"/>
            <a:ext cx="512012" cy="7645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EF191F-9D9E-48E8-9DED-144FA0D24133}"/>
              </a:ext>
            </a:extLst>
          </p:cNvPr>
          <p:cNvSpPr txBox="1"/>
          <p:nvPr/>
        </p:nvSpPr>
        <p:spPr>
          <a:xfrm>
            <a:off x="3279616" y="4702899"/>
            <a:ext cx="94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امثلة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7FE6C-36EE-4D31-8732-B71E371A8A76}"/>
              </a:ext>
            </a:extLst>
          </p:cNvPr>
          <p:cNvSpPr txBox="1"/>
          <p:nvPr/>
        </p:nvSpPr>
        <p:spPr>
          <a:xfrm>
            <a:off x="9639153" y="5441261"/>
            <a:ext cx="152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البكتيريا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r>
              <a:rPr lang="ar-JO" dirty="0"/>
              <a:t>البراميسيوم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18EF12-3471-4509-855A-1791C73D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069" y="5269826"/>
            <a:ext cx="949172" cy="654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4E3F7A-E2A4-4941-A1F6-4CB78E1D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29" y="6096258"/>
            <a:ext cx="1031141" cy="660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140FD8-62DB-4531-9C6B-3DFF877E1549}"/>
              </a:ext>
            </a:extLst>
          </p:cNvPr>
          <p:cNvSpPr txBox="1"/>
          <p:nvPr/>
        </p:nvSpPr>
        <p:spPr>
          <a:xfrm>
            <a:off x="2017124" y="5324658"/>
            <a:ext cx="207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النباتات      الطيور </a:t>
            </a:r>
          </a:p>
          <a:p>
            <a:pPr algn="r" rtl="1"/>
            <a:r>
              <a:rPr lang="ar-JO" dirty="0"/>
              <a:t>الزاحف      الاسماك</a:t>
            </a:r>
          </a:p>
          <a:p>
            <a:pPr algn="r" rtl="1"/>
            <a:r>
              <a:rPr lang="ar-JO" dirty="0"/>
              <a:t>الثديات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1EE411-5009-43B3-B90E-059DCAA3AC1F}"/>
              </a:ext>
            </a:extLst>
          </p:cNvPr>
          <p:cNvSpPr/>
          <p:nvPr/>
        </p:nvSpPr>
        <p:spPr>
          <a:xfrm>
            <a:off x="8009713" y="270757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</a:rPr>
              <a:t>Unicellular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63A48-2052-4E5F-A0CD-64D6A9DC41A4}"/>
              </a:ext>
            </a:extLst>
          </p:cNvPr>
          <p:cNvSpPr/>
          <p:nvPr/>
        </p:nvSpPr>
        <p:spPr>
          <a:xfrm>
            <a:off x="1156301" y="268967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</a:rPr>
              <a:t>Multicellular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CD333-1D35-4ED0-8624-E8AA864A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40" y="89310"/>
            <a:ext cx="50009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F79D-897F-424C-9A6E-A6D09BE2D0BC}"/>
              </a:ext>
            </a:extLst>
          </p:cNvPr>
          <p:cNvSpPr txBox="1"/>
          <p:nvPr/>
        </p:nvSpPr>
        <p:spPr>
          <a:xfrm>
            <a:off x="1259755" y="153536"/>
            <a:ext cx="455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00B050"/>
                </a:solidFill>
              </a:rPr>
              <a:t>تتكون أجسام الكائنات الحية من خلايا.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3BBC5-D980-4666-AD1C-D00E415CB414}"/>
              </a:ext>
            </a:extLst>
          </p:cNvPr>
          <p:cNvSpPr txBox="1"/>
          <p:nvPr/>
        </p:nvSpPr>
        <p:spPr>
          <a:xfrm>
            <a:off x="10619182" y="894521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7030A0"/>
                </a:solidFill>
              </a:rPr>
              <a:t>وحيدة الخلية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37449-0D02-4E66-99AD-9220E58707C3}"/>
              </a:ext>
            </a:extLst>
          </p:cNvPr>
          <p:cNvSpPr txBox="1"/>
          <p:nvPr/>
        </p:nvSpPr>
        <p:spPr>
          <a:xfrm>
            <a:off x="10426339" y="1467788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75000"/>
                  </a:schemeClr>
                </a:solidFill>
              </a:rPr>
              <a:t>حقيقية النواة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F7969-EAC8-40BE-A9D9-779B4A72BD34}"/>
              </a:ext>
            </a:extLst>
          </p:cNvPr>
          <p:cNvSpPr/>
          <p:nvPr/>
        </p:nvSpPr>
        <p:spPr>
          <a:xfrm>
            <a:off x="1659092" y="626532"/>
            <a:ext cx="396917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800"/>
              </a:spcAft>
            </a:pPr>
            <a:r>
              <a:rPr lang="ar-JO" b="1" dirty="0">
                <a:solidFill>
                  <a:schemeClr val="accent3">
                    <a:lumMod val="50000"/>
                  </a:schemeClr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تعمل الرايبوسومات على بناء البروتينات في الخلية.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800"/>
              </a:spcAft>
            </a:pPr>
            <a:r>
              <a:rPr lang="ar-JO" b="1" dirty="0">
                <a:solidFill>
                  <a:schemeClr val="accent3">
                    <a:lumMod val="50000"/>
                  </a:schemeClr>
                </a:solidFill>
                <a:latin typeface="Aljazeera"/>
                <a:ea typeface="Times New Roman" panose="02020603050405020304" pitchFamily="18" charset="0"/>
                <a:cs typeface="Times New Roman" panose="02020603050405020304" pitchFamily="18" charset="0"/>
              </a:rPr>
              <a:t>البلاستيدات الخضراء مسؤولة عن صنع الغذاء في النباتات بعملية البناء الضوئي.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2A632A-B96C-4FF5-935D-68C620FFBBB8}"/>
              </a:ext>
            </a:extLst>
          </p:cNvPr>
          <p:cNvCxnSpPr>
            <a:cxnSpLocks/>
          </p:cNvCxnSpPr>
          <p:nvPr/>
        </p:nvCxnSpPr>
        <p:spPr>
          <a:xfrm flipH="1" flipV="1">
            <a:off x="5849576" y="402336"/>
            <a:ext cx="1789582" cy="4241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B64669-F0FB-4CE1-BD7F-D1BB1A8CF93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628270" y="1139493"/>
            <a:ext cx="1126883" cy="68224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BD3934-AAAF-40D5-84ED-7C2D2ECD3DB9}"/>
              </a:ext>
            </a:extLst>
          </p:cNvPr>
          <p:cNvSpPr/>
          <p:nvPr/>
        </p:nvSpPr>
        <p:spPr>
          <a:xfrm>
            <a:off x="10065589" y="402336"/>
            <a:ext cx="1126882" cy="1026914"/>
          </a:xfrm>
          <a:custGeom>
            <a:avLst/>
            <a:gdLst>
              <a:gd name="connsiteX0" fmla="*/ 0 w 1024128"/>
              <a:gd name="connsiteY0" fmla="*/ 347472 h 347472"/>
              <a:gd name="connsiteX1" fmla="*/ 914400 w 1024128"/>
              <a:gd name="connsiteY1" fmla="*/ 0 h 347472"/>
              <a:gd name="connsiteX2" fmla="*/ 914400 w 1024128"/>
              <a:gd name="connsiteY2" fmla="*/ 0 h 347472"/>
              <a:gd name="connsiteX3" fmla="*/ 1024128 w 1024128"/>
              <a:gd name="connsiteY3" fmla="*/ 164592 h 347472"/>
              <a:gd name="connsiteX4" fmla="*/ 1024128 w 1024128"/>
              <a:gd name="connsiteY4" fmla="*/ 164592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347472">
                <a:moveTo>
                  <a:pt x="0" y="347472"/>
                </a:moveTo>
                <a:lnTo>
                  <a:pt x="914400" y="0"/>
                </a:lnTo>
                <a:lnTo>
                  <a:pt x="914400" y="0"/>
                </a:lnTo>
                <a:lnTo>
                  <a:pt x="1024128" y="164592"/>
                </a:lnTo>
                <a:lnTo>
                  <a:pt x="1024128" y="16459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26A701-FEB5-4F30-8686-C07D489A077A}"/>
              </a:ext>
            </a:extLst>
          </p:cNvPr>
          <p:cNvSpPr/>
          <p:nvPr/>
        </p:nvSpPr>
        <p:spPr>
          <a:xfrm>
            <a:off x="10138740" y="1770860"/>
            <a:ext cx="1364412" cy="369332"/>
          </a:xfrm>
          <a:custGeom>
            <a:avLst/>
            <a:gdLst>
              <a:gd name="connsiteX0" fmla="*/ 0 w 891763"/>
              <a:gd name="connsiteY0" fmla="*/ 0 h 211019"/>
              <a:gd name="connsiteX1" fmla="*/ 795528 w 891763"/>
              <a:gd name="connsiteY1" fmla="*/ 210312 h 211019"/>
              <a:gd name="connsiteX2" fmla="*/ 877824 w 891763"/>
              <a:gd name="connsiteY2" fmla="*/ 73152 h 211019"/>
              <a:gd name="connsiteX3" fmla="*/ 877824 w 891763"/>
              <a:gd name="connsiteY3" fmla="*/ 73152 h 21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763" h="211019">
                <a:moveTo>
                  <a:pt x="0" y="0"/>
                </a:moveTo>
                <a:cubicBezTo>
                  <a:pt x="324612" y="99060"/>
                  <a:pt x="649224" y="198120"/>
                  <a:pt x="795528" y="210312"/>
                </a:cubicBezTo>
                <a:cubicBezTo>
                  <a:pt x="941832" y="222504"/>
                  <a:pt x="877824" y="73152"/>
                  <a:pt x="877824" y="73152"/>
                </a:cubicBezTo>
                <a:lnTo>
                  <a:pt x="877824" y="73152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058E97-7118-4C40-9CAF-08E8B286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93" y="1619375"/>
            <a:ext cx="4611008" cy="914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D9DBA7-8214-4F70-A7E2-F185FD557D07}"/>
              </a:ext>
            </a:extLst>
          </p:cNvPr>
          <p:cNvCxnSpPr>
            <a:cxnSpLocks/>
          </p:cNvCxnSpPr>
          <p:nvPr/>
        </p:nvCxnSpPr>
        <p:spPr>
          <a:xfrm flipH="1">
            <a:off x="5849576" y="2252778"/>
            <a:ext cx="1789582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4A70B7-012D-431D-A63B-424674F2DEF4}"/>
              </a:ext>
            </a:extLst>
          </p:cNvPr>
          <p:cNvCxnSpPr>
            <a:cxnSpLocks/>
          </p:cNvCxnSpPr>
          <p:nvPr/>
        </p:nvCxnSpPr>
        <p:spPr>
          <a:xfrm flipH="1">
            <a:off x="5408931" y="2601903"/>
            <a:ext cx="952904" cy="27001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AAB9619-F97C-44CD-9AE3-4A4E59B06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42" y="2645297"/>
            <a:ext cx="4277889" cy="116205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6978F6-476D-4530-8A9B-800037366CBD}"/>
              </a:ext>
            </a:extLst>
          </p:cNvPr>
          <p:cNvCxnSpPr>
            <a:cxnSpLocks/>
          </p:cNvCxnSpPr>
          <p:nvPr/>
        </p:nvCxnSpPr>
        <p:spPr>
          <a:xfrm flipH="1">
            <a:off x="4532149" y="2884856"/>
            <a:ext cx="2375012" cy="166618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B959218-5832-4CE3-B9E9-1D52D99E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3" y="4721154"/>
            <a:ext cx="4861512" cy="923925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91074A0-9BB6-452B-91B4-78F3679C35D2}"/>
              </a:ext>
            </a:extLst>
          </p:cNvPr>
          <p:cNvSpPr/>
          <p:nvPr/>
        </p:nvSpPr>
        <p:spPr>
          <a:xfrm>
            <a:off x="5970618" y="4223671"/>
            <a:ext cx="2340914" cy="1133856"/>
          </a:xfrm>
          <a:custGeom>
            <a:avLst/>
            <a:gdLst>
              <a:gd name="connsiteX0" fmla="*/ 2212848 w 2340914"/>
              <a:gd name="connsiteY0" fmla="*/ 137160 h 1133856"/>
              <a:gd name="connsiteX1" fmla="*/ 2103120 w 2340914"/>
              <a:gd name="connsiteY1" fmla="*/ 109728 h 1133856"/>
              <a:gd name="connsiteX2" fmla="*/ 2002536 w 2340914"/>
              <a:gd name="connsiteY2" fmla="*/ 100584 h 1133856"/>
              <a:gd name="connsiteX3" fmla="*/ 1947672 w 2340914"/>
              <a:gd name="connsiteY3" fmla="*/ 91440 h 1133856"/>
              <a:gd name="connsiteX4" fmla="*/ 1755648 w 2340914"/>
              <a:gd name="connsiteY4" fmla="*/ 82296 h 1133856"/>
              <a:gd name="connsiteX5" fmla="*/ 1655064 w 2340914"/>
              <a:gd name="connsiteY5" fmla="*/ 64008 h 1133856"/>
              <a:gd name="connsiteX6" fmla="*/ 1618488 w 2340914"/>
              <a:gd name="connsiteY6" fmla="*/ 54864 h 1133856"/>
              <a:gd name="connsiteX7" fmla="*/ 1572768 w 2340914"/>
              <a:gd name="connsiteY7" fmla="*/ 45720 h 1133856"/>
              <a:gd name="connsiteX8" fmla="*/ 1536192 w 2340914"/>
              <a:gd name="connsiteY8" fmla="*/ 36576 h 1133856"/>
              <a:gd name="connsiteX9" fmla="*/ 1426464 w 2340914"/>
              <a:gd name="connsiteY9" fmla="*/ 18288 h 1133856"/>
              <a:gd name="connsiteX10" fmla="*/ 1371600 w 2340914"/>
              <a:gd name="connsiteY10" fmla="*/ 0 h 1133856"/>
              <a:gd name="connsiteX11" fmla="*/ 1051560 w 2340914"/>
              <a:gd name="connsiteY11" fmla="*/ 9144 h 1133856"/>
              <a:gd name="connsiteX12" fmla="*/ 1005840 w 2340914"/>
              <a:gd name="connsiteY12" fmla="*/ 18288 h 1133856"/>
              <a:gd name="connsiteX13" fmla="*/ 950976 w 2340914"/>
              <a:gd name="connsiteY13" fmla="*/ 27432 h 1133856"/>
              <a:gd name="connsiteX14" fmla="*/ 859536 w 2340914"/>
              <a:gd name="connsiteY14" fmla="*/ 36576 h 1133856"/>
              <a:gd name="connsiteX15" fmla="*/ 749808 w 2340914"/>
              <a:gd name="connsiteY15" fmla="*/ 54864 h 1133856"/>
              <a:gd name="connsiteX16" fmla="*/ 685800 w 2340914"/>
              <a:gd name="connsiteY16" fmla="*/ 73152 h 1133856"/>
              <a:gd name="connsiteX17" fmla="*/ 612648 w 2340914"/>
              <a:gd name="connsiteY17" fmla="*/ 91440 h 1133856"/>
              <a:gd name="connsiteX18" fmla="*/ 576072 w 2340914"/>
              <a:gd name="connsiteY18" fmla="*/ 100584 h 1133856"/>
              <a:gd name="connsiteX19" fmla="*/ 548640 w 2340914"/>
              <a:gd name="connsiteY19" fmla="*/ 109728 h 1133856"/>
              <a:gd name="connsiteX20" fmla="*/ 484632 w 2340914"/>
              <a:gd name="connsiteY20" fmla="*/ 128016 h 1133856"/>
              <a:gd name="connsiteX21" fmla="*/ 457200 w 2340914"/>
              <a:gd name="connsiteY21" fmla="*/ 146304 h 1133856"/>
              <a:gd name="connsiteX22" fmla="*/ 393192 w 2340914"/>
              <a:gd name="connsiteY22" fmla="*/ 155448 h 1133856"/>
              <a:gd name="connsiteX23" fmla="*/ 329184 w 2340914"/>
              <a:gd name="connsiteY23" fmla="*/ 173736 h 1133856"/>
              <a:gd name="connsiteX24" fmla="*/ 246888 w 2340914"/>
              <a:gd name="connsiteY24" fmla="*/ 192024 h 1133856"/>
              <a:gd name="connsiteX25" fmla="*/ 173736 w 2340914"/>
              <a:gd name="connsiteY25" fmla="*/ 228600 h 1133856"/>
              <a:gd name="connsiteX26" fmla="*/ 118872 w 2340914"/>
              <a:gd name="connsiteY26" fmla="*/ 274320 h 1133856"/>
              <a:gd name="connsiteX27" fmla="*/ 100584 w 2340914"/>
              <a:gd name="connsiteY27" fmla="*/ 301752 h 1133856"/>
              <a:gd name="connsiteX28" fmla="*/ 73152 w 2340914"/>
              <a:gd name="connsiteY28" fmla="*/ 320040 h 1133856"/>
              <a:gd name="connsiteX29" fmla="*/ 54864 w 2340914"/>
              <a:gd name="connsiteY29" fmla="*/ 356616 h 1133856"/>
              <a:gd name="connsiteX30" fmla="*/ 27432 w 2340914"/>
              <a:gd name="connsiteY30" fmla="*/ 384048 h 1133856"/>
              <a:gd name="connsiteX31" fmla="*/ 0 w 2340914"/>
              <a:gd name="connsiteY31" fmla="*/ 475488 h 1133856"/>
              <a:gd name="connsiteX32" fmla="*/ 9144 w 2340914"/>
              <a:gd name="connsiteY32" fmla="*/ 566928 h 1133856"/>
              <a:gd name="connsiteX33" fmla="*/ 36576 w 2340914"/>
              <a:gd name="connsiteY33" fmla="*/ 658368 h 1133856"/>
              <a:gd name="connsiteX34" fmla="*/ 64008 w 2340914"/>
              <a:gd name="connsiteY34" fmla="*/ 758952 h 1133856"/>
              <a:gd name="connsiteX35" fmla="*/ 73152 w 2340914"/>
              <a:gd name="connsiteY35" fmla="*/ 786384 h 1133856"/>
              <a:gd name="connsiteX36" fmla="*/ 91440 w 2340914"/>
              <a:gd name="connsiteY36" fmla="*/ 822960 h 1133856"/>
              <a:gd name="connsiteX37" fmla="*/ 109728 w 2340914"/>
              <a:gd name="connsiteY37" fmla="*/ 850392 h 1133856"/>
              <a:gd name="connsiteX38" fmla="*/ 128016 w 2340914"/>
              <a:gd name="connsiteY38" fmla="*/ 905256 h 1133856"/>
              <a:gd name="connsiteX39" fmla="*/ 146304 w 2340914"/>
              <a:gd name="connsiteY39" fmla="*/ 932688 h 1133856"/>
              <a:gd name="connsiteX40" fmla="*/ 155448 w 2340914"/>
              <a:gd name="connsiteY40" fmla="*/ 960120 h 1133856"/>
              <a:gd name="connsiteX41" fmla="*/ 173736 w 2340914"/>
              <a:gd name="connsiteY41" fmla="*/ 987552 h 1133856"/>
              <a:gd name="connsiteX42" fmla="*/ 182880 w 2340914"/>
              <a:gd name="connsiteY42" fmla="*/ 1014984 h 1133856"/>
              <a:gd name="connsiteX43" fmla="*/ 210312 w 2340914"/>
              <a:gd name="connsiteY43" fmla="*/ 1042416 h 1133856"/>
              <a:gd name="connsiteX44" fmla="*/ 228600 w 2340914"/>
              <a:gd name="connsiteY44" fmla="*/ 1069848 h 1133856"/>
              <a:gd name="connsiteX45" fmla="*/ 256032 w 2340914"/>
              <a:gd name="connsiteY45" fmla="*/ 1078992 h 1133856"/>
              <a:gd name="connsiteX46" fmla="*/ 283464 w 2340914"/>
              <a:gd name="connsiteY46" fmla="*/ 1097280 h 1133856"/>
              <a:gd name="connsiteX47" fmla="*/ 402336 w 2340914"/>
              <a:gd name="connsiteY47" fmla="*/ 1124712 h 1133856"/>
              <a:gd name="connsiteX48" fmla="*/ 448056 w 2340914"/>
              <a:gd name="connsiteY48" fmla="*/ 1133856 h 1133856"/>
              <a:gd name="connsiteX49" fmla="*/ 676656 w 2340914"/>
              <a:gd name="connsiteY49" fmla="*/ 1124712 h 1133856"/>
              <a:gd name="connsiteX50" fmla="*/ 704088 w 2340914"/>
              <a:gd name="connsiteY50" fmla="*/ 1115568 h 1133856"/>
              <a:gd name="connsiteX51" fmla="*/ 786384 w 2340914"/>
              <a:gd name="connsiteY51" fmla="*/ 1097280 h 1133856"/>
              <a:gd name="connsiteX52" fmla="*/ 822960 w 2340914"/>
              <a:gd name="connsiteY52" fmla="*/ 1078992 h 1133856"/>
              <a:gd name="connsiteX53" fmla="*/ 877824 w 2340914"/>
              <a:gd name="connsiteY53" fmla="*/ 1069848 h 1133856"/>
              <a:gd name="connsiteX54" fmla="*/ 923544 w 2340914"/>
              <a:gd name="connsiteY54" fmla="*/ 1060704 h 1133856"/>
              <a:gd name="connsiteX55" fmla="*/ 978408 w 2340914"/>
              <a:gd name="connsiteY55" fmla="*/ 1042416 h 1133856"/>
              <a:gd name="connsiteX56" fmla="*/ 1527048 w 2340914"/>
              <a:gd name="connsiteY56" fmla="*/ 1033272 h 1133856"/>
              <a:gd name="connsiteX57" fmla="*/ 1618488 w 2340914"/>
              <a:gd name="connsiteY57" fmla="*/ 1014984 h 1133856"/>
              <a:gd name="connsiteX58" fmla="*/ 1655064 w 2340914"/>
              <a:gd name="connsiteY58" fmla="*/ 1005840 h 1133856"/>
              <a:gd name="connsiteX59" fmla="*/ 1709928 w 2340914"/>
              <a:gd name="connsiteY59" fmla="*/ 996696 h 1133856"/>
              <a:gd name="connsiteX60" fmla="*/ 1764792 w 2340914"/>
              <a:gd name="connsiteY60" fmla="*/ 978408 h 1133856"/>
              <a:gd name="connsiteX61" fmla="*/ 1819656 w 2340914"/>
              <a:gd name="connsiteY61" fmla="*/ 960120 h 1133856"/>
              <a:gd name="connsiteX62" fmla="*/ 1883664 w 2340914"/>
              <a:gd name="connsiteY62" fmla="*/ 941832 h 1133856"/>
              <a:gd name="connsiteX63" fmla="*/ 1975104 w 2340914"/>
              <a:gd name="connsiteY63" fmla="*/ 923544 h 1133856"/>
              <a:gd name="connsiteX64" fmla="*/ 2002536 w 2340914"/>
              <a:gd name="connsiteY64" fmla="*/ 905256 h 1133856"/>
              <a:gd name="connsiteX65" fmla="*/ 2039112 w 2340914"/>
              <a:gd name="connsiteY65" fmla="*/ 886968 h 1133856"/>
              <a:gd name="connsiteX66" fmla="*/ 2112264 w 2340914"/>
              <a:gd name="connsiteY66" fmla="*/ 850392 h 1133856"/>
              <a:gd name="connsiteX67" fmla="*/ 2148840 w 2340914"/>
              <a:gd name="connsiteY67" fmla="*/ 822960 h 1133856"/>
              <a:gd name="connsiteX68" fmla="*/ 2176272 w 2340914"/>
              <a:gd name="connsiteY68" fmla="*/ 795528 h 1133856"/>
              <a:gd name="connsiteX69" fmla="*/ 2212848 w 2340914"/>
              <a:gd name="connsiteY69" fmla="*/ 786384 h 1133856"/>
              <a:gd name="connsiteX70" fmla="*/ 2249424 w 2340914"/>
              <a:gd name="connsiteY70" fmla="*/ 758952 h 1133856"/>
              <a:gd name="connsiteX71" fmla="*/ 2276856 w 2340914"/>
              <a:gd name="connsiteY71" fmla="*/ 740664 h 1133856"/>
              <a:gd name="connsiteX72" fmla="*/ 2322576 w 2340914"/>
              <a:gd name="connsiteY72" fmla="*/ 694944 h 1133856"/>
              <a:gd name="connsiteX73" fmla="*/ 2340864 w 2340914"/>
              <a:gd name="connsiteY73" fmla="*/ 640080 h 1133856"/>
              <a:gd name="connsiteX74" fmla="*/ 2322576 w 2340914"/>
              <a:gd name="connsiteY74" fmla="*/ 411480 h 1133856"/>
              <a:gd name="connsiteX75" fmla="*/ 2304288 w 2340914"/>
              <a:gd name="connsiteY75" fmla="*/ 356616 h 1133856"/>
              <a:gd name="connsiteX76" fmla="*/ 2276856 w 2340914"/>
              <a:gd name="connsiteY76" fmla="*/ 256032 h 1133856"/>
              <a:gd name="connsiteX77" fmla="*/ 2249424 w 2340914"/>
              <a:gd name="connsiteY77" fmla="*/ 228600 h 1133856"/>
              <a:gd name="connsiteX78" fmla="*/ 2231136 w 2340914"/>
              <a:gd name="connsiteY78" fmla="*/ 192024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40914" h="1133856">
                <a:moveTo>
                  <a:pt x="2212848" y="137160"/>
                </a:moveTo>
                <a:cubicBezTo>
                  <a:pt x="2178856" y="127448"/>
                  <a:pt x="2139109" y="114227"/>
                  <a:pt x="2103120" y="109728"/>
                </a:cubicBezTo>
                <a:cubicBezTo>
                  <a:pt x="2069714" y="105552"/>
                  <a:pt x="2035972" y="104518"/>
                  <a:pt x="2002536" y="100584"/>
                </a:cubicBezTo>
                <a:cubicBezTo>
                  <a:pt x="1984123" y="98418"/>
                  <a:pt x="1966162" y="92810"/>
                  <a:pt x="1947672" y="91440"/>
                </a:cubicBezTo>
                <a:cubicBezTo>
                  <a:pt x="1883767" y="86706"/>
                  <a:pt x="1819656" y="85344"/>
                  <a:pt x="1755648" y="82296"/>
                </a:cubicBezTo>
                <a:cubicBezTo>
                  <a:pt x="1672690" y="61557"/>
                  <a:pt x="1775198" y="85851"/>
                  <a:pt x="1655064" y="64008"/>
                </a:cubicBezTo>
                <a:cubicBezTo>
                  <a:pt x="1642699" y="61760"/>
                  <a:pt x="1630756" y="57590"/>
                  <a:pt x="1618488" y="54864"/>
                </a:cubicBezTo>
                <a:cubicBezTo>
                  <a:pt x="1603316" y="51493"/>
                  <a:pt x="1587940" y="49091"/>
                  <a:pt x="1572768" y="45720"/>
                </a:cubicBezTo>
                <a:cubicBezTo>
                  <a:pt x="1560500" y="42994"/>
                  <a:pt x="1548544" y="38892"/>
                  <a:pt x="1536192" y="36576"/>
                </a:cubicBezTo>
                <a:cubicBezTo>
                  <a:pt x="1499747" y="29742"/>
                  <a:pt x="1461642" y="30014"/>
                  <a:pt x="1426464" y="18288"/>
                </a:cubicBezTo>
                <a:lnTo>
                  <a:pt x="1371600" y="0"/>
                </a:lnTo>
                <a:cubicBezTo>
                  <a:pt x="1264920" y="3048"/>
                  <a:pt x="1158150" y="3814"/>
                  <a:pt x="1051560" y="9144"/>
                </a:cubicBezTo>
                <a:cubicBezTo>
                  <a:pt x="1036038" y="9920"/>
                  <a:pt x="1021131" y="15508"/>
                  <a:pt x="1005840" y="18288"/>
                </a:cubicBezTo>
                <a:cubicBezTo>
                  <a:pt x="987599" y="21605"/>
                  <a:pt x="969373" y="25132"/>
                  <a:pt x="950976" y="27432"/>
                </a:cubicBezTo>
                <a:cubicBezTo>
                  <a:pt x="920581" y="31231"/>
                  <a:pt x="890016" y="33528"/>
                  <a:pt x="859536" y="36576"/>
                </a:cubicBezTo>
                <a:cubicBezTo>
                  <a:pt x="777226" y="57153"/>
                  <a:pt x="878241" y="33458"/>
                  <a:pt x="749808" y="54864"/>
                </a:cubicBezTo>
                <a:cubicBezTo>
                  <a:pt x="710646" y="61391"/>
                  <a:pt x="719966" y="63834"/>
                  <a:pt x="685800" y="73152"/>
                </a:cubicBezTo>
                <a:cubicBezTo>
                  <a:pt x="661551" y="79765"/>
                  <a:pt x="637032" y="85344"/>
                  <a:pt x="612648" y="91440"/>
                </a:cubicBezTo>
                <a:cubicBezTo>
                  <a:pt x="600456" y="94488"/>
                  <a:pt x="587994" y="96610"/>
                  <a:pt x="576072" y="100584"/>
                </a:cubicBezTo>
                <a:cubicBezTo>
                  <a:pt x="566928" y="103632"/>
                  <a:pt x="557908" y="107080"/>
                  <a:pt x="548640" y="109728"/>
                </a:cubicBezTo>
                <a:cubicBezTo>
                  <a:pt x="534968" y="113634"/>
                  <a:pt x="499248" y="120708"/>
                  <a:pt x="484632" y="128016"/>
                </a:cubicBezTo>
                <a:cubicBezTo>
                  <a:pt x="474802" y="132931"/>
                  <a:pt x="467726" y="143146"/>
                  <a:pt x="457200" y="146304"/>
                </a:cubicBezTo>
                <a:cubicBezTo>
                  <a:pt x="436556" y="152497"/>
                  <a:pt x="414528" y="152400"/>
                  <a:pt x="393192" y="155448"/>
                </a:cubicBezTo>
                <a:cubicBezTo>
                  <a:pt x="367047" y="164163"/>
                  <a:pt x="357888" y="167995"/>
                  <a:pt x="329184" y="173736"/>
                </a:cubicBezTo>
                <a:cubicBezTo>
                  <a:pt x="297621" y="180049"/>
                  <a:pt x="274853" y="179313"/>
                  <a:pt x="246888" y="192024"/>
                </a:cubicBezTo>
                <a:cubicBezTo>
                  <a:pt x="222069" y="203305"/>
                  <a:pt x="193013" y="209323"/>
                  <a:pt x="173736" y="228600"/>
                </a:cubicBezTo>
                <a:cubicBezTo>
                  <a:pt x="138533" y="263803"/>
                  <a:pt x="157064" y="248859"/>
                  <a:pt x="118872" y="274320"/>
                </a:cubicBezTo>
                <a:cubicBezTo>
                  <a:pt x="112776" y="283464"/>
                  <a:pt x="108355" y="293981"/>
                  <a:pt x="100584" y="301752"/>
                </a:cubicBezTo>
                <a:cubicBezTo>
                  <a:pt x="92813" y="309523"/>
                  <a:pt x="80187" y="311597"/>
                  <a:pt x="73152" y="320040"/>
                </a:cubicBezTo>
                <a:cubicBezTo>
                  <a:pt x="64426" y="330512"/>
                  <a:pt x="62787" y="345524"/>
                  <a:pt x="54864" y="356616"/>
                </a:cubicBezTo>
                <a:cubicBezTo>
                  <a:pt x="47348" y="367139"/>
                  <a:pt x="36576" y="374904"/>
                  <a:pt x="27432" y="384048"/>
                </a:cubicBezTo>
                <a:cubicBezTo>
                  <a:pt x="5170" y="450834"/>
                  <a:pt x="13819" y="420210"/>
                  <a:pt x="0" y="475488"/>
                </a:cubicBezTo>
                <a:cubicBezTo>
                  <a:pt x="3048" y="505968"/>
                  <a:pt x="4812" y="536604"/>
                  <a:pt x="9144" y="566928"/>
                </a:cubicBezTo>
                <a:cubicBezTo>
                  <a:pt x="16747" y="620152"/>
                  <a:pt x="23849" y="594732"/>
                  <a:pt x="36576" y="658368"/>
                </a:cubicBezTo>
                <a:cubicBezTo>
                  <a:pt x="49501" y="722991"/>
                  <a:pt x="40805" y="689344"/>
                  <a:pt x="64008" y="758952"/>
                </a:cubicBezTo>
                <a:cubicBezTo>
                  <a:pt x="67056" y="768096"/>
                  <a:pt x="68841" y="777763"/>
                  <a:pt x="73152" y="786384"/>
                </a:cubicBezTo>
                <a:cubicBezTo>
                  <a:pt x="79248" y="798576"/>
                  <a:pt x="84677" y="811125"/>
                  <a:pt x="91440" y="822960"/>
                </a:cubicBezTo>
                <a:cubicBezTo>
                  <a:pt x="96892" y="832502"/>
                  <a:pt x="105265" y="840349"/>
                  <a:pt x="109728" y="850392"/>
                </a:cubicBezTo>
                <a:cubicBezTo>
                  <a:pt x="117557" y="868008"/>
                  <a:pt x="117323" y="889216"/>
                  <a:pt x="128016" y="905256"/>
                </a:cubicBezTo>
                <a:cubicBezTo>
                  <a:pt x="134112" y="914400"/>
                  <a:pt x="141389" y="922858"/>
                  <a:pt x="146304" y="932688"/>
                </a:cubicBezTo>
                <a:cubicBezTo>
                  <a:pt x="150615" y="941309"/>
                  <a:pt x="151137" y="951499"/>
                  <a:pt x="155448" y="960120"/>
                </a:cubicBezTo>
                <a:cubicBezTo>
                  <a:pt x="160363" y="969950"/>
                  <a:pt x="168821" y="977722"/>
                  <a:pt x="173736" y="987552"/>
                </a:cubicBezTo>
                <a:cubicBezTo>
                  <a:pt x="178047" y="996173"/>
                  <a:pt x="177533" y="1006964"/>
                  <a:pt x="182880" y="1014984"/>
                </a:cubicBezTo>
                <a:cubicBezTo>
                  <a:pt x="190053" y="1025744"/>
                  <a:pt x="202033" y="1032482"/>
                  <a:pt x="210312" y="1042416"/>
                </a:cubicBezTo>
                <a:cubicBezTo>
                  <a:pt x="217347" y="1050859"/>
                  <a:pt x="220018" y="1062983"/>
                  <a:pt x="228600" y="1069848"/>
                </a:cubicBezTo>
                <a:cubicBezTo>
                  <a:pt x="236126" y="1075869"/>
                  <a:pt x="247411" y="1074681"/>
                  <a:pt x="256032" y="1078992"/>
                </a:cubicBezTo>
                <a:cubicBezTo>
                  <a:pt x="265862" y="1083907"/>
                  <a:pt x="273421" y="1092817"/>
                  <a:pt x="283464" y="1097280"/>
                </a:cubicBezTo>
                <a:cubicBezTo>
                  <a:pt x="335021" y="1120194"/>
                  <a:pt x="345802" y="1115290"/>
                  <a:pt x="402336" y="1124712"/>
                </a:cubicBezTo>
                <a:cubicBezTo>
                  <a:pt x="417666" y="1127267"/>
                  <a:pt x="432816" y="1130808"/>
                  <a:pt x="448056" y="1133856"/>
                </a:cubicBezTo>
                <a:cubicBezTo>
                  <a:pt x="524256" y="1130808"/>
                  <a:pt x="600589" y="1130145"/>
                  <a:pt x="676656" y="1124712"/>
                </a:cubicBezTo>
                <a:cubicBezTo>
                  <a:pt x="686270" y="1124025"/>
                  <a:pt x="694820" y="1118216"/>
                  <a:pt x="704088" y="1115568"/>
                </a:cubicBezTo>
                <a:cubicBezTo>
                  <a:pt x="734219" y="1106959"/>
                  <a:pt x="754957" y="1103565"/>
                  <a:pt x="786384" y="1097280"/>
                </a:cubicBezTo>
                <a:cubicBezTo>
                  <a:pt x="798576" y="1091184"/>
                  <a:pt x="809904" y="1082909"/>
                  <a:pt x="822960" y="1078992"/>
                </a:cubicBezTo>
                <a:cubicBezTo>
                  <a:pt x="840718" y="1073664"/>
                  <a:pt x="859583" y="1073165"/>
                  <a:pt x="877824" y="1069848"/>
                </a:cubicBezTo>
                <a:cubicBezTo>
                  <a:pt x="893115" y="1067068"/>
                  <a:pt x="908550" y="1064793"/>
                  <a:pt x="923544" y="1060704"/>
                </a:cubicBezTo>
                <a:cubicBezTo>
                  <a:pt x="942142" y="1055632"/>
                  <a:pt x="959133" y="1042737"/>
                  <a:pt x="978408" y="1042416"/>
                </a:cubicBezTo>
                <a:lnTo>
                  <a:pt x="1527048" y="1033272"/>
                </a:lnTo>
                <a:cubicBezTo>
                  <a:pt x="1557528" y="1027176"/>
                  <a:pt x="1588332" y="1022523"/>
                  <a:pt x="1618488" y="1014984"/>
                </a:cubicBezTo>
                <a:cubicBezTo>
                  <a:pt x="1630680" y="1011936"/>
                  <a:pt x="1642741" y="1008305"/>
                  <a:pt x="1655064" y="1005840"/>
                </a:cubicBezTo>
                <a:cubicBezTo>
                  <a:pt x="1673244" y="1002204"/>
                  <a:pt x="1691941" y="1001193"/>
                  <a:pt x="1709928" y="996696"/>
                </a:cubicBezTo>
                <a:cubicBezTo>
                  <a:pt x="1728630" y="992021"/>
                  <a:pt x="1746504" y="984504"/>
                  <a:pt x="1764792" y="978408"/>
                </a:cubicBezTo>
                <a:lnTo>
                  <a:pt x="1819656" y="960120"/>
                </a:lnTo>
                <a:cubicBezTo>
                  <a:pt x="1848443" y="950524"/>
                  <a:pt x="1851515" y="948721"/>
                  <a:pt x="1883664" y="941832"/>
                </a:cubicBezTo>
                <a:cubicBezTo>
                  <a:pt x="1914058" y="935319"/>
                  <a:pt x="1975104" y="923544"/>
                  <a:pt x="1975104" y="923544"/>
                </a:cubicBezTo>
                <a:cubicBezTo>
                  <a:pt x="1984248" y="917448"/>
                  <a:pt x="1992994" y="910708"/>
                  <a:pt x="2002536" y="905256"/>
                </a:cubicBezTo>
                <a:cubicBezTo>
                  <a:pt x="2014371" y="898493"/>
                  <a:pt x="2027553" y="894192"/>
                  <a:pt x="2039112" y="886968"/>
                </a:cubicBezTo>
                <a:cubicBezTo>
                  <a:pt x="2101285" y="848110"/>
                  <a:pt x="2048086" y="866437"/>
                  <a:pt x="2112264" y="850392"/>
                </a:cubicBezTo>
                <a:cubicBezTo>
                  <a:pt x="2124456" y="841248"/>
                  <a:pt x="2137269" y="832878"/>
                  <a:pt x="2148840" y="822960"/>
                </a:cubicBezTo>
                <a:cubicBezTo>
                  <a:pt x="2158658" y="814544"/>
                  <a:pt x="2165044" y="801944"/>
                  <a:pt x="2176272" y="795528"/>
                </a:cubicBezTo>
                <a:cubicBezTo>
                  <a:pt x="2187183" y="789293"/>
                  <a:pt x="2200656" y="789432"/>
                  <a:pt x="2212848" y="786384"/>
                </a:cubicBezTo>
                <a:cubicBezTo>
                  <a:pt x="2225040" y="777240"/>
                  <a:pt x="2237023" y="767810"/>
                  <a:pt x="2249424" y="758952"/>
                </a:cubicBezTo>
                <a:cubicBezTo>
                  <a:pt x="2258367" y="752564"/>
                  <a:pt x="2269085" y="748435"/>
                  <a:pt x="2276856" y="740664"/>
                </a:cubicBezTo>
                <a:cubicBezTo>
                  <a:pt x="2337816" y="679704"/>
                  <a:pt x="2249424" y="743712"/>
                  <a:pt x="2322576" y="694944"/>
                </a:cubicBezTo>
                <a:cubicBezTo>
                  <a:pt x="2328672" y="676656"/>
                  <a:pt x="2341827" y="659333"/>
                  <a:pt x="2340864" y="640080"/>
                </a:cubicBezTo>
                <a:cubicBezTo>
                  <a:pt x="2337713" y="577057"/>
                  <a:pt x="2341967" y="482579"/>
                  <a:pt x="2322576" y="411480"/>
                </a:cubicBezTo>
                <a:cubicBezTo>
                  <a:pt x="2317504" y="392882"/>
                  <a:pt x="2308069" y="375519"/>
                  <a:pt x="2304288" y="356616"/>
                </a:cubicBezTo>
                <a:cubicBezTo>
                  <a:pt x="2300717" y="338760"/>
                  <a:pt x="2288457" y="267633"/>
                  <a:pt x="2276856" y="256032"/>
                </a:cubicBezTo>
                <a:lnTo>
                  <a:pt x="2249424" y="228600"/>
                </a:lnTo>
                <a:cubicBezTo>
                  <a:pt x="2229208" y="167953"/>
                  <a:pt x="2231136" y="154459"/>
                  <a:pt x="2231136" y="192024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 animBg="1"/>
      <p:bldP spid="17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11644E0-D12A-414C-91BC-A372229314BA}"/>
              </a:ext>
            </a:extLst>
          </p:cNvPr>
          <p:cNvSpPr txBox="1">
            <a:spLocks/>
          </p:cNvSpPr>
          <p:nvPr/>
        </p:nvSpPr>
        <p:spPr>
          <a:xfrm>
            <a:off x="1300136" y="106867"/>
            <a:ext cx="4917783" cy="10968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JO" sz="3000" b="1" dirty="0">
                <a:solidFill>
                  <a:schemeClr val="accent1">
                    <a:lumMod val="75000"/>
                  </a:schemeClr>
                </a:solidFill>
              </a:rPr>
              <a:t>المجهر و اكتشاف الخلية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روبرت هوك">
            <a:hlinkClick r:id="" action="ppaction://media"/>
            <a:extLst>
              <a:ext uri="{FF2B5EF4-FFF2-40B4-BE49-F238E27FC236}">
                <a16:creationId xmlns:a16="http://schemas.microsoft.com/office/drawing/2014/main" id="{5917411B-499D-415D-8078-D2F335EB9A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6426" y="41564"/>
            <a:ext cx="5350074" cy="3128638"/>
          </a:xfrm>
          <a:prstGeom prst="rect">
            <a:avLst/>
          </a:prstGeom>
        </p:spPr>
      </p:pic>
      <p:pic>
        <p:nvPicPr>
          <p:cNvPr id="8" name="فان لوفنهوك">
            <a:hlinkClick r:id="" action="ppaction://media"/>
            <a:extLst>
              <a:ext uri="{FF2B5EF4-FFF2-40B4-BE49-F238E27FC236}">
                <a16:creationId xmlns:a16="http://schemas.microsoft.com/office/drawing/2014/main" id="{6FF10085-DBB0-4A2A-B4D4-A65F8EF5FB2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2263" y="3559782"/>
            <a:ext cx="5562022" cy="3128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9EA53F-D67E-49E6-9325-3A1105551287}"/>
              </a:ext>
            </a:extLst>
          </p:cNvPr>
          <p:cNvSpPr/>
          <p:nvPr/>
        </p:nvSpPr>
        <p:spPr>
          <a:xfrm>
            <a:off x="2127204" y="1530413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شاهد بمجهره خلايا الفلين الميتة، المحاطة بجُدر.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AD5E3-1896-4998-90F3-A763333E1C85}"/>
              </a:ext>
            </a:extLst>
          </p:cNvPr>
          <p:cNvSpPr/>
          <p:nvPr/>
        </p:nvSpPr>
        <p:spPr>
          <a:xfrm>
            <a:off x="5008763" y="1173797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روبرت هوك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1D44F-7E89-4E1B-BC38-70000B1C918D}"/>
              </a:ext>
            </a:extLst>
          </p:cNvPr>
          <p:cNvSpPr/>
          <p:nvPr/>
        </p:nvSpPr>
        <p:spPr>
          <a:xfrm>
            <a:off x="10156826" y="4131302"/>
            <a:ext cx="177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العالم فان لوفنهوك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7C44A-02EC-4032-A36F-395E9CF2413F}"/>
              </a:ext>
            </a:extLst>
          </p:cNvPr>
          <p:cNvSpPr/>
          <p:nvPr/>
        </p:nvSpPr>
        <p:spPr>
          <a:xfrm>
            <a:off x="8752561" y="4609016"/>
            <a:ext cx="327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شاهدة كائنات حيّة تسبح في قطرة ماء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42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E3634-089C-47AB-9BC9-7A69F4A3B282}"/>
              </a:ext>
            </a:extLst>
          </p:cNvPr>
          <p:cNvSpPr txBox="1"/>
          <p:nvPr/>
        </p:nvSpPr>
        <p:spPr>
          <a:xfrm>
            <a:off x="1682496" y="128016"/>
            <a:ext cx="10360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dirty="0"/>
              <a:t>و مع استمرار تطور المجاهر الضوئية توصل العلماء الى المجهر الضوئي الحديث</a:t>
            </a:r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A5DB5-2623-4176-A1F3-24585F5A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479" y="829099"/>
            <a:ext cx="7893281" cy="59008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3EEC0F-2C2F-44B7-AF9E-99ACA910BFB4}"/>
              </a:ext>
            </a:extLst>
          </p:cNvPr>
          <p:cNvCxnSpPr>
            <a:cxnSpLocks/>
          </p:cNvCxnSpPr>
          <p:nvPr/>
        </p:nvCxnSpPr>
        <p:spPr>
          <a:xfrm>
            <a:off x="4470900" y="2496148"/>
            <a:ext cx="8869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F0712E-53DA-4DAD-A5EF-3D0A4AA91736}"/>
              </a:ext>
            </a:extLst>
          </p:cNvPr>
          <p:cNvCxnSpPr>
            <a:cxnSpLocks/>
          </p:cNvCxnSpPr>
          <p:nvPr/>
        </p:nvCxnSpPr>
        <p:spPr>
          <a:xfrm>
            <a:off x="4459224" y="3813069"/>
            <a:ext cx="8869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758655-2F75-456C-9E26-FFF445951D75}"/>
              </a:ext>
            </a:extLst>
          </p:cNvPr>
          <p:cNvCxnSpPr>
            <a:cxnSpLocks/>
          </p:cNvCxnSpPr>
          <p:nvPr/>
        </p:nvCxnSpPr>
        <p:spPr>
          <a:xfrm>
            <a:off x="4858512" y="5044440"/>
            <a:ext cx="396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453562-5C65-42F9-968E-FA19AFF70731}"/>
              </a:ext>
            </a:extLst>
          </p:cNvPr>
          <p:cNvCxnSpPr>
            <a:cxnSpLocks/>
          </p:cNvCxnSpPr>
          <p:nvPr/>
        </p:nvCxnSpPr>
        <p:spPr>
          <a:xfrm>
            <a:off x="4534908" y="5839968"/>
            <a:ext cx="75590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631E8A-2B99-4D88-8B5C-6B1FE25F13A1}"/>
              </a:ext>
            </a:extLst>
          </p:cNvPr>
          <p:cNvCxnSpPr>
            <a:cxnSpLocks/>
          </p:cNvCxnSpPr>
          <p:nvPr/>
        </p:nvCxnSpPr>
        <p:spPr>
          <a:xfrm>
            <a:off x="9726168" y="3005328"/>
            <a:ext cx="496824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F58F30-CCFA-413E-BAE3-452E5F4D83E7}"/>
              </a:ext>
            </a:extLst>
          </p:cNvPr>
          <p:cNvCxnSpPr>
            <a:cxnSpLocks/>
          </p:cNvCxnSpPr>
          <p:nvPr/>
        </p:nvCxnSpPr>
        <p:spPr>
          <a:xfrm>
            <a:off x="9726168" y="3666765"/>
            <a:ext cx="6979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A41CEB-A013-4098-A44A-6299DBFAC5E0}"/>
              </a:ext>
            </a:extLst>
          </p:cNvPr>
          <p:cNvCxnSpPr>
            <a:cxnSpLocks/>
          </p:cNvCxnSpPr>
          <p:nvPr/>
        </p:nvCxnSpPr>
        <p:spPr>
          <a:xfrm>
            <a:off x="9450324" y="5044440"/>
            <a:ext cx="8869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F499F8-8A8D-4872-866A-6C459263DED1}"/>
              </a:ext>
            </a:extLst>
          </p:cNvPr>
          <p:cNvSpPr/>
          <p:nvPr/>
        </p:nvSpPr>
        <p:spPr>
          <a:xfrm>
            <a:off x="3226782" y="2285836"/>
            <a:ext cx="274854" cy="777404"/>
          </a:xfrm>
          <a:custGeom>
            <a:avLst/>
            <a:gdLst>
              <a:gd name="connsiteX0" fmla="*/ 128550 w 274854"/>
              <a:gd name="connsiteY0" fmla="*/ 0 h 777404"/>
              <a:gd name="connsiteX1" fmla="*/ 110262 w 274854"/>
              <a:gd name="connsiteY1" fmla="*/ 45720 h 777404"/>
              <a:gd name="connsiteX2" fmla="*/ 101118 w 274854"/>
              <a:gd name="connsiteY2" fmla="*/ 100584 h 777404"/>
              <a:gd name="connsiteX3" fmla="*/ 73686 w 274854"/>
              <a:gd name="connsiteY3" fmla="*/ 118872 h 777404"/>
              <a:gd name="connsiteX4" fmla="*/ 18822 w 274854"/>
              <a:gd name="connsiteY4" fmla="*/ 164592 h 777404"/>
              <a:gd name="connsiteX5" fmla="*/ 55398 w 274854"/>
              <a:gd name="connsiteY5" fmla="*/ 192024 h 777404"/>
              <a:gd name="connsiteX6" fmla="*/ 146838 w 274854"/>
              <a:gd name="connsiteY6" fmla="*/ 219456 h 777404"/>
              <a:gd name="connsiteX7" fmla="*/ 201702 w 274854"/>
              <a:gd name="connsiteY7" fmla="*/ 265176 h 777404"/>
              <a:gd name="connsiteX8" fmla="*/ 201702 w 274854"/>
              <a:gd name="connsiteY8" fmla="*/ 320040 h 777404"/>
              <a:gd name="connsiteX9" fmla="*/ 128550 w 274854"/>
              <a:gd name="connsiteY9" fmla="*/ 356616 h 777404"/>
              <a:gd name="connsiteX10" fmla="*/ 101118 w 274854"/>
              <a:gd name="connsiteY10" fmla="*/ 374904 h 777404"/>
              <a:gd name="connsiteX11" fmla="*/ 46254 w 274854"/>
              <a:gd name="connsiteY11" fmla="*/ 402336 h 777404"/>
              <a:gd name="connsiteX12" fmla="*/ 27966 w 274854"/>
              <a:gd name="connsiteY12" fmla="*/ 429768 h 777404"/>
              <a:gd name="connsiteX13" fmla="*/ 534 w 274854"/>
              <a:gd name="connsiteY13" fmla="*/ 438912 h 777404"/>
              <a:gd name="connsiteX14" fmla="*/ 73686 w 274854"/>
              <a:gd name="connsiteY14" fmla="*/ 484632 h 777404"/>
              <a:gd name="connsiteX15" fmla="*/ 101118 w 274854"/>
              <a:gd name="connsiteY15" fmla="*/ 493776 h 777404"/>
              <a:gd name="connsiteX16" fmla="*/ 146838 w 274854"/>
              <a:gd name="connsiteY16" fmla="*/ 548640 h 777404"/>
              <a:gd name="connsiteX17" fmla="*/ 110262 w 274854"/>
              <a:gd name="connsiteY17" fmla="*/ 621792 h 777404"/>
              <a:gd name="connsiteX18" fmla="*/ 82830 w 274854"/>
              <a:gd name="connsiteY18" fmla="*/ 676656 h 777404"/>
              <a:gd name="connsiteX19" fmla="*/ 110262 w 274854"/>
              <a:gd name="connsiteY19" fmla="*/ 694944 h 777404"/>
              <a:gd name="connsiteX20" fmla="*/ 165126 w 274854"/>
              <a:gd name="connsiteY20" fmla="*/ 713232 h 777404"/>
              <a:gd name="connsiteX21" fmla="*/ 247422 w 274854"/>
              <a:gd name="connsiteY21" fmla="*/ 731520 h 777404"/>
              <a:gd name="connsiteX22" fmla="*/ 274854 w 274854"/>
              <a:gd name="connsiteY22" fmla="*/ 749808 h 777404"/>
              <a:gd name="connsiteX23" fmla="*/ 247422 w 274854"/>
              <a:gd name="connsiteY23" fmla="*/ 768096 h 777404"/>
              <a:gd name="connsiteX24" fmla="*/ 137694 w 274854"/>
              <a:gd name="connsiteY24" fmla="*/ 777240 h 77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4854" h="777404">
                <a:moveTo>
                  <a:pt x="128550" y="0"/>
                </a:moveTo>
                <a:cubicBezTo>
                  <a:pt x="122454" y="15240"/>
                  <a:pt x="114581" y="29884"/>
                  <a:pt x="110262" y="45720"/>
                </a:cubicBezTo>
                <a:cubicBezTo>
                  <a:pt x="105384" y="63607"/>
                  <a:pt x="109409" y="84001"/>
                  <a:pt x="101118" y="100584"/>
                </a:cubicBezTo>
                <a:cubicBezTo>
                  <a:pt x="96203" y="110414"/>
                  <a:pt x="82129" y="111837"/>
                  <a:pt x="73686" y="118872"/>
                </a:cubicBezTo>
                <a:cubicBezTo>
                  <a:pt x="3280" y="177544"/>
                  <a:pt x="86930" y="119186"/>
                  <a:pt x="18822" y="164592"/>
                </a:cubicBezTo>
                <a:cubicBezTo>
                  <a:pt x="31014" y="173736"/>
                  <a:pt x="41767" y="185208"/>
                  <a:pt x="55398" y="192024"/>
                </a:cubicBezTo>
                <a:cubicBezTo>
                  <a:pt x="106513" y="217582"/>
                  <a:pt x="86436" y="179188"/>
                  <a:pt x="146838" y="219456"/>
                </a:cubicBezTo>
                <a:cubicBezTo>
                  <a:pt x="185030" y="244917"/>
                  <a:pt x="166499" y="229973"/>
                  <a:pt x="201702" y="265176"/>
                </a:cubicBezTo>
                <a:cubicBezTo>
                  <a:pt x="206722" y="280237"/>
                  <a:pt x="221066" y="304979"/>
                  <a:pt x="201702" y="320040"/>
                </a:cubicBezTo>
                <a:cubicBezTo>
                  <a:pt x="180183" y="336777"/>
                  <a:pt x="151233" y="341494"/>
                  <a:pt x="128550" y="356616"/>
                </a:cubicBezTo>
                <a:cubicBezTo>
                  <a:pt x="119406" y="362712"/>
                  <a:pt x="110948" y="369989"/>
                  <a:pt x="101118" y="374904"/>
                </a:cubicBezTo>
                <a:cubicBezTo>
                  <a:pt x="25402" y="412762"/>
                  <a:pt x="124870" y="349925"/>
                  <a:pt x="46254" y="402336"/>
                </a:cubicBezTo>
                <a:cubicBezTo>
                  <a:pt x="40158" y="411480"/>
                  <a:pt x="36548" y="422903"/>
                  <a:pt x="27966" y="429768"/>
                </a:cubicBezTo>
                <a:cubicBezTo>
                  <a:pt x="20440" y="435789"/>
                  <a:pt x="2872" y="429561"/>
                  <a:pt x="534" y="438912"/>
                </a:cubicBezTo>
                <a:cubicBezTo>
                  <a:pt x="-7269" y="470122"/>
                  <a:pt x="72919" y="484376"/>
                  <a:pt x="73686" y="484632"/>
                </a:cubicBezTo>
                <a:lnTo>
                  <a:pt x="101118" y="493776"/>
                </a:lnTo>
                <a:cubicBezTo>
                  <a:pt x="108858" y="501516"/>
                  <a:pt x="144716" y="533788"/>
                  <a:pt x="146838" y="548640"/>
                </a:cubicBezTo>
                <a:cubicBezTo>
                  <a:pt x="151041" y="578063"/>
                  <a:pt x="124566" y="601766"/>
                  <a:pt x="110262" y="621792"/>
                </a:cubicBezTo>
                <a:cubicBezTo>
                  <a:pt x="88105" y="652812"/>
                  <a:pt x="94154" y="642685"/>
                  <a:pt x="82830" y="676656"/>
                </a:cubicBezTo>
                <a:cubicBezTo>
                  <a:pt x="91974" y="682752"/>
                  <a:pt x="100219" y="690481"/>
                  <a:pt x="110262" y="694944"/>
                </a:cubicBezTo>
                <a:cubicBezTo>
                  <a:pt x="127878" y="702773"/>
                  <a:pt x="146838" y="707136"/>
                  <a:pt x="165126" y="713232"/>
                </a:cubicBezTo>
                <a:cubicBezTo>
                  <a:pt x="210147" y="728239"/>
                  <a:pt x="183051" y="720791"/>
                  <a:pt x="247422" y="731520"/>
                </a:cubicBezTo>
                <a:cubicBezTo>
                  <a:pt x="256566" y="737616"/>
                  <a:pt x="274854" y="738818"/>
                  <a:pt x="274854" y="749808"/>
                </a:cubicBezTo>
                <a:cubicBezTo>
                  <a:pt x="274854" y="760798"/>
                  <a:pt x="257948" y="764938"/>
                  <a:pt x="247422" y="768096"/>
                </a:cubicBezTo>
                <a:cubicBezTo>
                  <a:pt x="209758" y="779395"/>
                  <a:pt x="175671" y="777240"/>
                  <a:pt x="137694" y="77724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47CA20-1E6C-4630-9F54-3A6AA30DC4BA}"/>
              </a:ext>
            </a:extLst>
          </p:cNvPr>
          <p:cNvSpPr/>
          <p:nvPr/>
        </p:nvSpPr>
        <p:spPr>
          <a:xfrm>
            <a:off x="3174701" y="3515506"/>
            <a:ext cx="338328" cy="595126"/>
          </a:xfrm>
          <a:custGeom>
            <a:avLst/>
            <a:gdLst>
              <a:gd name="connsiteX0" fmla="*/ 219456 w 338328"/>
              <a:gd name="connsiteY0" fmla="*/ 0 h 595126"/>
              <a:gd name="connsiteX1" fmla="*/ 137160 w 338328"/>
              <a:gd name="connsiteY1" fmla="*/ 18288 h 595126"/>
              <a:gd name="connsiteX2" fmla="*/ 82296 w 338328"/>
              <a:gd name="connsiteY2" fmla="*/ 54864 h 595126"/>
              <a:gd name="connsiteX3" fmla="*/ 54864 w 338328"/>
              <a:gd name="connsiteY3" fmla="*/ 73152 h 595126"/>
              <a:gd name="connsiteX4" fmla="*/ 64008 w 338328"/>
              <a:gd name="connsiteY4" fmla="*/ 146304 h 595126"/>
              <a:gd name="connsiteX5" fmla="*/ 73152 w 338328"/>
              <a:gd name="connsiteY5" fmla="*/ 173736 h 595126"/>
              <a:gd name="connsiteX6" fmla="*/ 128016 w 338328"/>
              <a:gd name="connsiteY6" fmla="*/ 210312 h 595126"/>
              <a:gd name="connsiteX7" fmla="*/ 155448 w 338328"/>
              <a:gd name="connsiteY7" fmla="*/ 228600 h 595126"/>
              <a:gd name="connsiteX8" fmla="*/ 182880 w 338328"/>
              <a:gd name="connsiteY8" fmla="*/ 237744 h 595126"/>
              <a:gd name="connsiteX9" fmla="*/ 256032 w 338328"/>
              <a:gd name="connsiteY9" fmla="*/ 256032 h 595126"/>
              <a:gd name="connsiteX10" fmla="*/ 246888 w 338328"/>
              <a:gd name="connsiteY10" fmla="*/ 320040 h 595126"/>
              <a:gd name="connsiteX11" fmla="*/ 237744 w 338328"/>
              <a:gd name="connsiteY11" fmla="*/ 347472 h 595126"/>
              <a:gd name="connsiteX12" fmla="*/ 210312 w 338328"/>
              <a:gd name="connsiteY12" fmla="*/ 356616 h 595126"/>
              <a:gd name="connsiteX13" fmla="*/ 146304 w 338328"/>
              <a:gd name="connsiteY13" fmla="*/ 374904 h 595126"/>
              <a:gd name="connsiteX14" fmla="*/ 137160 w 338328"/>
              <a:gd name="connsiteY14" fmla="*/ 402336 h 595126"/>
              <a:gd name="connsiteX15" fmla="*/ 164592 w 338328"/>
              <a:gd name="connsiteY15" fmla="*/ 420624 h 595126"/>
              <a:gd name="connsiteX16" fmla="*/ 192024 w 338328"/>
              <a:gd name="connsiteY16" fmla="*/ 429768 h 595126"/>
              <a:gd name="connsiteX17" fmla="*/ 338328 w 338328"/>
              <a:gd name="connsiteY17" fmla="*/ 448056 h 595126"/>
              <a:gd name="connsiteX18" fmla="*/ 256032 w 338328"/>
              <a:gd name="connsiteY18" fmla="*/ 512064 h 595126"/>
              <a:gd name="connsiteX19" fmla="*/ 201168 w 338328"/>
              <a:gd name="connsiteY19" fmla="*/ 530352 h 595126"/>
              <a:gd name="connsiteX20" fmla="*/ 173736 w 338328"/>
              <a:gd name="connsiteY20" fmla="*/ 539496 h 595126"/>
              <a:gd name="connsiteX21" fmla="*/ 128016 w 338328"/>
              <a:gd name="connsiteY21" fmla="*/ 548640 h 595126"/>
              <a:gd name="connsiteX22" fmla="*/ 64008 w 338328"/>
              <a:gd name="connsiteY22" fmla="*/ 585216 h 595126"/>
              <a:gd name="connsiteX23" fmla="*/ 36576 w 338328"/>
              <a:gd name="connsiteY23" fmla="*/ 594360 h 595126"/>
              <a:gd name="connsiteX24" fmla="*/ 0 w 338328"/>
              <a:gd name="connsiteY24" fmla="*/ 594360 h 59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8328" h="595126">
                <a:moveTo>
                  <a:pt x="219456" y="0"/>
                </a:moveTo>
                <a:cubicBezTo>
                  <a:pt x="192024" y="6096"/>
                  <a:pt x="163251" y="7851"/>
                  <a:pt x="137160" y="18288"/>
                </a:cubicBezTo>
                <a:cubicBezTo>
                  <a:pt x="116753" y="26451"/>
                  <a:pt x="100584" y="42672"/>
                  <a:pt x="82296" y="54864"/>
                </a:cubicBezTo>
                <a:lnTo>
                  <a:pt x="54864" y="73152"/>
                </a:lnTo>
                <a:cubicBezTo>
                  <a:pt x="57912" y="97536"/>
                  <a:pt x="59612" y="122127"/>
                  <a:pt x="64008" y="146304"/>
                </a:cubicBezTo>
                <a:cubicBezTo>
                  <a:pt x="65732" y="155787"/>
                  <a:pt x="66336" y="166920"/>
                  <a:pt x="73152" y="173736"/>
                </a:cubicBezTo>
                <a:cubicBezTo>
                  <a:pt x="88694" y="189278"/>
                  <a:pt x="109728" y="198120"/>
                  <a:pt x="128016" y="210312"/>
                </a:cubicBezTo>
                <a:cubicBezTo>
                  <a:pt x="137160" y="216408"/>
                  <a:pt x="145022" y="225125"/>
                  <a:pt x="155448" y="228600"/>
                </a:cubicBezTo>
                <a:cubicBezTo>
                  <a:pt x="164592" y="231648"/>
                  <a:pt x="173529" y="235406"/>
                  <a:pt x="182880" y="237744"/>
                </a:cubicBezTo>
                <a:lnTo>
                  <a:pt x="256032" y="256032"/>
                </a:lnTo>
                <a:cubicBezTo>
                  <a:pt x="252984" y="277368"/>
                  <a:pt x="251115" y="298906"/>
                  <a:pt x="246888" y="320040"/>
                </a:cubicBezTo>
                <a:cubicBezTo>
                  <a:pt x="244998" y="329491"/>
                  <a:pt x="244560" y="340656"/>
                  <a:pt x="237744" y="347472"/>
                </a:cubicBezTo>
                <a:cubicBezTo>
                  <a:pt x="230928" y="354288"/>
                  <a:pt x="219580" y="353968"/>
                  <a:pt x="210312" y="356616"/>
                </a:cubicBezTo>
                <a:cubicBezTo>
                  <a:pt x="129940" y="379579"/>
                  <a:pt x="212077" y="352980"/>
                  <a:pt x="146304" y="374904"/>
                </a:cubicBezTo>
                <a:cubicBezTo>
                  <a:pt x="143256" y="384048"/>
                  <a:pt x="133580" y="393387"/>
                  <a:pt x="137160" y="402336"/>
                </a:cubicBezTo>
                <a:cubicBezTo>
                  <a:pt x="141241" y="412540"/>
                  <a:pt x="154762" y="415709"/>
                  <a:pt x="164592" y="420624"/>
                </a:cubicBezTo>
                <a:cubicBezTo>
                  <a:pt x="173213" y="424935"/>
                  <a:pt x="182756" y="427120"/>
                  <a:pt x="192024" y="429768"/>
                </a:cubicBezTo>
                <a:cubicBezTo>
                  <a:pt x="251469" y="446752"/>
                  <a:pt x="253278" y="440969"/>
                  <a:pt x="338328" y="448056"/>
                </a:cubicBezTo>
                <a:cubicBezTo>
                  <a:pt x="314659" y="471725"/>
                  <a:pt x="288844" y="501127"/>
                  <a:pt x="256032" y="512064"/>
                </a:cubicBezTo>
                <a:lnTo>
                  <a:pt x="201168" y="530352"/>
                </a:lnTo>
                <a:cubicBezTo>
                  <a:pt x="192024" y="533400"/>
                  <a:pt x="183187" y="537606"/>
                  <a:pt x="173736" y="539496"/>
                </a:cubicBezTo>
                <a:lnTo>
                  <a:pt x="128016" y="548640"/>
                </a:lnTo>
                <a:cubicBezTo>
                  <a:pt x="100466" y="567006"/>
                  <a:pt x="96492" y="571294"/>
                  <a:pt x="64008" y="585216"/>
                </a:cubicBezTo>
                <a:cubicBezTo>
                  <a:pt x="55149" y="589013"/>
                  <a:pt x="46118" y="592997"/>
                  <a:pt x="36576" y="594360"/>
                </a:cubicBezTo>
                <a:cubicBezTo>
                  <a:pt x="24507" y="596084"/>
                  <a:pt x="12192" y="594360"/>
                  <a:pt x="0" y="59436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C83B39-6CD6-40AD-B9A1-E3CB4CDBB8BB}"/>
              </a:ext>
            </a:extLst>
          </p:cNvPr>
          <p:cNvSpPr/>
          <p:nvPr/>
        </p:nvSpPr>
        <p:spPr>
          <a:xfrm>
            <a:off x="10296144" y="2743200"/>
            <a:ext cx="173736" cy="347472"/>
          </a:xfrm>
          <a:custGeom>
            <a:avLst/>
            <a:gdLst>
              <a:gd name="connsiteX0" fmla="*/ 91440 w 173736"/>
              <a:gd name="connsiteY0" fmla="*/ 0 h 347472"/>
              <a:gd name="connsiteX1" fmla="*/ 45720 w 173736"/>
              <a:gd name="connsiteY1" fmla="*/ 27432 h 347472"/>
              <a:gd name="connsiteX2" fmla="*/ 18288 w 173736"/>
              <a:gd name="connsiteY2" fmla="*/ 45720 h 347472"/>
              <a:gd name="connsiteX3" fmla="*/ 0 w 173736"/>
              <a:gd name="connsiteY3" fmla="*/ 73152 h 347472"/>
              <a:gd name="connsiteX4" fmla="*/ 9144 w 173736"/>
              <a:gd name="connsiteY4" fmla="*/ 118872 h 347472"/>
              <a:gd name="connsiteX5" fmla="*/ 64008 w 173736"/>
              <a:gd name="connsiteY5" fmla="*/ 146304 h 347472"/>
              <a:gd name="connsiteX6" fmla="*/ 91440 w 173736"/>
              <a:gd name="connsiteY6" fmla="*/ 164592 h 347472"/>
              <a:gd name="connsiteX7" fmla="*/ 146304 w 173736"/>
              <a:gd name="connsiteY7" fmla="*/ 182880 h 347472"/>
              <a:gd name="connsiteX8" fmla="*/ 173736 w 173736"/>
              <a:gd name="connsiteY8" fmla="*/ 192024 h 347472"/>
              <a:gd name="connsiteX9" fmla="*/ 146304 w 173736"/>
              <a:gd name="connsiteY9" fmla="*/ 265176 h 347472"/>
              <a:gd name="connsiteX10" fmla="*/ 128016 w 173736"/>
              <a:gd name="connsiteY10" fmla="*/ 320040 h 347472"/>
              <a:gd name="connsiteX11" fmla="*/ 82296 w 173736"/>
              <a:gd name="connsiteY11" fmla="*/ 347472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36" h="347472">
                <a:moveTo>
                  <a:pt x="91440" y="0"/>
                </a:moveTo>
                <a:cubicBezTo>
                  <a:pt x="76200" y="9144"/>
                  <a:pt x="60791" y="18012"/>
                  <a:pt x="45720" y="27432"/>
                </a:cubicBezTo>
                <a:cubicBezTo>
                  <a:pt x="36401" y="33257"/>
                  <a:pt x="26059" y="37949"/>
                  <a:pt x="18288" y="45720"/>
                </a:cubicBezTo>
                <a:cubicBezTo>
                  <a:pt x="10517" y="53491"/>
                  <a:pt x="6096" y="64008"/>
                  <a:pt x="0" y="73152"/>
                </a:cubicBezTo>
                <a:cubicBezTo>
                  <a:pt x="3048" y="88392"/>
                  <a:pt x="1433" y="105378"/>
                  <a:pt x="9144" y="118872"/>
                </a:cubicBezTo>
                <a:cubicBezTo>
                  <a:pt x="19626" y="137216"/>
                  <a:pt x="48050" y="138325"/>
                  <a:pt x="64008" y="146304"/>
                </a:cubicBezTo>
                <a:cubicBezTo>
                  <a:pt x="73838" y="151219"/>
                  <a:pt x="81397" y="160129"/>
                  <a:pt x="91440" y="164592"/>
                </a:cubicBezTo>
                <a:cubicBezTo>
                  <a:pt x="109056" y="172421"/>
                  <a:pt x="128016" y="176784"/>
                  <a:pt x="146304" y="182880"/>
                </a:cubicBezTo>
                <a:lnTo>
                  <a:pt x="173736" y="192024"/>
                </a:lnTo>
                <a:cubicBezTo>
                  <a:pt x="152058" y="300414"/>
                  <a:pt x="180552" y="188118"/>
                  <a:pt x="146304" y="265176"/>
                </a:cubicBezTo>
                <a:cubicBezTo>
                  <a:pt x="138475" y="282792"/>
                  <a:pt x="146304" y="313944"/>
                  <a:pt x="128016" y="320040"/>
                </a:cubicBezTo>
                <a:cubicBezTo>
                  <a:pt x="92405" y="331910"/>
                  <a:pt x="107400" y="322368"/>
                  <a:pt x="82296" y="34747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566204-09F0-4712-8CA8-905CE86CA486}"/>
              </a:ext>
            </a:extLst>
          </p:cNvPr>
          <p:cNvSpPr/>
          <p:nvPr/>
        </p:nvSpPr>
        <p:spPr>
          <a:xfrm>
            <a:off x="3428217" y="4782312"/>
            <a:ext cx="165375" cy="356920"/>
          </a:xfrm>
          <a:custGeom>
            <a:avLst/>
            <a:gdLst>
              <a:gd name="connsiteX0" fmla="*/ 92223 w 165375"/>
              <a:gd name="connsiteY0" fmla="*/ 0 h 356920"/>
              <a:gd name="connsiteX1" fmla="*/ 83079 w 165375"/>
              <a:gd name="connsiteY1" fmla="*/ 45720 h 356920"/>
              <a:gd name="connsiteX2" fmla="*/ 128799 w 165375"/>
              <a:gd name="connsiteY2" fmla="*/ 128016 h 356920"/>
              <a:gd name="connsiteX3" fmla="*/ 137943 w 165375"/>
              <a:gd name="connsiteY3" fmla="*/ 155448 h 356920"/>
              <a:gd name="connsiteX4" fmla="*/ 64791 w 165375"/>
              <a:gd name="connsiteY4" fmla="*/ 201168 h 356920"/>
              <a:gd name="connsiteX5" fmla="*/ 37359 w 165375"/>
              <a:gd name="connsiteY5" fmla="*/ 219456 h 356920"/>
              <a:gd name="connsiteX6" fmla="*/ 9927 w 165375"/>
              <a:gd name="connsiteY6" fmla="*/ 228600 h 356920"/>
              <a:gd name="connsiteX7" fmla="*/ 783 w 165375"/>
              <a:gd name="connsiteY7" fmla="*/ 256032 h 356920"/>
              <a:gd name="connsiteX8" fmla="*/ 28215 w 165375"/>
              <a:gd name="connsiteY8" fmla="*/ 274320 h 356920"/>
              <a:gd name="connsiteX9" fmla="*/ 55647 w 165375"/>
              <a:gd name="connsiteY9" fmla="*/ 301752 h 356920"/>
              <a:gd name="connsiteX10" fmla="*/ 83079 w 165375"/>
              <a:gd name="connsiteY10" fmla="*/ 320040 h 356920"/>
              <a:gd name="connsiteX11" fmla="*/ 110511 w 165375"/>
              <a:gd name="connsiteY11" fmla="*/ 347472 h 356920"/>
              <a:gd name="connsiteX12" fmla="*/ 165375 w 165375"/>
              <a:gd name="connsiteY12" fmla="*/ 356616 h 35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75" h="356920">
                <a:moveTo>
                  <a:pt x="92223" y="0"/>
                </a:moveTo>
                <a:cubicBezTo>
                  <a:pt x="89175" y="15240"/>
                  <a:pt x="81672" y="30242"/>
                  <a:pt x="83079" y="45720"/>
                </a:cubicBezTo>
                <a:cubicBezTo>
                  <a:pt x="87554" y="94950"/>
                  <a:pt x="99745" y="98962"/>
                  <a:pt x="128799" y="128016"/>
                </a:cubicBezTo>
                <a:cubicBezTo>
                  <a:pt x="131847" y="137160"/>
                  <a:pt x="144290" y="148194"/>
                  <a:pt x="137943" y="155448"/>
                </a:cubicBezTo>
                <a:cubicBezTo>
                  <a:pt x="119008" y="177088"/>
                  <a:pt x="88716" y="185218"/>
                  <a:pt x="64791" y="201168"/>
                </a:cubicBezTo>
                <a:cubicBezTo>
                  <a:pt x="55647" y="207264"/>
                  <a:pt x="47189" y="214541"/>
                  <a:pt x="37359" y="219456"/>
                </a:cubicBezTo>
                <a:cubicBezTo>
                  <a:pt x="28738" y="223767"/>
                  <a:pt x="19071" y="225552"/>
                  <a:pt x="9927" y="228600"/>
                </a:cubicBezTo>
                <a:cubicBezTo>
                  <a:pt x="6879" y="237744"/>
                  <a:pt x="-2797" y="247083"/>
                  <a:pt x="783" y="256032"/>
                </a:cubicBezTo>
                <a:cubicBezTo>
                  <a:pt x="4864" y="266236"/>
                  <a:pt x="19772" y="267285"/>
                  <a:pt x="28215" y="274320"/>
                </a:cubicBezTo>
                <a:cubicBezTo>
                  <a:pt x="38149" y="282599"/>
                  <a:pt x="45713" y="293473"/>
                  <a:pt x="55647" y="301752"/>
                </a:cubicBezTo>
                <a:cubicBezTo>
                  <a:pt x="64090" y="308787"/>
                  <a:pt x="74636" y="313005"/>
                  <a:pt x="83079" y="320040"/>
                </a:cubicBezTo>
                <a:cubicBezTo>
                  <a:pt x="93013" y="328319"/>
                  <a:pt x="99751" y="340299"/>
                  <a:pt x="110511" y="347472"/>
                </a:cubicBezTo>
                <a:cubicBezTo>
                  <a:pt x="128564" y="359508"/>
                  <a:pt x="145431" y="356616"/>
                  <a:pt x="165375" y="3566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A4C0A8-6295-4B51-A0A1-1B1E8F733D19}"/>
              </a:ext>
            </a:extLst>
          </p:cNvPr>
          <p:cNvSpPr/>
          <p:nvPr/>
        </p:nvSpPr>
        <p:spPr>
          <a:xfrm>
            <a:off x="4251444" y="5550408"/>
            <a:ext cx="201168" cy="365767"/>
          </a:xfrm>
          <a:custGeom>
            <a:avLst/>
            <a:gdLst>
              <a:gd name="connsiteX0" fmla="*/ 91440 w 201168"/>
              <a:gd name="connsiteY0" fmla="*/ 0 h 365767"/>
              <a:gd name="connsiteX1" fmla="*/ 45720 w 201168"/>
              <a:gd name="connsiteY1" fmla="*/ 18288 h 365767"/>
              <a:gd name="connsiteX2" fmla="*/ 18288 w 201168"/>
              <a:gd name="connsiteY2" fmla="*/ 27432 h 365767"/>
              <a:gd name="connsiteX3" fmla="*/ 0 w 201168"/>
              <a:gd name="connsiteY3" fmla="*/ 54864 h 365767"/>
              <a:gd name="connsiteX4" fmla="*/ 18288 w 201168"/>
              <a:gd name="connsiteY4" fmla="*/ 118872 h 365767"/>
              <a:gd name="connsiteX5" fmla="*/ 73152 w 201168"/>
              <a:gd name="connsiteY5" fmla="*/ 146304 h 365767"/>
              <a:gd name="connsiteX6" fmla="*/ 192024 w 201168"/>
              <a:gd name="connsiteY6" fmla="*/ 173736 h 365767"/>
              <a:gd name="connsiteX7" fmla="*/ 201168 w 201168"/>
              <a:gd name="connsiteY7" fmla="*/ 201168 h 365767"/>
              <a:gd name="connsiteX8" fmla="*/ 164592 w 201168"/>
              <a:gd name="connsiteY8" fmla="*/ 256032 h 365767"/>
              <a:gd name="connsiteX9" fmla="*/ 109728 w 201168"/>
              <a:gd name="connsiteY9" fmla="*/ 283464 h 365767"/>
              <a:gd name="connsiteX10" fmla="*/ 73152 w 201168"/>
              <a:gd name="connsiteY10" fmla="*/ 301752 h 365767"/>
              <a:gd name="connsiteX11" fmla="*/ 9144 w 201168"/>
              <a:gd name="connsiteY11" fmla="*/ 320040 h 365767"/>
              <a:gd name="connsiteX12" fmla="*/ 91440 w 201168"/>
              <a:gd name="connsiteY12" fmla="*/ 347472 h 365767"/>
              <a:gd name="connsiteX13" fmla="*/ 155448 w 201168"/>
              <a:gd name="connsiteY13" fmla="*/ 365760 h 3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168" h="365767">
                <a:moveTo>
                  <a:pt x="91440" y="0"/>
                </a:moveTo>
                <a:cubicBezTo>
                  <a:pt x="76200" y="6096"/>
                  <a:pt x="61089" y="12525"/>
                  <a:pt x="45720" y="18288"/>
                </a:cubicBezTo>
                <a:cubicBezTo>
                  <a:pt x="36695" y="21672"/>
                  <a:pt x="25814" y="21411"/>
                  <a:pt x="18288" y="27432"/>
                </a:cubicBezTo>
                <a:cubicBezTo>
                  <a:pt x="9706" y="34297"/>
                  <a:pt x="6096" y="45720"/>
                  <a:pt x="0" y="54864"/>
                </a:cubicBezTo>
                <a:cubicBezTo>
                  <a:pt x="597" y="57254"/>
                  <a:pt x="13518" y="112909"/>
                  <a:pt x="18288" y="118872"/>
                </a:cubicBezTo>
                <a:cubicBezTo>
                  <a:pt x="35758" y="140710"/>
                  <a:pt x="51065" y="135261"/>
                  <a:pt x="73152" y="146304"/>
                </a:cubicBezTo>
                <a:cubicBezTo>
                  <a:pt x="148121" y="183789"/>
                  <a:pt x="28189" y="157352"/>
                  <a:pt x="192024" y="173736"/>
                </a:cubicBezTo>
                <a:cubicBezTo>
                  <a:pt x="195072" y="182880"/>
                  <a:pt x="201168" y="191529"/>
                  <a:pt x="201168" y="201168"/>
                </a:cubicBezTo>
                <a:cubicBezTo>
                  <a:pt x="201168" y="225586"/>
                  <a:pt x="181085" y="242288"/>
                  <a:pt x="164592" y="256032"/>
                </a:cubicBezTo>
                <a:cubicBezTo>
                  <a:pt x="133582" y="281874"/>
                  <a:pt x="143690" y="268909"/>
                  <a:pt x="109728" y="283464"/>
                </a:cubicBezTo>
                <a:cubicBezTo>
                  <a:pt x="97199" y="288834"/>
                  <a:pt x="85681" y="296382"/>
                  <a:pt x="73152" y="301752"/>
                </a:cubicBezTo>
                <a:cubicBezTo>
                  <a:pt x="54787" y="309623"/>
                  <a:pt x="27705" y="315400"/>
                  <a:pt x="9144" y="320040"/>
                </a:cubicBezTo>
                <a:cubicBezTo>
                  <a:pt x="59792" y="353805"/>
                  <a:pt x="12595" y="327761"/>
                  <a:pt x="91440" y="347472"/>
                </a:cubicBezTo>
                <a:cubicBezTo>
                  <a:pt x="168447" y="366724"/>
                  <a:pt x="123983" y="365760"/>
                  <a:pt x="155448" y="36576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D3E8966-FDFD-4EC3-A8C3-DA28608A8F82}"/>
              </a:ext>
            </a:extLst>
          </p:cNvPr>
          <p:cNvSpPr/>
          <p:nvPr/>
        </p:nvSpPr>
        <p:spPr>
          <a:xfrm>
            <a:off x="10442448" y="4855464"/>
            <a:ext cx="173736" cy="612648"/>
          </a:xfrm>
          <a:custGeom>
            <a:avLst/>
            <a:gdLst>
              <a:gd name="connsiteX0" fmla="*/ 91440 w 173736"/>
              <a:gd name="connsiteY0" fmla="*/ 0 h 612648"/>
              <a:gd name="connsiteX1" fmla="*/ 27432 w 173736"/>
              <a:gd name="connsiteY1" fmla="*/ 45720 h 612648"/>
              <a:gd name="connsiteX2" fmla="*/ 9144 w 173736"/>
              <a:gd name="connsiteY2" fmla="*/ 100584 h 612648"/>
              <a:gd name="connsiteX3" fmla="*/ 36576 w 173736"/>
              <a:gd name="connsiteY3" fmla="*/ 118872 h 612648"/>
              <a:gd name="connsiteX4" fmla="*/ 91440 w 173736"/>
              <a:gd name="connsiteY4" fmla="*/ 164592 h 612648"/>
              <a:gd name="connsiteX5" fmla="*/ 173736 w 173736"/>
              <a:gd name="connsiteY5" fmla="*/ 201168 h 612648"/>
              <a:gd name="connsiteX6" fmla="*/ 164592 w 173736"/>
              <a:gd name="connsiteY6" fmla="*/ 228600 h 612648"/>
              <a:gd name="connsiteX7" fmla="*/ 91440 w 173736"/>
              <a:gd name="connsiteY7" fmla="*/ 274320 h 612648"/>
              <a:gd name="connsiteX8" fmla="*/ 36576 w 173736"/>
              <a:gd name="connsiteY8" fmla="*/ 292608 h 612648"/>
              <a:gd name="connsiteX9" fmla="*/ 27432 w 173736"/>
              <a:gd name="connsiteY9" fmla="*/ 320040 h 612648"/>
              <a:gd name="connsiteX10" fmla="*/ 82296 w 173736"/>
              <a:gd name="connsiteY10" fmla="*/ 338328 h 612648"/>
              <a:gd name="connsiteX11" fmla="*/ 100584 w 173736"/>
              <a:gd name="connsiteY11" fmla="*/ 365760 h 612648"/>
              <a:gd name="connsiteX12" fmla="*/ 118872 w 173736"/>
              <a:gd name="connsiteY12" fmla="*/ 429768 h 612648"/>
              <a:gd name="connsiteX13" fmla="*/ 54864 w 173736"/>
              <a:gd name="connsiteY13" fmla="*/ 475488 h 612648"/>
              <a:gd name="connsiteX14" fmla="*/ 0 w 173736"/>
              <a:gd name="connsiteY14" fmla="*/ 512064 h 612648"/>
              <a:gd name="connsiteX15" fmla="*/ 9144 w 173736"/>
              <a:gd name="connsiteY15" fmla="*/ 539496 h 612648"/>
              <a:gd name="connsiteX16" fmla="*/ 36576 w 173736"/>
              <a:gd name="connsiteY16" fmla="*/ 557784 h 612648"/>
              <a:gd name="connsiteX17" fmla="*/ 109728 w 173736"/>
              <a:gd name="connsiteY17" fmla="*/ 576072 h 612648"/>
              <a:gd name="connsiteX18" fmla="*/ 137160 w 173736"/>
              <a:gd name="connsiteY18" fmla="*/ 585216 h 612648"/>
              <a:gd name="connsiteX19" fmla="*/ 155448 w 173736"/>
              <a:gd name="connsiteY19" fmla="*/ 612648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736" h="612648">
                <a:moveTo>
                  <a:pt x="91440" y="0"/>
                </a:moveTo>
                <a:cubicBezTo>
                  <a:pt x="52103" y="15735"/>
                  <a:pt x="43720" y="9073"/>
                  <a:pt x="27432" y="45720"/>
                </a:cubicBezTo>
                <a:cubicBezTo>
                  <a:pt x="19603" y="63336"/>
                  <a:pt x="9144" y="100584"/>
                  <a:pt x="9144" y="100584"/>
                </a:cubicBezTo>
                <a:cubicBezTo>
                  <a:pt x="18288" y="106680"/>
                  <a:pt x="28133" y="111837"/>
                  <a:pt x="36576" y="118872"/>
                </a:cubicBezTo>
                <a:cubicBezTo>
                  <a:pt x="61186" y="139380"/>
                  <a:pt x="62251" y="151619"/>
                  <a:pt x="91440" y="164592"/>
                </a:cubicBezTo>
                <a:cubicBezTo>
                  <a:pt x="189375" y="208119"/>
                  <a:pt x="111654" y="159780"/>
                  <a:pt x="173736" y="201168"/>
                </a:cubicBezTo>
                <a:cubicBezTo>
                  <a:pt x="170688" y="210312"/>
                  <a:pt x="170762" y="221195"/>
                  <a:pt x="164592" y="228600"/>
                </a:cubicBezTo>
                <a:cubicBezTo>
                  <a:pt x="150836" y="245107"/>
                  <a:pt x="111483" y="266303"/>
                  <a:pt x="91440" y="274320"/>
                </a:cubicBezTo>
                <a:cubicBezTo>
                  <a:pt x="73542" y="281479"/>
                  <a:pt x="36576" y="292608"/>
                  <a:pt x="36576" y="292608"/>
                </a:cubicBezTo>
                <a:cubicBezTo>
                  <a:pt x="33528" y="301752"/>
                  <a:pt x="20616" y="313224"/>
                  <a:pt x="27432" y="320040"/>
                </a:cubicBezTo>
                <a:cubicBezTo>
                  <a:pt x="41063" y="333671"/>
                  <a:pt x="82296" y="338328"/>
                  <a:pt x="82296" y="338328"/>
                </a:cubicBezTo>
                <a:cubicBezTo>
                  <a:pt x="88392" y="347472"/>
                  <a:pt x="92813" y="357989"/>
                  <a:pt x="100584" y="365760"/>
                </a:cubicBezTo>
                <a:cubicBezTo>
                  <a:pt x="127011" y="392187"/>
                  <a:pt x="149880" y="373953"/>
                  <a:pt x="118872" y="429768"/>
                </a:cubicBezTo>
                <a:cubicBezTo>
                  <a:pt x="89387" y="482841"/>
                  <a:pt x="90879" y="455480"/>
                  <a:pt x="54864" y="475488"/>
                </a:cubicBezTo>
                <a:cubicBezTo>
                  <a:pt x="35651" y="486162"/>
                  <a:pt x="0" y="512064"/>
                  <a:pt x="0" y="512064"/>
                </a:cubicBezTo>
                <a:cubicBezTo>
                  <a:pt x="3048" y="521208"/>
                  <a:pt x="3123" y="531970"/>
                  <a:pt x="9144" y="539496"/>
                </a:cubicBezTo>
                <a:cubicBezTo>
                  <a:pt x="16009" y="548078"/>
                  <a:pt x="26248" y="554028"/>
                  <a:pt x="36576" y="557784"/>
                </a:cubicBezTo>
                <a:cubicBezTo>
                  <a:pt x="60197" y="566374"/>
                  <a:pt x="85883" y="568124"/>
                  <a:pt x="109728" y="576072"/>
                </a:cubicBezTo>
                <a:lnTo>
                  <a:pt x="137160" y="585216"/>
                </a:lnTo>
                <a:lnTo>
                  <a:pt x="155448" y="6126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7C095AF-E7A1-4D90-9758-261D44EF4EB8}"/>
              </a:ext>
            </a:extLst>
          </p:cNvPr>
          <p:cNvSpPr/>
          <p:nvPr/>
        </p:nvSpPr>
        <p:spPr>
          <a:xfrm>
            <a:off x="10413889" y="3438144"/>
            <a:ext cx="238871" cy="886968"/>
          </a:xfrm>
          <a:custGeom>
            <a:avLst/>
            <a:gdLst>
              <a:gd name="connsiteX0" fmla="*/ 138287 w 238871"/>
              <a:gd name="connsiteY0" fmla="*/ 0 h 886968"/>
              <a:gd name="connsiteX1" fmla="*/ 83423 w 238871"/>
              <a:gd name="connsiteY1" fmla="*/ 45720 h 886968"/>
              <a:gd name="connsiteX2" fmla="*/ 55991 w 238871"/>
              <a:gd name="connsiteY2" fmla="*/ 64008 h 886968"/>
              <a:gd name="connsiteX3" fmla="*/ 19415 w 238871"/>
              <a:gd name="connsiteY3" fmla="*/ 109728 h 886968"/>
              <a:gd name="connsiteX4" fmla="*/ 10271 w 238871"/>
              <a:gd name="connsiteY4" fmla="*/ 137160 h 886968"/>
              <a:gd name="connsiteX5" fmla="*/ 92567 w 238871"/>
              <a:gd name="connsiteY5" fmla="*/ 182880 h 886968"/>
              <a:gd name="connsiteX6" fmla="*/ 119999 w 238871"/>
              <a:gd name="connsiteY6" fmla="*/ 201168 h 886968"/>
              <a:gd name="connsiteX7" fmla="*/ 174863 w 238871"/>
              <a:gd name="connsiteY7" fmla="*/ 210312 h 886968"/>
              <a:gd name="connsiteX8" fmla="*/ 193151 w 238871"/>
              <a:gd name="connsiteY8" fmla="*/ 237744 h 886968"/>
              <a:gd name="connsiteX9" fmla="*/ 138287 w 238871"/>
              <a:gd name="connsiteY9" fmla="*/ 347472 h 886968"/>
              <a:gd name="connsiteX10" fmla="*/ 129143 w 238871"/>
              <a:gd name="connsiteY10" fmla="*/ 374904 h 886968"/>
              <a:gd name="connsiteX11" fmla="*/ 101711 w 238871"/>
              <a:gd name="connsiteY11" fmla="*/ 393192 h 886968"/>
              <a:gd name="connsiteX12" fmla="*/ 65135 w 238871"/>
              <a:gd name="connsiteY12" fmla="*/ 448056 h 886968"/>
              <a:gd name="connsiteX13" fmla="*/ 119999 w 238871"/>
              <a:gd name="connsiteY13" fmla="*/ 475488 h 886968"/>
              <a:gd name="connsiteX14" fmla="*/ 147431 w 238871"/>
              <a:gd name="connsiteY14" fmla="*/ 493776 h 886968"/>
              <a:gd name="connsiteX15" fmla="*/ 238871 w 238871"/>
              <a:gd name="connsiteY15" fmla="*/ 512064 h 886968"/>
              <a:gd name="connsiteX16" fmla="*/ 220583 w 238871"/>
              <a:gd name="connsiteY16" fmla="*/ 539496 h 886968"/>
              <a:gd name="connsiteX17" fmla="*/ 184007 w 238871"/>
              <a:gd name="connsiteY17" fmla="*/ 548640 h 886968"/>
              <a:gd name="connsiteX18" fmla="*/ 129143 w 238871"/>
              <a:gd name="connsiteY18" fmla="*/ 566928 h 886968"/>
              <a:gd name="connsiteX19" fmla="*/ 101711 w 238871"/>
              <a:gd name="connsiteY19" fmla="*/ 576072 h 886968"/>
              <a:gd name="connsiteX20" fmla="*/ 19415 w 238871"/>
              <a:gd name="connsiteY20" fmla="*/ 640080 h 886968"/>
              <a:gd name="connsiteX21" fmla="*/ 28559 w 238871"/>
              <a:gd name="connsiteY21" fmla="*/ 667512 h 886968"/>
              <a:gd name="connsiteX22" fmla="*/ 83423 w 238871"/>
              <a:gd name="connsiteY22" fmla="*/ 704088 h 886968"/>
              <a:gd name="connsiteX23" fmla="*/ 110855 w 238871"/>
              <a:gd name="connsiteY23" fmla="*/ 722376 h 886968"/>
              <a:gd name="connsiteX24" fmla="*/ 174863 w 238871"/>
              <a:gd name="connsiteY24" fmla="*/ 740664 h 886968"/>
              <a:gd name="connsiteX25" fmla="*/ 138287 w 238871"/>
              <a:gd name="connsiteY25" fmla="*/ 795528 h 886968"/>
              <a:gd name="connsiteX26" fmla="*/ 110855 w 238871"/>
              <a:gd name="connsiteY26" fmla="*/ 822960 h 886968"/>
              <a:gd name="connsiteX27" fmla="*/ 55991 w 238871"/>
              <a:gd name="connsiteY27" fmla="*/ 841248 h 886968"/>
              <a:gd name="connsiteX28" fmla="*/ 28559 w 238871"/>
              <a:gd name="connsiteY28" fmla="*/ 868680 h 886968"/>
              <a:gd name="connsiteX29" fmla="*/ 1127 w 238871"/>
              <a:gd name="connsiteY29" fmla="*/ 877824 h 886968"/>
              <a:gd name="connsiteX30" fmla="*/ 1127 w 238871"/>
              <a:gd name="connsiteY30" fmla="*/ 886968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8871" h="886968">
                <a:moveTo>
                  <a:pt x="138287" y="0"/>
                </a:moveTo>
                <a:cubicBezTo>
                  <a:pt x="119999" y="15240"/>
                  <a:pt x="102214" y="31105"/>
                  <a:pt x="83423" y="45720"/>
                </a:cubicBezTo>
                <a:cubicBezTo>
                  <a:pt x="74748" y="52467"/>
                  <a:pt x="62856" y="55426"/>
                  <a:pt x="55991" y="64008"/>
                </a:cubicBezTo>
                <a:cubicBezTo>
                  <a:pt x="5514" y="127104"/>
                  <a:pt x="98031" y="57317"/>
                  <a:pt x="19415" y="109728"/>
                </a:cubicBezTo>
                <a:cubicBezTo>
                  <a:pt x="16367" y="118872"/>
                  <a:pt x="4669" y="129317"/>
                  <a:pt x="10271" y="137160"/>
                </a:cubicBezTo>
                <a:cubicBezTo>
                  <a:pt x="42306" y="182009"/>
                  <a:pt x="57812" y="165502"/>
                  <a:pt x="92567" y="182880"/>
                </a:cubicBezTo>
                <a:cubicBezTo>
                  <a:pt x="102397" y="187795"/>
                  <a:pt x="109573" y="197693"/>
                  <a:pt x="119999" y="201168"/>
                </a:cubicBezTo>
                <a:cubicBezTo>
                  <a:pt x="137588" y="207031"/>
                  <a:pt x="156575" y="207264"/>
                  <a:pt x="174863" y="210312"/>
                </a:cubicBezTo>
                <a:cubicBezTo>
                  <a:pt x="180959" y="219456"/>
                  <a:pt x="193151" y="226754"/>
                  <a:pt x="193151" y="237744"/>
                </a:cubicBezTo>
                <a:cubicBezTo>
                  <a:pt x="193151" y="299931"/>
                  <a:pt x="156780" y="291994"/>
                  <a:pt x="138287" y="347472"/>
                </a:cubicBezTo>
                <a:cubicBezTo>
                  <a:pt x="135239" y="356616"/>
                  <a:pt x="135164" y="367378"/>
                  <a:pt x="129143" y="374904"/>
                </a:cubicBezTo>
                <a:cubicBezTo>
                  <a:pt x="122278" y="383486"/>
                  <a:pt x="110855" y="387096"/>
                  <a:pt x="101711" y="393192"/>
                </a:cubicBezTo>
                <a:cubicBezTo>
                  <a:pt x="89519" y="411480"/>
                  <a:pt x="46847" y="435864"/>
                  <a:pt x="65135" y="448056"/>
                </a:cubicBezTo>
                <a:cubicBezTo>
                  <a:pt x="143751" y="500467"/>
                  <a:pt x="44283" y="437630"/>
                  <a:pt x="119999" y="475488"/>
                </a:cubicBezTo>
                <a:cubicBezTo>
                  <a:pt x="129829" y="480403"/>
                  <a:pt x="137330" y="489447"/>
                  <a:pt x="147431" y="493776"/>
                </a:cubicBezTo>
                <a:cubicBezTo>
                  <a:pt x="164792" y="501216"/>
                  <a:pt x="226494" y="510001"/>
                  <a:pt x="238871" y="512064"/>
                </a:cubicBezTo>
                <a:cubicBezTo>
                  <a:pt x="232775" y="521208"/>
                  <a:pt x="229727" y="533400"/>
                  <a:pt x="220583" y="539496"/>
                </a:cubicBezTo>
                <a:cubicBezTo>
                  <a:pt x="210126" y="546467"/>
                  <a:pt x="196044" y="545029"/>
                  <a:pt x="184007" y="548640"/>
                </a:cubicBezTo>
                <a:cubicBezTo>
                  <a:pt x="165543" y="554179"/>
                  <a:pt x="147431" y="560832"/>
                  <a:pt x="129143" y="566928"/>
                </a:cubicBezTo>
                <a:cubicBezTo>
                  <a:pt x="119999" y="569976"/>
                  <a:pt x="109731" y="570725"/>
                  <a:pt x="101711" y="576072"/>
                </a:cubicBezTo>
                <a:cubicBezTo>
                  <a:pt x="36087" y="619821"/>
                  <a:pt x="62389" y="597106"/>
                  <a:pt x="19415" y="640080"/>
                </a:cubicBezTo>
                <a:cubicBezTo>
                  <a:pt x="22463" y="649224"/>
                  <a:pt x="21743" y="660696"/>
                  <a:pt x="28559" y="667512"/>
                </a:cubicBezTo>
                <a:cubicBezTo>
                  <a:pt x="44101" y="683054"/>
                  <a:pt x="65135" y="691896"/>
                  <a:pt x="83423" y="704088"/>
                </a:cubicBezTo>
                <a:cubicBezTo>
                  <a:pt x="92567" y="710184"/>
                  <a:pt x="100193" y="719711"/>
                  <a:pt x="110855" y="722376"/>
                </a:cubicBezTo>
                <a:cubicBezTo>
                  <a:pt x="156782" y="733858"/>
                  <a:pt x="135509" y="727546"/>
                  <a:pt x="174863" y="740664"/>
                </a:cubicBezTo>
                <a:cubicBezTo>
                  <a:pt x="160773" y="797023"/>
                  <a:pt x="178170" y="762292"/>
                  <a:pt x="138287" y="795528"/>
                </a:cubicBezTo>
                <a:cubicBezTo>
                  <a:pt x="128353" y="803807"/>
                  <a:pt x="122159" y="816680"/>
                  <a:pt x="110855" y="822960"/>
                </a:cubicBezTo>
                <a:cubicBezTo>
                  <a:pt x="94004" y="832322"/>
                  <a:pt x="55991" y="841248"/>
                  <a:pt x="55991" y="841248"/>
                </a:cubicBezTo>
                <a:cubicBezTo>
                  <a:pt x="46847" y="850392"/>
                  <a:pt x="39319" y="861507"/>
                  <a:pt x="28559" y="868680"/>
                </a:cubicBezTo>
                <a:cubicBezTo>
                  <a:pt x="20539" y="874027"/>
                  <a:pt x="9147" y="872477"/>
                  <a:pt x="1127" y="877824"/>
                </a:cubicBezTo>
                <a:cubicBezTo>
                  <a:pt x="-1409" y="879515"/>
                  <a:pt x="1127" y="883920"/>
                  <a:pt x="1127" y="88696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30232-79EF-408B-B04A-3116AC23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45" y="353056"/>
            <a:ext cx="6334125" cy="5724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3B74D-7F05-4DB3-8F2E-1912A4D0DE03}"/>
              </a:ext>
            </a:extLst>
          </p:cNvPr>
          <p:cNvSpPr txBox="1"/>
          <p:nvPr/>
        </p:nvSpPr>
        <p:spPr>
          <a:xfrm>
            <a:off x="7077456" y="78459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03A09-7E9A-4527-AFCD-67A1023CFD6F}"/>
              </a:ext>
            </a:extLst>
          </p:cNvPr>
          <p:cNvSpPr txBox="1"/>
          <p:nvPr/>
        </p:nvSpPr>
        <p:spPr>
          <a:xfrm>
            <a:off x="7950708" y="349731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21405-351D-4652-8EF8-4488932B206F}"/>
              </a:ext>
            </a:extLst>
          </p:cNvPr>
          <p:cNvSpPr txBox="1"/>
          <p:nvPr/>
        </p:nvSpPr>
        <p:spPr>
          <a:xfrm>
            <a:off x="7687056" y="4219694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E60CD-CFCF-488C-895A-94921111799F}"/>
              </a:ext>
            </a:extLst>
          </p:cNvPr>
          <p:cNvSpPr txBox="1"/>
          <p:nvPr/>
        </p:nvSpPr>
        <p:spPr>
          <a:xfrm>
            <a:off x="4020312" y="1961126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54804-8F30-4AE5-B5AE-B206ADA12C6F}"/>
              </a:ext>
            </a:extLst>
          </p:cNvPr>
          <p:cNvSpPr txBox="1"/>
          <p:nvPr/>
        </p:nvSpPr>
        <p:spPr>
          <a:xfrm>
            <a:off x="3938016" y="3637573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982AD-CA9D-4AF3-9036-1C398130F832}"/>
              </a:ext>
            </a:extLst>
          </p:cNvPr>
          <p:cNvSpPr txBox="1"/>
          <p:nvPr/>
        </p:nvSpPr>
        <p:spPr>
          <a:xfrm>
            <a:off x="3874008" y="465243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7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AB0C3D9-F2D0-44F5-9E52-7377A16229BE}"/>
              </a:ext>
            </a:extLst>
          </p:cNvPr>
          <p:cNvSpPr/>
          <p:nvPr/>
        </p:nvSpPr>
        <p:spPr>
          <a:xfrm>
            <a:off x="6434330" y="2330458"/>
            <a:ext cx="868680" cy="49079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B5530-DB9B-4220-8107-9EEAF3EFCF32}"/>
              </a:ext>
            </a:extLst>
          </p:cNvPr>
          <p:cNvSpPr txBox="1"/>
          <p:nvPr/>
        </p:nvSpPr>
        <p:spPr>
          <a:xfrm>
            <a:off x="8019384" y="2027677"/>
            <a:ext cx="52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4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6A17C5-208F-4F8A-BFB5-FF3FBA7FA7A3}"/>
              </a:ext>
            </a:extLst>
          </p:cNvPr>
          <p:cNvSpPr/>
          <p:nvPr/>
        </p:nvSpPr>
        <p:spPr>
          <a:xfrm>
            <a:off x="7511796" y="2019075"/>
            <a:ext cx="1380744" cy="49079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908" y="2752100"/>
            <a:ext cx="9411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ar-JO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DEAEA-8873-4432-ABFA-F484BEA26145}"/>
              </a:ext>
            </a:extLst>
          </p:cNvPr>
          <p:cNvSpPr/>
          <p:nvPr/>
        </p:nvSpPr>
        <p:spPr>
          <a:xfrm>
            <a:off x="2819233" y="-3719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نظرية</a:t>
            </a:r>
            <a:r>
              <a:rPr lang="ar-JO" sz="40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الخلية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CF3AA-6712-4918-9E31-3904015E8EC7}"/>
              </a:ext>
            </a:extLst>
          </p:cNvPr>
          <p:cNvSpPr/>
          <p:nvPr/>
        </p:nvSpPr>
        <p:spPr>
          <a:xfrm>
            <a:off x="3884225" y="109157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ماثيوس شلايدن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BAECE-A37B-4B6E-A065-178A5BAB4E5C}"/>
              </a:ext>
            </a:extLst>
          </p:cNvPr>
          <p:cNvSpPr/>
          <p:nvPr/>
        </p:nvSpPr>
        <p:spPr>
          <a:xfrm>
            <a:off x="1254951" y="1753458"/>
            <a:ext cx="4576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توصل العالم الألماني ماثيوس شلايدن عام 1838م إلى أن النباتات تتكون من خلايا</a:t>
            </a:r>
            <a:endParaRPr lang="en-US" sz="2000" b="1" dirty="0"/>
          </a:p>
        </p:txBody>
      </p:sp>
      <p:pic>
        <p:nvPicPr>
          <p:cNvPr id="7" name="شلايدن">
            <a:hlinkClick r:id="" action="ppaction://media"/>
            <a:extLst>
              <a:ext uri="{FF2B5EF4-FFF2-40B4-BE49-F238E27FC236}">
                <a16:creationId xmlns:a16="http://schemas.microsoft.com/office/drawing/2014/main" id="{D437A688-737E-484F-A0FD-AF195003C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0517" y="17981"/>
            <a:ext cx="5511329" cy="3100123"/>
          </a:xfrm>
          <a:prstGeom prst="rect">
            <a:avLst/>
          </a:prstGeom>
        </p:spPr>
      </p:pic>
      <p:pic>
        <p:nvPicPr>
          <p:cNvPr id="8" name="شوان">
            <a:hlinkClick r:id="" action="ppaction://media"/>
            <a:extLst>
              <a:ext uri="{FF2B5EF4-FFF2-40B4-BE49-F238E27FC236}">
                <a16:creationId xmlns:a16="http://schemas.microsoft.com/office/drawing/2014/main" id="{37B9ED47-3722-404D-998D-EFFC86AD1CD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5973" y="3236473"/>
            <a:ext cx="5980176" cy="3363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BA3C6C-408E-4189-890C-AE11B734737E}"/>
              </a:ext>
            </a:extLst>
          </p:cNvPr>
          <p:cNvSpPr/>
          <p:nvPr/>
        </p:nvSpPr>
        <p:spPr>
          <a:xfrm>
            <a:off x="10135779" y="4153446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ثيودور شفان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445707-D497-4D04-860D-3D942046D6C1}"/>
              </a:ext>
            </a:extLst>
          </p:cNvPr>
          <p:cNvSpPr/>
          <p:nvPr/>
        </p:nvSpPr>
        <p:spPr>
          <a:xfrm>
            <a:off x="7645940" y="4698933"/>
            <a:ext cx="438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استنتج العالم الألماني ثيودور شفان عام 1839م أن الحيوانات تتكون من خلايا.</a:t>
            </a:r>
          </a:p>
        </p:txBody>
      </p:sp>
    </p:spTree>
    <p:extLst>
      <p:ext uri="{BB962C8B-B14F-4D97-AF65-F5344CB8AC3E}">
        <p14:creationId xmlns:p14="http://schemas.microsoft.com/office/powerpoint/2010/main" val="30233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9140" y="4037661"/>
            <a:ext cx="95660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 rtl="1"/>
            <a:r>
              <a:rPr lang="ar-JO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رودولف فيرشو</a:t>
            </a:r>
          </a:p>
          <a:p>
            <a:pPr algn="r" rtl="1"/>
            <a:endParaRPr lang="ar-JO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استدل العالم الألماني رودولف فيرشو عام 1855م على أن الخلايا تنتج من خلايا أخرى مماثلة لها بعملية الانقسام الخلوي.</a:t>
            </a:r>
            <a:endParaRPr lang="ar-JO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رودلف فيرشو">
            <a:hlinkClick r:id="" action="ppaction://media"/>
            <a:extLst>
              <a:ext uri="{FF2B5EF4-FFF2-40B4-BE49-F238E27FC236}">
                <a16:creationId xmlns:a16="http://schemas.microsoft.com/office/drawing/2014/main" id="{BE31967F-7D39-45CD-BEAF-A312C100EE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0608" y="253873"/>
            <a:ext cx="6931216" cy="45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1" y="133809"/>
            <a:ext cx="1145743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نتيجة لهذه الاكتشافات جرى التوصل الى نظرية الخلية التي تتضمن ثلاث بنود رئيسية:</a:t>
            </a: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الخلية هي الوحدة الأساسية في تركيب أجسام الكائنات الحيّة.</a:t>
            </a: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71500"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تتكون جميع الكائنات الحيّة من خلية واحدة أو أكثر.</a:t>
            </a: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71500" algn="r" rtl="1">
              <a:buFont typeface="Arial" panose="020B0604020202020204" pitchFamily="34" charset="0"/>
              <a:buChar char="•"/>
            </a:pPr>
            <a:r>
              <a:rPr lang="ar-JO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تنتج كل خلية من خلية أخرى مماثلة لها.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E8E2754-E442-4213-962B-268342BA8F1E}"/>
              </a:ext>
            </a:extLst>
          </p:cNvPr>
          <p:cNvSpPr/>
          <p:nvPr/>
        </p:nvSpPr>
        <p:spPr>
          <a:xfrm>
            <a:off x="6231637" y="749808"/>
            <a:ext cx="630936" cy="9509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لانقسام الخلوي - انقسام الخلية - أنا أصدق العلم">
            <a:extLst>
              <a:ext uri="{FF2B5EF4-FFF2-40B4-BE49-F238E27FC236}">
                <a16:creationId xmlns:a16="http://schemas.microsoft.com/office/drawing/2014/main" id="{F1309BD1-9687-4BC8-BFDD-3DD3FF91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8" y="5140128"/>
            <a:ext cx="2300478" cy="1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خلايا الوحيدة التي تخلو من العضيات هي خلايا - تفاصيل">
            <a:extLst>
              <a:ext uri="{FF2B5EF4-FFF2-40B4-BE49-F238E27FC236}">
                <a16:creationId xmlns:a16="http://schemas.microsoft.com/office/drawing/2014/main" id="{A3D93A61-2AC7-4A80-A7E3-873F4A04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13" y="3256694"/>
            <a:ext cx="2409687" cy="14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كونات الخلية الحيوانية - موضوع">
            <a:extLst>
              <a:ext uri="{FF2B5EF4-FFF2-40B4-BE49-F238E27FC236}">
                <a16:creationId xmlns:a16="http://schemas.microsoft.com/office/drawing/2014/main" id="{425177C6-8A38-4058-9491-7B798B40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22" y="1373260"/>
            <a:ext cx="3049181" cy="14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A800C-4B80-4700-8BA5-81BD118C6CC3}"/>
              </a:ext>
            </a:extLst>
          </p:cNvPr>
          <p:cNvSpPr/>
          <p:nvPr/>
        </p:nvSpPr>
        <p:spPr>
          <a:xfrm>
            <a:off x="5736169" y="72214"/>
            <a:ext cx="2507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مكونات الخلية</a:t>
            </a:r>
            <a:endParaRPr 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5382A-F45A-4D46-89F0-27A6BCDC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36" y="1109375"/>
            <a:ext cx="4853750" cy="34857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7AA8896-1B4C-4297-8F5C-856CEF718FC6}"/>
              </a:ext>
            </a:extLst>
          </p:cNvPr>
          <p:cNvSpPr/>
          <p:nvPr/>
        </p:nvSpPr>
        <p:spPr>
          <a:xfrm>
            <a:off x="7077456" y="1252728"/>
            <a:ext cx="1363080" cy="530352"/>
          </a:xfrm>
          <a:custGeom>
            <a:avLst/>
            <a:gdLst>
              <a:gd name="connsiteX0" fmla="*/ 1261872 w 1363080"/>
              <a:gd name="connsiteY0" fmla="*/ 45720 h 530352"/>
              <a:gd name="connsiteX1" fmla="*/ 1005840 w 1363080"/>
              <a:gd name="connsiteY1" fmla="*/ 27432 h 530352"/>
              <a:gd name="connsiteX2" fmla="*/ 932688 w 1363080"/>
              <a:gd name="connsiteY2" fmla="*/ 18288 h 530352"/>
              <a:gd name="connsiteX3" fmla="*/ 786384 w 1363080"/>
              <a:gd name="connsiteY3" fmla="*/ 0 h 530352"/>
              <a:gd name="connsiteX4" fmla="*/ 475488 w 1363080"/>
              <a:gd name="connsiteY4" fmla="*/ 9144 h 530352"/>
              <a:gd name="connsiteX5" fmla="*/ 384048 w 1363080"/>
              <a:gd name="connsiteY5" fmla="*/ 36576 h 530352"/>
              <a:gd name="connsiteX6" fmla="*/ 338328 w 1363080"/>
              <a:gd name="connsiteY6" fmla="*/ 45720 h 530352"/>
              <a:gd name="connsiteX7" fmla="*/ 283464 w 1363080"/>
              <a:gd name="connsiteY7" fmla="*/ 64008 h 530352"/>
              <a:gd name="connsiteX8" fmla="*/ 210312 w 1363080"/>
              <a:gd name="connsiteY8" fmla="*/ 73152 h 530352"/>
              <a:gd name="connsiteX9" fmla="*/ 182880 w 1363080"/>
              <a:gd name="connsiteY9" fmla="*/ 82296 h 530352"/>
              <a:gd name="connsiteX10" fmla="*/ 146304 w 1363080"/>
              <a:gd name="connsiteY10" fmla="*/ 91440 h 530352"/>
              <a:gd name="connsiteX11" fmla="*/ 118872 w 1363080"/>
              <a:gd name="connsiteY11" fmla="*/ 109728 h 530352"/>
              <a:gd name="connsiteX12" fmla="*/ 64008 w 1363080"/>
              <a:gd name="connsiteY12" fmla="*/ 128016 h 530352"/>
              <a:gd name="connsiteX13" fmla="*/ 36576 w 1363080"/>
              <a:gd name="connsiteY13" fmla="*/ 137160 h 530352"/>
              <a:gd name="connsiteX14" fmla="*/ 9144 w 1363080"/>
              <a:gd name="connsiteY14" fmla="*/ 155448 h 530352"/>
              <a:gd name="connsiteX15" fmla="*/ 0 w 1363080"/>
              <a:gd name="connsiteY15" fmla="*/ 182880 h 530352"/>
              <a:gd name="connsiteX16" fmla="*/ 36576 w 1363080"/>
              <a:gd name="connsiteY16" fmla="*/ 228600 h 530352"/>
              <a:gd name="connsiteX17" fmla="*/ 54864 w 1363080"/>
              <a:gd name="connsiteY17" fmla="*/ 292608 h 530352"/>
              <a:gd name="connsiteX18" fmla="*/ 73152 w 1363080"/>
              <a:gd name="connsiteY18" fmla="*/ 402336 h 530352"/>
              <a:gd name="connsiteX19" fmla="*/ 82296 w 1363080"/>
              <a:gd name="connsiteY19" fmla="*/ 457200 h 530352"/>
              <a:gd name="connsiteX20" fmla="*/ 146304 w 1363080"/>
              <a:gd name="connsiteY20" fmla="*/ 475488 h 530352"/>
              <a:gd name="connsiteX21" fmla="*/ 173736 w 1363080"/>
              <a:gd name="connsiteY21" fmla="*/ 484632 h 530352"/>
              <a:gd name="connsiteX22" fmla="*/ 283464 w 1363080"/>
              <a:gd name="connsiteY22" fmla="*/ 502920 h 530352"/>
              <a:gd name="connsiteX23" fmla="*/ 338328 w 1363080"/>
              <a:gd name="connsiteY23" fmla="*/ 521208 h 530352"/>
              <a:gd name="connsiteX24" fmla="*/ 365760 w 1363080"/>
              <a:gd name="connsiteY24" fmla="*/ 530352 h 530352"/>
              <a:gd name="connsiteX25" fmla="*/ 548640 w 1363080"/>
              <a:gd name="connsiteY25" fmla="*/ 502920 h 530352"/>
              <a:gd name="connsiteX26" fmla="*/ 585216 w 1363080"/>
              <a:gd name="connsiteY26" fmla="*/ 493776 h 530352"/>
              <a:gd name="connsiteX27" fmla="*/ 640080 w 1363080"/>
              <a:gd name="connsiteY27" fmla="*/ 475488 h 530352"/>
              <a:gd name="connsiteX28" fmla="*/ 1014984 w 1363080"/>
              <a:gd name="connsiteY28" fmla="*/ 484632 h 530352"/>
              <a:gd name="connsiteX29" fmla="*/ 1069848 w 1363080"/>
              <a:gd name="connsiteY29" fmla="*/ 502920 h 530352"/>
              <a:gd name="connsiteX30" fmla="*/ 1097280 w 1363080"/>
              <a:gd name="connsiteY30" fmla="*/ 512064 h 530352"/>
              <a:gd name="connsiteX31" fmla="*/ 1225296 w 1363080"/>
              <a:gd name="connsiteY31" fmla="*/ 502920 h 530352"/>
              <a:gd name="connsiteX32" fmla="*/ 1280160 w 1363080"/>
              <a:gd name="connsiteY32" fmla="*/ 466344 h 530352"/>
              <a:gd name="connsiteX33" fmla="*/ 1335024 w 1363080"/>
              <a:gd name="connsiteY33" fmla="*/ 420624 h 530352"/>
              <a:gd name="connsiteX34" fmla="*/ 1344168 w 1363080"/>
              <a:gd name="connsiteY34" fmla="*/ 384048 h 530352"/>
              <a:gd name="connsiteX35" fmla="*/ 1353312 w 1363080"/>
              <a:gd name="connsiteY35" fmla="*/ 320040 h 530352"/>
              <a:gd name="connsiteX36" fmla="*/ 1362456 w 1363080"/>
              <a:gd name="connsiteY36" fmla="*/ 274320 h 530352"/>
              <a:gd name="connsiteX37" fmla="*/ 1353312 w 1363080"/>
              <a:gd name="connsiteY37" fmla="*/ 82296 h 530352"/>
              <a:gd name="connsiteX38" fmla="*/ 1307592 w 1363080"/>
              <a:gd name="connsiteY38" fmla="*/ 73152 h 530352"/>
              <a:gd name="connsiteX39" fmla="*/ 1316736 w 1363080"/>
              <a:gd name="connsiteY39" fmla="*/ 100584 h 530352"/>
              <a:gd name="connsiteX40" fmla="*/ 1316736 w 1363080"/>
              <a:gd name="connsiteY40" fmla="*/ 109728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63080" h="530352">
                <a:moveTo>
                  <a:pt x="1261872" y="45720"/>
                </a:moveTo>
                <a:cubicBezTo>
                  <a:pt x="1094751" y="24830"/>
                  <a:pt x="1296232" y="48174"/>
                  <a:pt x="1005840" y="27432"/>
                </a:cubicBezTo>
                <a:cubicBezTo>
                  <a:pt x="981329" y="25681"/>
                  <a:pt x="957093" y="21159"/>
                  <a:pt x="932688" y="18288"/>
                </a:cubicBezTo>
                <a:cubicBezTo>
                  <a:pt x="802082" y="2923"/>
                  <a:pt x="898713" y="16047"/>
                  <a:pt x="786384" y="0"/>
                </a:cubicBezTo>
                <a:cubicBezTo>
                  <a:pt x="682752" y="3048"/>
                  <a:pt x="579022" y="3695"/>
                  <a:pt x="475488" y="9144"/>
                </a:cubicBezTo>
                <a:cubicBezTo>
                  <a:pt x="454850" y="10230"/>
                  <a:pt x="397699" y="33846"/>
                  <a:pt x="384048" y="36576"/>
                </a:cubicBezTo>
                <a:cubicBezTo>
                  <a:pt x="368808" y="39624"/>
                  <a:pt x="353322" y="41631"/>
                  <a:pt x="338328" y="45720"/>
                </a:cubicBezTo>
                <a:cubicBezTo>
                  <a:pt x="319730" y="50792"/>
                  <a:pt x="302592" y="61617"/>
                  <a:pt x="283464" y="64008"/>
                </a:cubicBezTo>
                <a:lnTo>
                  <a:pt x="210312" y="73152"/>
                </a:lnTo>
                <a:cubicBezTo>
                  <a:pt x="201168" y="76200"/>
                  <a:pt x="192148" y="79648"/>
                  <a:pt x="182880" y="82296"/>
                </a:cubicBezTo>
                <a:cubicBezTo>
                  <a:pt x="170796" y="85748"/>
                  <a:pt x="157855" y="86490"/>
                  <a:pt x="146304" y="91440"/>
                </a:cubicBezTo>
                <a:cubicBezTo>
                  <a:pt x="136203" y="95769"/>
                  <a:pt x="128915" y="105265"/>
                  <a:pt x="118872" y="109728"/>
                </a:cubicBezTo>
                <a:cubicBezTo>
                  <a:pt x="101256" y="117557"/>
                  <a:pt x="82296" y="121920"/>
                  <a:pt x="64008" y="128016"/>
                </a:cubicBezTo>
                <a:cubicBezTo>
                  <a:pt x="54864" y="131064"/>
                  <a:pt x="44596" y="131813"/>
                  <a:pt x="36576" y="137160"/>
                </a:cubicBezTo>
                <a:lnTo>
                  <a:pt x="9144" y="155448"/>
                </a:lnTo>
                <a:cubicBezTo>
                  <a:pt x="6096" y="164592"/>
                  <a:pt x="0" y="173241"/>
                  <a:pt x="0" y="182880"/>
                </a:cubicBezTo>
                <a:cubicBezTo>
                  <a:pt x="0" y="212325"/>
                  <a:pt x="15512" y="214558"/>
                  <a:pt x="36576" y="228600"/>
                </a:cubicBezTo>
                <a:cubicBezTo>
                  <a:pt x="44662" y="252858"/>
                  <a:pt x="49943" y="266364"/>
                  <a:pt x="54864" y="292608"/>
                </a:cubicBezTo>
                <a:cubicBezTo>
                  <a:pt x="61698" y="329053"/>
                  <a:pt x="67056" y="365760"/>
                  <a:pt x="73152" y="402336"/>
                </a:cubicBezTo>
                <a:cubicBezTo>
                  <a:pt x="76200" y="420624"/>
                  <a:pt x="64707" y="451337"/>
                  <a:pt x="82296" y="457200"/>
                </a:cubicBezTo>
                <a:cubicBezTo>
                  <a:pt x="148069" y="479124"/>
                  <a:pt x="65932" y="452525"/>
                  <a:pt x="146304" y="475488"/>
                </a:cubicBezTo>
                <a:cubicBezTo>
                  <a:pt x="155572" y="478136"/>
                  <a:pt x="164385" y="482294"/>
                  <a:pt x="173736" y="484632"/>
                </a:cubicBezTo>
                <a:cubicBezTo>
                  <a:pt x="209392" y="493546"/>
                  <a:pt x="247335" y="497759"/>
                  <a:pt x="283464" y="502920"/>
                </a:cubicBezTo>
                <a:lnTo>
                  <a:pt x="338328" y="521208"/>
                </a:lnTo>
                <a:lnTo>
                  <a:pt x="365760" y="530352"/>
                </a:lnTo>
                <a:cubicBezTo>
                  <a:pt x="611856" y="512774"/>
                  <a:pt x="408648" y="537918"/>
                  <a:pt x="548640" y="502920"/>
                </a:cubicBezTo>
                <a:cubicBezTo>
                  <a:pt x="560832" y="499872"/>
                  <a:pt x="573179" y="497387"/>
                  <a:pt x="585216" y="493776"/>
                </a:cubicBezTo>
                <a:cubicBezTo>
                  <a:pt x="603680" y="488237"/>
                  <a:pt x="640080" y="475488"/>
                  <a:pt x="640080" y="475488"/>
                </a:cubicBezTo>
                <a:cubicBezTo>
                  <a:pt x="765048" y="478536"/>
                  <a:pt x="890233" y="476669"/>
                  <a:pt x="1014984" y="484632"/>
                </a:cubicBezTo>
                <a:cubicBezTo>
                  <a:pt x="1034222" y="485860"/>
                  <a:pt x="1051560" y="496824"/>
                  <a:pt x="1069848" y="502920"/>
                </a:cubicBezTo>
                <a:lnTo>
                  <a:pt x="1097280" y="512064"/>
                </a:lnTo>
                <a:cubicBezTo>
                  <a:pt x="1139952" y="509016"/>
                  <a:pt x="1183793" y="513296"/>
                  <a:pt x="1225296" y="502920"/>
                </a:cubicBezTo>
                <a:cubicBezTo>
                  <a:pt x="1246619" y="497589"/>
                  <a:pt x="1261872" y="478536"/>
                  <a:pt x="1280160" y="466344"/>
                </a:cubicBezTo>
                <a:cubicBezTo>
                  <a:pt x="1318352" y="440883"/>
                  <a:pt x="1299821" y="455827"/>
                  <a:pt x="1335024" y="420624"/>
                </a:cubicBezTo>
                <a:cubicBezTo>
                  <a:pt x="1338072" y="408432"/>
                  <a:pt x="1341920" y="396413"/>
                  <a:pt x="1344168" y="384048"/>
                </a:cubicBezTo>
                <a:cubicBezTo>
                  <a:pt x="1348023" y="362843"/>
                  <a:pt x="1349769" y="341299"/>
                  <a:pt x="1353312" y="320040"/>
                </a:cubicBezTo>
                <a:cubicBezTo>
                  <a:pt x="1355867" y="304710"/>
                  <a:pt x="1359408" y="289560"/>
                  <a:pt x="1362456" y="274320"/>
                </a:cubicBezTo>
                <a:cubicBezTo>
                  <a:pt x="1359408" y="210312"/>
                  <a:pt x="1370173" y="144119"/>
                  <a:pt x="1353312" y="82296"/>
                </a:cubicBezTo>
                <a:cubicBezTo>
                  <a:pt x="1349223" y="67302"/>
                  <a:pt x="1321493" y="66201"/>
                  <a:pt x="1307592" y="73152"/>
                </a:cubicBezTo>
                <a:cubicBezTo>
                  <a:pt x="1298971" y="77463"/>
                  <a:pt x="1314398" y="91233"/>
                  <a:pt x="1316736" y="100584"/>
                </a:cubicBezTo>
                <a:cubicBezTo>
                  <a:pt x="1317475" y="103541"/>
                  <a:pt x="1316736" y="106680"/>
                  <a:pt x="1316736" y="109728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EEB4BD-133D-4CE3-AF0E-14B09591A264}"/>
              </a:ext>
            </a:extLst>
          </p:cNvPr>
          <p:cNvCxnSpPr>
            <a:cxnSpLocks/>
          </p:cNvCxnSpPr>
          <p:nvPr/>
        </p:nvCxnSpPr>
        <p:spPr>
          <a:xfrm>
            <a:off x="8531352" y="1517904"/>
            <a:ext cx="1333333" cy="160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5CA62A-8999-4B5B-947E-04C2E1FDE231}"/>
              </a:ext>
            </a:extLst>
          </p:cNvPr>
          <p:cNvSpPr txBox="1"/>
          <p:nvPr/>
        </p:nvSpPr>
        <p:spPr>
          <a:xfrm>
            <a:off x="8869680" y="1678124"/>
            <a:ext cx="321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غشاء رقيق 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يحمي الخلية من المؤثرات.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ينظم تبادل المواد بين الخلية و ما يحيط بها.</a:t>
            </a:r>
          </a:p>
          <a:p>
            <a:pPr marL="285750" indent="-285750" algn="l" rtl="1">
              <a:buFontTx/>
              <a:buChar char="-"/>
            </a:pP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3F8B3E-1802-4146-A066-9E2F6F8B221E}"/>
              </a:ext>
            </a:extLst>
          </p:cNvPr>
          <p:cNvSpPr/>
          <p:nvPr/>
        </p:nvSpPr>
        <p:spPr>
          <a:xfrm>
            <a:off x="4853773" y="1444752"/>
            <a:ext cx="1117092" cy="530352"/>
          </a:xfrm>
          <a:custGeom>
            <a:avLst/>
            <a:gdLst>
              <a:gd name="connsiteX0" fmla="*/ 1016508 w 1117092"/>
              <a:gd name="connsiteY0" fmla="*/ 45720 h 530352"/>
              <a:gd name="connsiteX1" fmla="*/ 742188 w 1117092"/>
              <a:gd name="connsiteY1" fmla="*/ 27432 h 530352"/>
              <a:gd name="connsiteX2" fmla="*/ 550164 w 1117092"/>
              <a:gd name="connsiteY2" fmla="*/ 18288 h 530352"/>
              <a:gd name="connsiteX3" fmla="*/ 449580 w 1117092"/>
              <a:gd name="connsiteY3" fmla="*/ 9144 h 530352"/>
              <a:gd name="connsiteX4" fmla="*/ 330708 w 1117092"/>
              <a:gd name="connsiteY4" fmla="*/ 0 h 530352"/>
              <a:gd name="connsiteX5" fmla="*/ 147828 w 1117092"/>
              <a:gd name="connsiteY5" fmla="*/ 9144 h 530352"/>
              <a:gd name="connsiteX6" fmla="*/ 111252 w 1117092"/>
              <a:gd name="connsiteY6" fmla="*/ 18288 h 530352"/>
              <a:gd name="connsiteX7" fmla="*/ 65532 w 1117092"/>
              <a:gd name="connsiteY7" fmla="*/ 27432 h 530352"/>
              <a:gd name="connsiteX8" fmla="*/ 28956 w 1117092"/>
              <a:gd name="connsiteY8" fmla="*/ 45720 h 530352"/>
              <a:gd name="connsiteX9" fmla="*/ 1524 w 1117092"/>
              <a:gd name="connsiteY9" fmla="*/ 64008 h 530352"/>
              <a:gd name="connsiteX10" fmla="*/ 10668 w 1117092"/>
              <a:gd name="connsiteY10" fmla="*/ 228600 h 530352"/>
              <a:gd name="connsiteX11" fmla="*/ 28956 w 1117092"/>
              <a:gd name="connsiteY11" fmla="*/ 374904 h 530352"/>
              <a:gd name="connsiteX12" fmla="*/ 47244 w 1117092"/>
              <a:gd name="connsiteY12" fmla="*/ 438912 h 530352"/>
              <a:gd name="connsiteX13" fmla="*/ 65532 w 1117092"/>
              <a:gd name="connsiteY13" fmla="*/ 466344 h 530352"/>
              <a:gd name="connsiteX14" fmla="*/ 74676 w 1117092"/>
              <a:gd name="connsiteY14" fmla="*/ 502920 h 530352"/>
              <a:gd name="connsiteX15" fmla="*/ 138684 w 1117092"/>
              <a:gd name="connsiteY15" fmla="*/ 530352 h 530352"/>
              <a:gd name="connsiteX16" fmla="*/ 394716 w 1117092"/>
              <a:gd name="connsiteY16" fmla="*/ 512064 h 530352"/>
              <a:gd name="connsiteX17" fmla="*/ 449580 w 1117092"/>
              <a:gd name="connsiteY17" fmla="*/ 484632 h 530352"/>
              <a:gd name="connsiteX18" fmla="*/ 486156 w 1117092"/>
              <a:gd name="connsiteY18" fmla="*/ 475488 h 530352"/>
              <a:gd name="connsiteX19" fmla="*/ 568452 w 1117092"/>
              <a:gd name="connsiteY19" fmla="*/ 448056 h 530352"/>
              <a:gd name="connsiteX20" fmla="*/ 605028 w 1117092"/>
              <a:gd name="connsiteY20" fmla="*/ 438912 h 530352"/>
              <a:gd name="connsiteX21" fmla="*/ 998220 w 1117092"/>
              <a:gd name="connsiteY21" fmla="*/ 429768 h 530352"/>
              <a:gd name="connsiteX22" fmla="*/ 1071372 w 1117092"/>
              <a:gd name="connsiteY22" fmla="*/ 420624 h 530352"/>
              <a:gd name="connsiteX23" fmla="*/ 1098804 w 1117092"/>
              <a:gd name="connsiteY23" fmla="*/ 411480 h 530352"/>
              <a:gd name="connsiteX24" fmla="*/ 1117092 w 1117092"/>
              <a:gd name="connsiteY24" fmla="*/ 384048 h 530352"/>
              <a:gd name="connsiteX25" fmla="*/ 1107948 w 1117092"/>
              <a:gd name="connsiteY25" fmla="*/ 320040 h 530352"/>
              <a:gd name="connsiteX26" fmla="*/ 1098804 w 1117092"/>
              <a:gd name="connsiteY26" fmla="*/ 292608 h 530352"/>
              <a:gd name="connsiteX27" fmla="*/ 1089660 w 1117092"/>
              <a:gd name="connsiteY27" fmla="*/ 182880 h 530352"/>
              <a:gd name="connsiteX28" fmla="*/ 1080516 w 1117092"/>
              <a:gd name="connsiteY28" fmla="*/ 155448 h 530352"/>
              <a:gd name="connsiteX29" fmla="*/ 1053084 w 1117092"/>
              <a:gd name="connsiteY29" fmla="*/ 137160 h 530352"/>
              <a:gd name="connsiteX30" fmla="*/ 1043940 w 1117092"/>
              <a:gd name="connsiteY30" fmla="*/ 109728 h 530352"/>
              <a:gd name="connsiteX31" fmla="*/ 1053084 w 1117092"/>
              <a:gd name="connsiteY31" fmla="*/ 146304 h 530352"/>
              <a:gd name="connsiteX32" fmla="*/ 1062228 w 1117092"/>
              <a:gd name="connsiteY32" fmla="*/ 155448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17092" h="530352">
                <a:moveTo>
                  <a:pt x="1016508" y="45720"/>
                </a:moveTo>
                <a:cubicBezTo>
                  <a:pt x="894902" y="21399"/>
                  <a:pt x="991742" y="38282"/>
                  <a:pt x="742188" y="27432"/>
                </a:cubicBezTo>
                <a:lnTo>
                  <a:pt x="550164" y="18288"/>
                </a:lnTo>
                <a:cubicBezTo>
                  <a:pt x="516563" y="16188"/>
                  <a:pt x="483130" y="11940"/>
                  <a:pt x="449580" y="9144"/>
                </a:cubicBezTo>
                <a:lnTo>
                  <a:pt x="330708" y="0"/>
                </a:lnTo>
                <a:cubicBezTo>
                  <a:pt x="269748" y="3048"/>
                  <a:pt x="208653" y="4075"/>
                  <a:pt x="147828" y="9144"/>
                </a:cubicBezTo>
                <a:cubicBezTo>
                  <a:pt x="135304" y="10188"/>
                  <a:pt x="123520" y="15562"/>
                  <a:pt x="111252" y="18288"/>
                </a:cubicBezTo>
                <a:cubicBezTo>
                  <a:pt x="96080" y="21659"/>
                  <a:pt x="80772" y="24384"/>
                  <a:pt x="65532" y="27432"/>
                </a:cubicBezTo>
                <a:cubicBezTo>
                  <a:pt x="53340" y="33528"/>
                  <a:pt x="40791" y="38957"/>
                  <a:pt x="28956" y="45720"/>
                </a:cubicBezTo>
                <a:cubicBezTo>
                  <a:pt x="19414" y="51172"/>
                  <a:pt x="2618" y="53073"/>
                  <a:pt x="1524" y="64008"/>
                </a:cubicBezTo>
                <a:cubicBezTo>
                  <a:pt x="-3944" y="118684"/>
                  <a:pt x="6753" y="173791"/>
                  <a:pt x="10668" y="228600"/>
                </a:cubicBezTo>
                <a:cubicBezTo>
                  <a:pt x="14170" y="277625"/>
                  <a:pt x="19308" y="326662"/>
                  <a:pt x="28956" y="374904"/>
                </a:cubicBezTo>
                <a:cubicBezTo>
                  <a:pt x="30909" y="384670"/>
                  <a:pt x="41434" y="427292"/>
                  <a:pt x="47244" y="438912"/>
                </a:cubicBezTo>
                <a:cubicBezTo>
                  <a:pt x="52159" y="448742"/>
                  <a:pt x="59436" y="457200"/>
                  <a:pt x="65532" y="466344"/>
                </a:cubicBezTo>
                <a:cubicBezTo>
                  <a:pt x="68580" y="478536"/>
                  <a:pt x="67705" y="492463"/>
                  <a:pt x="74676" y="502920"/>
                </a:cubicBezTo>
                <a:cubicBezTo>
                  <a:pt x="87306" y="521864"/>
                  <a:pt x="120331" y="525764"/>
                  <a:pt x="138684" y="530352"/>
                </a:cubicBezTo>
                <a:cubicBezTo>
                  <a:pt x="190272" y="527486"/>
                  <a:pt x="328646" y="522229"/>
                  <a:pt x="394716" y="512064"/>
                </a:cubicBezTo>
                <a:cubicBezTo>
                  <a:pt x="434788" y="505899"/>
                  <a:pt x="411604" y="500907"/>
                  <a:pt x="449580" y="484632"/>
                </a:cubicBezTo>
                <a:cubicBezTo>
                  <a:pt x="461131" y="479682"/>
                  <a:pt x="474145" y="479184"/>
                  <a:pt x="486156" y="475488"/>
                </a:cubicBezTo>
                <a:cubicBezTo>
                  <a:pt x="513793" y="466984"/>
                  <a:pt x="540399" y="455069"/>
                  <a:pt x="568452" y="448056"/>
                </a:cubicBezTo>
                <a:cubicBezTo>
                  <a:pt x="580644" y="445008"/>
                  <a:pt x="592472" y="439446"/>
                  <a:pt x="605028" y="438912"/>
                </a:cubicBezTo>
                <a:cubicBezTo>
                  <a:pt x="736009" y="433338"/>
                  <a:pt x="867156" y="432816"/>
                  <a:pt x="998220" y="429768"/>
                </a:cubicBezTo>
                <a:cubicBezTo>
                  <a:pt x="1022604" y="426720"/>
                  <a:pt x="1047195" y="425020"/>
                  <a:pt x="1071372" y="420624"/>
                </a:cubicBezTo>
                <a:cubicBezTo>
                  <a:pt x="1080855" y="418900"/>
                  <a:pt x="1091278" y="417501"/>
                  <a:pt x="1098804" y="411480"/>
                </a:cubicBezTo>
                <a:cubicBezTo>
                  <a:pt x="1107386" y="404615"/>
                  <a:pt x="1110996" y="393192"/>
                  <a:pt x="1117092" y="384048"/>
                </a:cubicBezTo>
                <a:cubicBezTo>
                  <a:pt x="1114044" y="362712"/>
                  <a:pt x="1112175" y="341174"/>
                  <a:pt x="1107948" y="320040"/>
                </a:cubicBezTo>
                <a:cubicBezTo>
                  <a:pt x="1106058" y="310589"/>
                  <a:pt x="1100078" y="302162"/>
                  <a:pt x="1098804" y="292608"/>
                </a:cubicBezTo>
                <a:cubicBezTo>
                  <a:pt x="1093953" y="256227"/>
                  <a:pt x="1094511" y="219261"/>
                  <a:pt x="1089660" y="182880"/>
                </a:cubicBezTo>
                <a:cubicBezTo>
                  <a:pt x="1088386" y="173326"/>
                  <a:pt x="1086537" y="162974"/>
                  <a:pt x="1080516" y="155448"/>
                </a:cubicBezTo>
                <a:cubicBezTo>
                  <a:pt x="1073651" y="146866"/>
                  <a:pt x="1062228" y="143256"/>
                  <a:pt x="1053084" y="137160"/>
                </a:cubicBezTo>
                <a:cubicBezTo>
                  <a:pt x="1050036" y="128016"/>
                  <a:pt x="1043940" y="100089"/>
                  <a:pt x="1043940" y="109728"/>
                </a:cubicBezTo>
                <a:cubicBezTo>
                  <a:pt x="1043940" y="122295"/>
                  <a:pt x="1048417" y="134636"/>
                  <a:pt x="1053084" y="146304"/>
                </a:cubicBezTo>
                <a:cubicBezTo>
                  <a:pt x="1054685" y="150306"/>
                  <a:pt x="1059180" y="152400"/>
                  <a:pt x="1062228" y="155448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434CC7-D8A7-4B10-AE9F-B35FADCF5BD7}"/>
              </a:ext>
            </a:extLst>
          </p:cNvPr>
          <p:cNvCxnSpPr/>
          <p:nvPr/>
        </p:nvCxnSpPr>
        <p:spPr>
          <a:xfrm flipH="1">
            <a:off x="3884509" y="1709928"/>
            <a:ext cx="969264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C554D8-D5EA-4322-B025-CA522DEA67C1}"/>
              </a:ext>
            </a:extLst>
          </p:cNvPr>
          <p:cNvSpPr txBox="1"/>
          <p:nvPr/>
        </p:nvSpPr>
        <p:spPr>
          <a:xfrm>
            <a:off x="1386863" y="1097941"/>
            <a:ext cx="265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مادة هلامية شفافة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تتكون في معظمها من ماء و مواد ذائبة فيها.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يحتوي على تراكيب مختلفة.</a:t>
            </a:r>
          </a:p>
          <a:p>
            <a:pPr marL="285750" indent="-285750" algn="r" rtl="1">
              <a:buFontTx/>
              <a:buChar char="-"/>
            </a:pPr>
            <a:r>
              <a:rPr lang="ar-JO" dirty="0"/>
              <a:t>يحاط بالغشاء البلازمي.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5057F1-2283-4308-81B6-A1BC36CECE44}"/>
              </a:ext>
            </a:extLst>
          </p:cNvPr>
          <p:cNvSpPr/>
          <p:nvPr/>
        </p:nvSpPr>
        <p:spPr>
          <a:xfrm>
            <a:off x="4265413" y="3584448"/>
            <a:ext cx="1275851" cy="969264"/>
          </a:xfrm>
          <a:custGeom>
            <a:avLst/>
            <a:gdLst>
              <a:gd name="connsiteX0" fmla="*/ 1092971 w 1275851"/>
              <a:gd name="connsiteY0" fmla="*/ 54864 h 969264"/>
              <a:gd name="connsiteX1" fmla="*/ 1001531 w 1275851"/>
              <a:gd name="connsiteY1" fmla="*/ 36576 h 969264"/>
              <a:gd name="connsiteX2" fmla="*/ 763787 w 1275851"/>
              <a:gd name="connsiteY2" fmla="*/ 9144 h 969264"/>
              <a:gd name="connsiteX3" fmla="*/ 690635 w 1275851"/>
              <a:gd name="connsiteY3" fmla="*/ 0 h 969264"/>
              <a:gd name="connsiteX4" fmla="*/ 352307 w 1275851"/>
              <a:gd name="connsiteY4" fmla="*/ 18288 h 969264"/>
              <a:gd name="connsiteX5" fmla="*/ 315731 w 1275851"/>
              <a:gd name="connsiteY5" fmla="*/ 27432 h 969264"/>
              <a:gd name="connsiteX6" fmla="*/ 270011 w 1275851"/>
              <a:gd name="connsiteY6" fmla="*/ 54864 h 969264"/>
              <a:gd name="connsiteX7" fmla="*/ 178571 w 1275851"/>
              <a:gd name="connsiteY7" fmla="*/ 100584 h 969264"/>
              <a:gd name="connsiteX8" fmla="*/ 68843 w 1275851"/>
              <a:gd name="connsiteY8" fmla="*/ 155448 h 969264"/>
              <a:gd name="connsiteX9" fmla="*/ 23123 w 1275851"/>
              <a:gd name="connsiteY9" fmla="*/ 182880 h 969264"/>
              <a:gd name="connsiteX10" fmla="*/ 13979 w 1275851"/>
              <a:gd name="connsiteY10" fmla="*/ 329184 h 969264"/>
              <a:gd name="connsiteX11" fmla="*/ 32267 w 1275851"/>
              <a:gd name="connsiteY11" fmla="*/ 356616 h 969264"/>
              <a:gd name="connsiteX12" fmla="*/ 50555 w 1275851"/>
              <a:gd name="connsiteY12" fmla="*/ 448056 h 969264"/>
              <a:gd name="connsiteX13" fmla="*/ 59699 w 1275851"/>
              <a:gd name="connsiteY13" fmla="*/ 493776 h 969264"/>
              <a:gd name="connsiteX14" fmla="*/ 68843 w 1275851"/>
              <a:gd name="connsiteY14" fmla="*/ 521208 h 969264"/>
              <a:gd name="connsiteX15" fmla="*/ 77987 w 1275851"/>
              <a:gd name="connsiteY15" fmla="*/ 795528 h 969264"/>
              <a:gd name="connsiteX16" fmla="*/ 87131 w 1275851"/>
              <a:gd name="connsiteY16" fmla="*/ 822960 h 969264"/>
              <a:gd name="connsiteX17" fmla="*/ 96275 w 1275851"/>
              <a:gd name="connsiteY17" fmla="*/ 868680 h 969264"/>
              <a:gd name="connsiteX18" fmla="*/ 132851 w 1275851"/>
              <a:gd name="connsiteY18" fmla="*/ 896112 h 969264"/>
              <a:gd name="connsiteX19" fmla="*/ 160283 w 1275851"/>
              <a:gd name="connsiteY19" fmla="*/ 914400 h 969264"/>
              <a:gd name="connsiteX20" fmla="*/ 297443 w 1275851"/>
              <a:gd name="connsiteY20" fmla="*/ 923544 h 969264"/>
              <a:gd name="connsiteX21" fmla="*/ 379739 w 1275851"/>
              <a:gd name="connsiteY21" fmla="*/ 941832 h 969264"/>
              <a:gd name="connsiteX22" fmla="*/ 452891 w 1275851"/>
              <a:gd name="connsiteY22" fmla="*/ 960120 h 969264"/>
              <a:gd name="connsiteX23" fmla="*/ 571763 w 1275851"/>
              <a:gd name="connsiteY23" fmla="*/ 969264 h 969264"/>
              <a:gd name="connsiteX24" fmla="*/ 1065539 w 1275851"/>
              <a:gd name="connsiteY24" fmla="*/ 950976 h 969264"/>
              <a:gd name="connsiteX25" fmla="*/ 1220987 w 1275851"/>
              <a:gd name="connsiteY25" fmla="*/ 923544 h 969264"/>
              <a:gd name="connsiteX26" fmla="*/ 1239275 w 1275851"/>
              <a:gd name="connsiteY26" fmla="*/ 896112 h 969264"/>
              <a:gd name="connsiteX27" fmla="*/ 1248419 w 1275851"/>
              <a:gd name="connsiteY27" fmla="*/ 868680 h 969264"/>
              <a:gd name="connsiteX28" fmla="*/ 1266707 w 1275851"/>
              <a:gd name="connsiteY28" fmla="*/ 612648 h 969264"/>
              <a:gd name="connsiteX29" fmla="*/ 1275851 w 1275851"/>
              <a:gd name="connsiteY29" fmla="*/ 576072 h 969264"/>
              <a:gd name="connsiteX30" fmla="*/ 1266707 w 1275851"/>
              <a:gd name="connsiteY30" fmla="*/ 448056 h 969264"/>
              <a:gd name="connsiteX31" fmla="*/ 1248419 w 1275851"/>
              <a:gd name="connsiteY31" fmla="*/ 356616 h 969264"/>
              <a:gd name="connsiteX32" fmla="*/ 1239275 w 1275851"/>
              <a:gd name="connsiteY32" fmla="*/ 310896 h 969264"/>
              <a:gd name="connsiteX33" fmla="*/ 1220987 w 1275851"/>
              <a:gd name="connsiteY33" fmla="*/ 256032 h 969264"/>
              <a:gd name="connsiteX34" fmla="*/ 1211843 w 1275851"/>
              <a:gd name="connsiteY34" fmla="*/ 219456 h 969264"/>
              <a:gd name="connsiteX35" fmla="*/ 1184411 w 1275851"/>
              <a:gd name="connsiteY35" fmla="*/ 192024 h 969264"/>
              <a:gd name="connsiteX36" fmla="*/ 1156979 w 1275851"/>
              <a:gd name="connsiteY36" fmla="*/ 155448 h 969264"/>
              <a:gd name="connsiteX37" fmla="*/ 1138691 w 1275851"/>
              <a:gd name="connsiteY37" fmla="*/ 128016 h 969264"/>
              <a:gd name="connsiteX38" fmla="*/ 1129547 w 1275851"/>
              <a:gd name="connsiteY38" fmla="*/ 100584 h 969264"/>
              <a:gd name="connsiteX39" fmla="*/ 1102115 w 1275851"/>
              <a:gd name="connsiteY39" fmla="*/ 73152 h 969264"/>
              <a:gd name="connsiteX40" fmla="*/ 1129547 w 1275851"/>
              <a:gd name="connsiteY40" fmla="*/ 91440 h 969264"/>
              <a:gd name="connsiteX41" fmla="*/ 1138691 w 1275851"/>
              <a:gd name="connsiteY41" fmla="*/ 118872 h 969264"/>
              <a:gd name="connsiteX42" fmla="*/ 1147835 w 1275851"/>
              <a:gd name="connsiteY42" fmla="*/ 155448 h 96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5851" h="969264">
                <a:moveTo>
                  <a:pt x="1092971" y="54864"/>
                </a:moveTo>
                <a:cubicBezTo>
                  <a:pt x="1062491" y="48768"/>
                  <a:pt x="1032253" y="41302"/>
                  <a:pt x="1001531" y="36576"/>
                </a:cubicBezTo>
                <a:cubicBezTo>
                  <a:pt x="885558" y="18734"/>
                  <a:pt x="866282" y="20532"/>
                  <a:pt x="763787" y="9144"/>
                </a:cubicBezTo>
                <a:cubicBezTo>
                  <a:pt x="739364" y="6430"/>
                  <a:pt x="715019" y="3048"/>
                  <a:pt x="690635" y="0"/>
                </a:cubicBezTo>
                <a:lnTo>
                  <a:pt x="352307" y="18288"/>
                </a:lnTo>
                <a:cubicBezTo>
                  <a:pt x="339773" y="19205"/>
                  <a:pt x="327215" y="22328"/>
                  <a:pt x="315731" y="27432"/>
                </a:cubicBezTo>
                <a:cubicBezTo>
                  <a:pt x="299490" y="34650"/>
                  <a:pt x="285693" y="46500"/>
                  <a:pt x="270011" y="54864"/>
                </a:cubicBezTo>
                <a:cubicBezTo>
                  <a:pt x="239942" y="70901"/>
                  <a:pt x="207469" y="82523"/>
                  <a:pt x="178571" y="100584"/>
                </a:cubicBezTo>
                <a:cubicBezTo>
                  <a:pt x="94762" y="152965"/>
                  <a:pt x="133315" y="139330"/>
                  <a:pt x="68843" y="155448"/>
                </a:cubicBezTo>
                <a:cubicBezTo>
                  <a:pt x="53603" y="164592"/>
                  <a:pt x="36617" y="171314"/>
                  <a:pt x="23123" y="182880"/>
                </a:cubicBezTo>
                <a:cubicBezTo>
                  <a:pt x="-17977" y="218109"/>
                  <a:pt x="6770" y="290735"/>
                  <a:pt x="13979" y="329184"/>
                </a:cubicBezTo>
                <a:cubicBezTo>
                  <a:pt x="16004" y="339985"/>
                  <a:pt x="26171" y="347472"/>
                  <a:pt x="32267" y="356616"/>
                </a:cubicBezTo>
                <a:lnTo>
                  <a:pt x="50555" y="448056"/>
                </a:lnTo>
                <a:cubicBezTo>
                  <a:pt x="53603" y="463296"/>
                  <a:pt x="54784" y="479032"/>
                  <a:pt x="59699" y="493776"/>
                </a:cubicBezTo>
                <a:lnTo>
                  <a:pt x="68843" y="521208"/>
                </a:lnTo>
                <a:cubicBezTo>
                  <a:pt x="71891" y="612648"/>
                  <a:pt x="72452" y="704205"/>
                  <a:pt x="77987" y="795528"/>
                </a:cubicBezTo>
                <a:cubicBezTo>
                  <a:pt x="78570" y="805149"/>
                  <a:pt x="84793" y="813609"/>
                  <a:pt x="87131" y="822960"/>
                </a:cubicBezTo>
                <a:cubicBezTo>
                  <a:pt x="90900" y="838038"/>
                  <a:pt x="88038" y="855501"/>
                  <a:pt x="96275" y="868680"/>
                </a:cubicBezTo>
                <a:cubicBezTo>
                  <a:pt x="104352" y="881603"/>
                  <a:pt x="120450" y="887254"/>
                  <a:pt x="132851" y="896112"/>
                </a:cubicBezTo>
                <a:cubicBezTo>
                  <a:pt x="141794" y="902500"/>
                  <a:pt x="149443" y="912593"/>
                  <a:pt x="160283" y="914400"/>
                </a:cubicBezTo>
                <a:cubicBezTo>
                  <a:pt x="205481" y="921933"/>
                  <a:pt x="251723" y="920496"/>
                  <a:pt x="297443" y="923544"/>
                </a:cubicBezTo>
                <a:cubicBezTo>
                  <a:pt x="424191" y="955231"/>
                  <a:pt x="228827" y="907006"/>
                  <a:pt x="379739" y="941832"/>
                </a:cubicBezTo>
                <a:cubicBezTo>
                  <a:pt x="404230" y="947484"/>
                  <a:pt x="427831" y="958192"/>
                  <a:pt x="452891" y="960120"/>
                </a:cubicBezTo>
                <a:lnTo>
                  <a:pt x="571763" y="969264"/>
                </a:lnTo>
                <a:cubicBezTo>
                  <a:pt x="651542" y="967364"/>
                  <a:pt x="925928" y="968427"/>
                  <a:pt x="1065539" y="950976"/>
                </a:cubicBezTo>
                <a:cubicBezTo>
                  <a:pt x="1121120" y="944028"/>
                  <a:pt x="1168027" y="934136"/>
                  <a:pt x="1220987" y="923544"/>
                </a:cubicBezTo>
                <a:cubicBezTo>
                  <a:pt x="1227083" y="914400"/>
                  <a:pt x="1234360" y="905942"/>
                  <a:pt x="1239275" y="896112"/>
                </a:cubicBezTo>
                <a:cubicBezTo>
                  <a:pt x="1243586" y="887491"/>
                  <a:pt x="1247491" y="878274"/>
                  <a:pt x="1248419" y="868680"/>
                </a:cubicBezTo>
                <a:cubicBezTo>
                  <a:pt x="1256661" y="783516"/>
                  <a:pt x="1258721" y="697836"/>
                  <a:pt x="1266707" y="612648"/>
                </a:cubicBezTo>
                <a:cubicBezTo>
                  <a:pt x="1267880" y="600136"/>
                  <a:pt x="1272803" y="588264"/>
                  <a:pt x="1275851" y="576072"/>
                </a:cubicBezTo>
                <a:cubicBezTo>
                  <a:pt x="1272803" y="533400"/>
                  <a:pt x="1272013" y="490506"/>
                  <a:pt x="1266707" y="448056"/>
                </a:cubicBezTo>
                <a:cubicBezTo>
                  <a:pt x="1262852" y="417212"/>
                  <a:pt x="1254515" y="387096"/>
                  <a:pt x="1248419" y="356616"/>
                </a:cubicBezTo>
                <a:cubicBezTo>
                  <a:pt x="1245371" y="341376"/>
                  <a:pt x="1244190" y="325640"/>
                  <a:pt x="1239275" y="310896"/>
                </a:cubicBezTo>
                <a:cubicBezTo>
                  <a:pt x="1233179" y="292608"/>
                  <a:pt x="1225662" y="274734"/>
                  <a:pt x="1220987" y="256032"/>
                </a:cubicBezTo>
                <a:cubicBezTo>
                  <a:pt x="1217939" y="243840"/>
                  <a:pt x="1218078" y="230367"/>
                  <a:pt x="1211843" y="219456"/>
                </a:cubicBezTo>
                <a:cubicBezTo>
                  <a:pt x="1205427" y="208228"/>
                  <a:pt x="1192827" y="201842"/>
                  <a:pt x="1184411" y="192024"/>
                </a:cubicBezTo>
                <a:cubicBezTo>
                  <a:pt x="1174493" y="180453"/>
                  <a:pt x="1165837" y="167849"/>
                  <a:pt x="1156979" y="155448"/>
                </a:cubicBezTo>
                <a:cubicBezTo>
                  <a:pt x="1150591" y="146505"/>
                  <a:pt x="1143606" y="137846"/>
                  <a:pt x="1138691" y="128016"/>
                </a:cubicBezTo>
                <a:cubicBezTo>
                  <a:pt x="1134380" y="119395"/>
                  <a:pt x="1134894" y="108604"/>
                  <a:pt x="1129547" y="100584"/>
                </a:cubicBezTo>
                <a:cubicBezTo>
                  <a:pt x="1122374" y="89824"/>
                  <a:pt x="1102115" y="86084"/>
                  <a:pt x="1102115" y="73152"/>
                </a:cubicBezTo>
                <a:cubicBezTo>
                  <a:pt x="1102115" y="62162"/>
                  <a:pt x="1120403" y="85344"/>
                  <a:pt x="1129547" y="91440"/>
                </a:cubicBezTo>
                <a:cubicBezTo>
                  <a:pt x="1132595" y="100584"/>
                  <a:pt x="1136043" y="109604"/>
                  <a:pt x="1138691" y="118872"/>
                </a:cubicBezTo>
                <a:cubicBezTo>
                  <a:pt x="1142143" y="130956"/>
                  <a:pt x="1147835" y="155448"/>
                  <a:pt x="1147835" y="155448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1AB924-ECAD-495E-A72F-DC89C0E8E4B4}"/>
              </a:ext>
            </a:extLst>
          </p:cNvPr>
          <p:cNvCxnSpPr>
            <a:cxnSpLocks/>
          </p:cNvCxnSpPr>
          <p:nvPr/>
        </p:nvCxnSpPr>
        <p:spPr>
          <a:xfrm>
            <a:off x="4848939" y="4532556"/>
            <a:ext cx="1606725" cy="7072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8F5320-6558-4E40-A995-A574EF4DFE22}"/>
              </a:ext>
            </a:extLst>
          </p:cNvPr>
          <p:cNvSpPr txBox="1"/>
          <p:nvPr/>
        </p:nvSpPr>
        <p:spPr>
          <a:xfrm>
            <a:off x="1200067" y="5275955"/>
            <a:ext cx="1095451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dirty="0"/>
              <a:t>تتحكم المادة الوراثية في أنشطة الخلية المختلفة.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JO" dirty="0"/>
              <a:t>اما ان تتواجد المادة الوراثية داخل تركيب مخصص يسمى النواه و تسمى الخلية بهذه الحالة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b="1" u="dbl" dirty="0">
                <a:solidFill>
                  <a:srgbClr val="0070C0"/>
                </a:solidFill>
              </a:rPr>
              <a:t>أو</a:t>
            </a:r>
            <a:r>
              <a:rPr lang="ar-JO" dirty="0"/>
              <a:t> قد تكون غير محاطة بغلاف يفصلها عن السيتوبلازم و تسمى حينها خلية </a:t>
            </a:r>
            <a:r>
              <a:rPr lang="ar-JO" b="1" dirty="0">
                <a:solidFill>
                  <a:srgbClr val="FFFF00"/>
                </a:solidFill>
              </a:rPr>
              <a:t>بدائية النواه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CB2116-DCBB-452D-BE2D-085F3961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17" y="3106339"/>
            <a:ext cx="2050662" cy="135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39E79-2AC8-4034-8A25-B701597B1480}"/>
              </a:ext>
            </a:extLst>
          </p:cNvPr>
          <p:cNvSpPr txBox="1"/>
          <p:nvPr/>
        </p:nvSpPr>
        <p:spPr>
          <a:xfrm>
            <a:off x="4492585" y="7255"/>
            <a:ext cx="1243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EF12E-DBD5-4BF2-93D1-DEAF9710FF48}"/>
              </a:ext>
            </a:extLst>
          </p:cNvPr>
          <p:cNvSpPr txBox="1"/>
          <p:nvPr/>
        </p:nvSpPr>
        <p:spPr>
          <a:xfrm>
            <a:off x="6847140" y="959489"/>
            <a:ext cx="219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Plasma Membrane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1AE6F-5FE2-4B2F-94AC-997EBD69B07D}"/>
              </a:ext>
            </a:extLst>
          </p:cNvPr>
          <p:cNvSpPr txBox="1"/>
          <p:nvPr/>
        </p:nvSpPr>
        <p:spPr>
          <a:xfrm>
            <a:off x="4726769" y="1119946"/>
            <a:ext cx="13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Cytoplasm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144FA-84FF-4F8F-84BE-9AFD8B2CC06D}"/>
              </a:ext>
            </a:extLst>
          </p:cNvPr>
          <p:cNvSpPr txBox="1"/>
          <p:nvPr/>
        </p:nvSpPr>
        <p:spPr>
          <a:xfrm>
            <a:off x="4304441" y="3264062"/>
            <a:ext cx="1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Nucleus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B19DF-1FAF-4D48-858A-3EDBAB8ECDBE}"/>
              </a:ext>
            </a:extLst>
          </p:cNvPr>
          <p:cNvSpPr txBox="1"/>
          <p:nvPr/>
        </p:nvSpPr>
        <p:spPr>
          <a:xfrm>
            <a:off x="3619573" y="6418293"/>
            <a:ext cx="17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Prokaryote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38DA3-C97F-4F50-A902-715BFA715D26}"/>
              </a:ext>
            </a:extLst>
          </p:cNvPr>
          <p:cNvSpPr txBox="1"/>
          <p:nvPr/>
        </p:nvSpPr>
        <p:spPr>
          <a:xfrm>
            <a:off x="1692306" y="5410688"/>
            <a:ext cx="17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Eukaryote</a:t>
            </a:r>
          </a:p>
        </p:txBody>
      </p:sp>
    </p:spTree>
    <p:extLst>
      <p:ext uri="{BB962C8B-B14F-4D97-AF65-F5344CB8AC3E}">
        <p14:creationId xmlns:p14="http://schemas.microsoft.com/office/powerpoint/2010/main" val="722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2CAC6-E0EC-49D5-89C4-EBF6A55C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32" y="3110091"/>
            <a:ext cx="3914775" cy="3038475"/>
          </a:xfrm>
          <a:prstGeom prst="rect">
            <a:avLst/>
          </a:prstGeom>
        </p:spPr>
      </p:pic>
      <p:pic>
        <p:nvPicPr>
          <p:cNvPr id="3" name="Picture 2" descr="http://www.quickanddirtytips.com/sites/default/files/images/2499/question-mark2.jpg">
            <a:extLst>
              <a:ext uri="{FF2B5EF4-FFF2-40B4-BE49-F238E27FC236}">
                <a16:creationId xmlns:a16="http://schemas.microsoft.com/office/drawing/2014/main" id="{48172400-83C5-4750-8FCB-390F5F6E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025" y="60077"/>
            <a:ext cx="1784975" cy="1247441"/>
          </a:xfrm>
          <a:prstGeom prst="rect">
            <a:avLst/>
          </a:prstGeom>
          <a:noFill/>
        </p:spPr>
      </p:pic>
      <p:pic>
        <p:nvPicPr>
          <p:cNvPr id="4" name="Picture 4" descr="https://tse3.mm.bing.net/th?id=OIP.5aHf4IY9Zv2knw9tKBLUbAHaQ-&amp;pid=Api&amp;P=0&amp;w=300&amp;h=300">
            <a:extLst>
              <a:ext uri="{FF2B5EF4-FFF2-40B4-BE49-F238E27FC236}">
                <a16:creationId xmlns:a16="http://schemas.microsoft.com/office/drawing/2014/main" id="{78F145D8-B510-4B17-84CE-7C7E61E1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713" y="1343029"/>
            <a:ext cx="682172" cy="156222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CCE4B-9CF9-4944-BD5B-D6356F642950}"/>
              </a:ext>
            </a:extLst>
          </p:cNvPr>
          <p:cNvSpPr txBox="1"/>
          <p:nvPr/>
        </p:nvSpPr>
        <p:spPr>
          <a:xfrm>
            <a:off x="3191256" y="1941610"/>
            <a:ext cx="86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بناء على ما تعلمته ، ماذا تمثل الصورة التالية خلية </a:t>
            </a:r>
            <a:r>
              <a:rPr lang="ar-JO" b="1" dirty="0">
                <a:solidFill>
                  <a:srgbClr val="FF0000"/>
                </a:solidFill>
              </a:rPr>
              <a:t>حقيقية النواه </a:t>
            </a:r>
            <a:r>
              <a:rPr lang="ar-JO" dirty="0"/>
              <a:t>او خلية </a:t>
            </a:r>
            <a:r>
              <a:rPr lang="ar-JO" b="1" dirty="0">
                <a:solidFill>
                  <a:srgbClr val="FFFF00"/>
                </a:solidFill>
              </a:rPr>
              <a:t>بدائية النواه</a:t>
            </a:r>
            <a:r>
              <a:rPr lang="ar-JO" dirty="0"/>
              <a:t>؟ معللا اجابتك؟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BC316-6B19-4F12-885A-042EC0CAEAE7}"/>
              </a:ext>
            </a:extLst>
          </p:cNvPr>
          <p:cNvSpPr txBox="1"/>
          <p:nvPr/>
        </p:nvSpPr>
        <p:spPr>
          <a:xfrm>
            <a:off x="1572768" y="4306162"/>
            <a:ext cx="530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بدائية النواه ، لأن المادة الوراثية غير محاطة بغلاف يفصلها عن السيتوبلازم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5022</TotalTime>
  <Words>473</Words>
  <Application>Microsoft Office PowerPoint</Application>
  <PresentationFormat>Widescreen</PresentationFormat>
  <Paragraphs>103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Aljazeera</vt:lpstr>
      <vt:lpstr>Arial</vt:lpstr>
      <vt:lpstr>Calibri</vt:lpstr>
      <vt:lpstr>Calibri Light</vt:lpstr>
      <vt:lpstr>Corbel</vt:lpstr>
      <vt:lpstr>Tahoma</vt:lpstr>
      <vt:lpstr>Times New Roman</vt:lpstr>
      <vt:lpstr>Wingdings 3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d.naffa</cp:lastModifiedBy>
  <cp:revision>54</cp:revision>
  <dcterms:created xsi:type="dcterms:W3CDTF">2021-09-07T20:46:43Z</dcterms:created>
  <dcterms:modified xsi:type="dcterms:W3CDTF">2022-09-11T17:16:58Z</dcterms:modified>
</cp:coreProperties>
</file>