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ts" initials="g" lastIdx="1" clrIdx="0">
    <p:extLst>
      <p:ext uri="{19B8F6BF-5375-455C-9EA6-DF929625EA0E}">
        <p15:presenceInfo xmlns:p15="http://schemas.microsoft.com/office/powerpoint/2012/main" userId="g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50365-1AD1-42EA-819B-482EDE8AC01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58F9825-B862-416C-9FC1-56CF026DCCAB}">
      <dgm:prSet phldrT="[Text]" custT="1"/>
      <dgm:spPr>
        <a:solidFill>
          <a:schemeClr val="accent2">
            <a:lumMod val="40000"/>
            <a:lumOff val="60000"/>
          </a:schemeClr>
        </a:solidFill>
      </dgm:spPr>
      <dgm:t>
        <a:bodyPr/>
        <a:lstStyle/>
        <a:p>
          <a:r>
            <a:rPr lang="ar-JO" sz="4800" dirty="0">
              <a:solidFill>
                <a:schemeClr val="bg1"/>
              </a:solidFill>
            </a:rPr>
            <a:t>الأسرار السبعة المقدسة وأقسامها</a:t>
          </a:r>
          <a:endParaRPr lang="en-US" sz="4800" dirty="0">
            <a:solidFill>
              <a:schemeClr val="bg1"/>
            </a:solidFill>
          </a:endParaRPr>
        </a:p>
      </dgm:t>
    </dgm:pt>
    <dgm:pt modelId="{583A4B47-9284-4A46-AE77-CBFB83719EAD}" type="parTrans" cxnId="{A6475985-F59B-4253-9EE2-B5FDC322ED37}">
      <dgm:prSet/>
      <dgm:spPr/>
      <dgm:t>
        <a:bodyPr/>
        <a:lstStyle/>
        <a:p>
          <a:endParaRPr lang="en-US"/>
        </a:p>
      </dgm:t>
    </dgm:pt>
    <dgm:pt modelId="{D53CEB81-032E-469B-86FA-CA62C208EEFC}" type="sibTrans" cxnId="{A6475985-F59B-4253-9EE2-B5FDC322ED37}">
      <dgm:prSet/>
      <dgm:spPr/>
      <dgm:t>
        <a:bodyPr/>
        <a:lstStyle/>
        <a:p>
          <a:endParaRPr lang="en-US"/>
        </a:p>
      </dgm:t>
    </dgm:pt>
    <dgm:pt modelId="{1CFBEF6D-A82A-45E3-91AC-4F01B645E41B}">
      <dgm:prSet phldrT="[Text]" custT="1"/>
      <dgm:spPr>
        <a:solidFill>
          <a:schemeClr val="accent4">
            <a:lumMod val="75000"/>
          </a:schemeClr>
        </a:solidFill>
      </dgm:spPr>
      <dgm:t>
        <a:bodyPr/>
        <a:lstStyle/>
        <a:p>
          <a:r>
            <a:rPr lang="ar-JO" sz="3200" kern="1200" dirty="0">
              <a:solidFill>
                <a:srgbClr val="FF0000"/>
              </a:solidFill>
            </a:rPr>
            <a:t>أسرار اختيارية </a:t>
          </a:r>
        </a:p>
        <a:p>
          <a:r>
            <a:rPr lang="ar-JO" sz="2400" kern="1200" dirty="0">
              <a:solidFill>
                <a:prstClr val="black"/>
              </a:solidFill>
              <a:latin typeface="Calibri" panose="020F0502020204030204"/>
              <a:ea typeface="+mn-ea"/>
              <a:cs typeface="Arial" panose="020B0604020202020204" pitchFamily="34" charset="0"/>
            </a:rPr>
            <a:t>1- سرّ الكهنوت</a:t>
          </a:r>
        </a:p>
        <a:p>
          <a:r>
            <a:rPr lang="ar-JO" sz="2400" kern="1200" dirty="0">
              <a:solidFill>
                <a:prstClr val="black"/>
              </a:solidFill>
              <a:latin typeface="Calibri" panose="020F0502020204030204"/>
              <a:ea typeface="+mn-ea"/>
              <a:cs typeface="Arial" panose="020B0604020202020204" pitchFamily="34" charset="0"/>
            </a:rPr>
            <a:t>2- سرّ الزّواج</a:t>
          </a:r>
          <a:endParaRPr lang="en-US" sz="2400" kern="1200" dirty="0">
            <a:solidFill>
              <a:prstClr val="black"/>
            </a:solidFill>
            <a:latin typeface="Calibri" panose="020F0502020204030204"/>
            <a:ea typeface="+mn-ea"/>
            <a:cs typeface="Arial" panose="020B0604020202020204" pitchFamily="34" charset="0"/>
          </a:endParaRPr>
        </a:p>
      </dgm:t>
    </dgm:pt>
    <dgm:pt modelId="{857228AF-558B-4B95-962F-E4975D072B6E}" type="parTrans" cxnId="{295B53DC-BAF6-4A24-8E91-F886796D9F08}">
      <dgm:prSet/>
      <dgm:spPr/>
      <dgm:t>
        <a:bodyPr/>
        <a:lstStyle/>
        <a:p>
          <a:endParaRPr lang="en-US"/>
        </a:p>
      </dgm:t>
    </dgm:pt>
    <dgm:pt modelId="{D32BCB3B-3299-4D98-9441-34C2FC77F360}" type="sibTrans" cxnId="{295B53DC-BAF6-4A24-8E91-F886796D9F08}">
      <dgm:prSet/>
      <dgm:spPr/>
      <dgm:t>
        <a:bodyPr/>
        <a:lstStyle/>
        <a:p>
          <a:endParaRPr lang="en-US"/>
        </a:p>
      </dgm:t>
    </dgm:pt>
    <dgm:pt modelId="{0D98AE05-E9A4-4DB0-B523-BD9247FEE7A8}">
      <dgm:prSet phldrT="[Text]" custT="1"/>
      <dgm:spPr>
        <a:solidFill>
          <a:schemeClr val="accent4">
            <a:lumMod val="60000"/>
            <a:lumOff val="40000"/>
          </a:schemeClr>
        </a:solidFill>
      </dgm:spPr>
      <dgm:t>
        <a:bodyPr/>
        <a:lstStyle/>
        <a:p>
          <a:pPr marL="0" lvl="0" algn="ctr" defTabSz="1422400">
            <a:lnSpc>
              <a:spcPct val="90000"/>
            </a:lnSpc>
            <a:spcBef>
              <a:spcPct val="0"/>
            </a:spcBef>
            <a:spcAft>
              <a:spcPct val="35000"/>
            </a:spcAft>
            <a:buNone/>
          </a:pPr>
          <a:r>
            <a:rPr lang="ar-JO" sz="3200" kern="1200" dirty="0">
              <a:solidFill>
                <a:srgbClr val="FF0000"/>
              </a:solidFill>
            </a:rPr>
            <a:t>أسرار الشفاء </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1- سرّ التّوبة والإعتراف</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مسحة المرضى</a:t>
          </a:r>
          <a:endParaRPr lang="en-US" sz="2400" kern="1200" dirty="0">
            <a:solidFill>
              <a:prstClr val="black"/>
            </a:solidFill>
            <a:latin typeface="Calibri" panose="020F0502020204030204"/>
            <a:ea typeface="+mn-ea"/>
            <a:cs typeface="Arial" panose="020B0604020202020204" pitchFamily="34" charset="0"/>
          </a:endParaRPr>
        </a:p>
      </dgm:t>
    </dgm:pt>
    <dgm:pt modelId="{5C489463-FA32-42DB-8840-4EF5C959721E}" type="parTrans" cxnId="{C011948F-F60F-4E32-B8BC-921AB3CC16F0}">
      <dgm:prSet/>
      <dgm:spPr/>
      <dgm:t>
        <a:bodyPr/>
        <a:lstStyle/>
        <a:p>
          <a:endParaRPr lang="en-US"/>
        </a:p>
      </dgm:t>
    </dgm:pt>
    <dgm:pt modelId="{6F07B2DF-7E09-48B0-9355-CF7A5B10BE4C}" type="sibTrans" cxnId="{C011948F-F60F-4E32-B8BC-921AB3CC16F0}">
      <dgm:prSet/>
      <dgm:spPr/>
      <dgm:t>
        <a:bodyPr/>
        <a:lstStyle/>
        <a:p>
          <a:endParaRPr lang="en-US"/>
        </a:p>
      </dgm:t>
    </dgm:pt>
    <dgm:pt modelId="{2EE726BE-EADF-495C-B8BD-CDA21042593A}">
      <dgm:prSet phldrT="[Text]" custT="1"/>
      <dgm:spPr>
        <a:solidFill>
          <a:schemeClr val="accent4">
            <a:lumMod val="40000"/>
            <a:lumOff val="60000"/>
          </a:schemeClr>
        </a:solidFill>
      </dgm:spPr>
      <dgm:t>
        <a:bodyPr/>
        <a:lstStyle/>
        <a:p>
          <a:pPr marL="0" lvl="0" algn="ctr" defTabSz="1422400">
            <a:lnSpc>
              <a:spcPct val="90000"/>
            </a:lnSpc>
            <a:spcBef>
              <a:spcPct val="0"/>
            </a:spcBef>
            <a:spcAft>
              <a:spcPct val="35000"/>
            </a:spcAft>
            <a:buNone/>
          </a:pPr>
          <a:r>
            <a:rPr lang="ar-JO" sz="3200" kern="1200" dirty="0">
              <a:solidFill>
                <a:srgbClr val="FF0000"/>
              </a:solidFill>
            </a:rPr>
            <a:t>أسرار المدخل</a:t>
          </a:r>
          <a:endParaRPr lang="ar-JO" sz="2000" kern="1200" dirty="0">
            <a:solidFill>
              <a:srgbClr val="FF0000"/>
            </a:solidFill>
          </a:endParaRPr>
        </a:p>
        <a:p>
          <a:pPr marL="0" lvl="0" algn="ctr" defTabSz="1422400">
            <a:lnSpc>
              <a:spcPct val="90000"/>
            </a:lnSpc>
            <a:spcBef>
              <a:spcPct val="0"/>
            </a:spcBef>
            <a:spcAft>
              <a:spcPct val="35000"/>
            </a:spcAft>
            <a:buNone/>
          </a:pPr>
          <a:r>
            <a:rPr lang="ar-JO" sz="2400" kern="1200" dirty="0">
              <a:solidFill>
                <a:schemeClr val="bg1"/>
              </a:solidFill>
            </a:rPr>
            <a:t>1</a:t>
          </a:r>
          <a:r>
            <a:rPr lang="ar-JO" sz="2400" kern="1200" dirty="0">
              <a:solidFill>
                <a:prstClr val="black"/>
              </a:solidFill>
              <a:latin typeface="Calibri" panose="020F0502020204030204"/>
              <a:ea typeface="+mn-ea"/>
              <a:cs typeface="Arial" panose="020B0604020202020204" pitchFamily="34" charset="0"/>
            </a:rPr>
            <a:t>- سرّ المعمودية</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الميرون</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3- سرّ الشكر الإلهي</a:t>
          </a:r>
          <a:endParaRPr lang="en-US" sz="2400" kern="1200" dirty="0">
            <a:solidFill>
              <a:prstClr val="black"/>
            </a:solidFill>
            <a:latin typeface="Calibri" panose="020F0502020204030204"/>
            <a:ea typeface="+mn-ea"/>
            <a:cs typeface="Arial" panose="020B0604020202020204" pitchFamily="34" charset="0"/>
          </a:endParaRPr>
        </a:p>
      </dgm:t>
    </dgm:pt>
    <dgm:pt modelId="{78B61468-4F27-4651-B10F-75DBE3CB4CC8}" type="parTrans" cxnId="{2FDA66D1-7F53-41AF-82C2-003E5429E38B}">
      <dgm:prSet/>
      <dgm:spPr/>
      <dgm:t>
        <a:bodyPr/>
        <a:lstStyle/>
        <a:p>
          <a:endParaRPr lang="en-US"/>
        </a:p>
      </dgm:t>
    </dgm:pt>
    <dgm:pt modelId="{B0B3016C-0EDB-4768-8AF5-701E62CDA0BE}" type="sibTrans" cxnId="{2FDA66D1-7F53-41AF-82C2-003E5429E38B}">
      <dgm:prSet/>
      <dgm:spPr/>
      <dgm:t>
        <a:bodyPr/>
        <a:lstStyle/>
        <a:p>
          <a:endParaRPr lang="en-US"/>
        </a:p>
      </dgm:t>
    </dgm:pt>
    <dgm:pt modelId="{2FA544D5-23B7-4DBC-9C8A-9A62FDA0E28F}" type="pres">
      <dgm:prSet presAssocID="{AE550365-1AD1-42EA-819B-482EDE8AC013}" presName="composite" presStyleCnt="0">
        <dgm:presLayoutVars>
          <dgm:chMax val="1"/>
          <dgm:dir/>
          <dgm:resizeHandles val="exact"/>
        </dgm:presLayoutVars>
      </dgm:prSet>
      <dgm:spPr/>
      <dgm:t>
        <a:bodyPr/>
        <a:lstStyle/>
        <a:p>
          <a:endParaRPr lang="en-US"/>
        </a:p>
      </dgm:t>
    </dgm:pt>
    <dgm:pt modelId="{DBF30F6B-004B-49AD-93F0-8077CAB27C38}" type="pres">
      <dgm:prSet presAssocID="{658F9825-B862-416C-9FC1-56CF026DCCAB}" presName="roof" presStyleLbl="dkBgShp" presStyleIdx="0" presStyleCnt="2"/>
      <dgm:spPr/>
      <dgm:t>
        <a:bodyPr/>
        <a:lstStyle/>
        <a:p>
          <a:endParaRPr lang="en-US"/>
        </a:p>
      </dgm:t>
    </dgm:pt>
    <dgm:pt modelId="{70837065-0119-4B7A-85C6-08736B2F984F}" type="pres">
      <dgm:prSet presAssocID="{658F9825-B862-416C-9FC1-56CF026DCCAB}" presName="pillars" presStyleCnt="0"/>
      <dgm:spPr/>
    </dgm:pt>
    <dgm:pt modelId="{F250DD6F-9F16-4A6D-B3AB-8D38BF0055A4}" type="pres">
      <dgm:prSet presAssocID="{658F9825-B862-416C-9FC1-56CF026DCCAB}" presName="pillar1" presStyleLbl="node1" presStyleIdx="0" presStyleCnt="3" custLinFactNeighborX="-711" custLinFactNeighborY="0">
        <dgm:presLayoutVars>
          <dgm:bulletEnabled val="1"/>
        </dgm:presLayoutVars>
      </dgm:prSet>
      <dgm:spPr/>
      <dgm:t>
        <a:bodyPr/>
        <a:lstStyle/>
        <a:p>
          <a:endParaRPr lang="en-US"/>
        </a:p>
      </dgm:t>
    </dgm:pt>
    <dgm:pt modelId="{4255419A-BBA1-4546-9A82-140160B13AC0}" type="pres">
      <dgm:prSet presAssocID="{0D98AE05-E9A4-4DB0-B523-BD9247FEE7A8}" presName="pillarX" presStyleLbl="node1" presStyleIdx="1" presStyleCnt="3" custLinFactNeighborX="147">
        <dgm:presLayoutVars>
          <dgm:bulletEnabled val="1"/>
        </dgm:presLayoutVars>
      </dgm:prSet>
      <dgm:spPr/>
      <dgm:t>
        <a:bodyPr/>
        <a:lstStyle/>
        <a:p>
          <a:endParaRPr lang="en-US"/>
        </a:p>
      </dgm:t>
    </dgm:pt>
    <dgm:pt modelId="{7A19EB42-1E47-43A0-9144-03B9C425FA88}" type="pres">
      <dgm:prSet presAssocID="{2EE726BE-EADF-495C-B8BD-CDA21042593A}" presName="pillarX" presStyleLbl="node1" presStyleIdx="2" presStyleCnt="3" custLinFactNeighborX="147">
        <dgm:presLayoutVars>
          <dgm:bulletEnabled val="1"/>
        </dgm:presLayoutVars>
      </dgm:prSet>
      <dgm:spPr/>
      <dgm:t>
        <a:bodyPr/>
        <a:lstStyle/>
        <a:p>
          <a:endParaRPr lang="en-US"/>
        </a:p>
      </dgm:t>
    </dgm:pt>
    <dgm:pt modelId="{4DD97966-4B71-4B28-A05C-570F461A56DC}" type="pres">
      <dgm:prSet presAssocID="{658F9825-B862-416C-9FC1-56CF026DCCAB}" presName="base" presStyleLbl="dkBgShp" presStyleIdx="1" presStyleCnt="2"/>
      <dgm:spPr>
        <a:solidFill>
          <a:schemeClr val="accent2">
            <a:lumMod val="40000"/>
            <a:lumOff val="60000"/>
          </a:schemeClr>
        </a:solidFill>
      </dgm:spPr>
    </dgm:pt>
  </dgm:ptLst>
  <dgm:cxnLst>
    <dgm:cxn modelId="{8F8F0FD7-B312-4022-822D-E532DF59B6E9}" type="presOf" srcId="{AE550365-1AD1-42EA-819B-482EDE8AC013}" destId="{2FA544D5-23B7-4DBC-9C8A-9A62FDA0E28F}" srcOrd="0" destOrd="0" presId="urn:microsoft.com/office/officeart/2005/8/layout/hList3"/>
    <dgm:cxn modelId="{295B53DC-BAF6-4A24-8E91-F886796D9F08}" srcId="{658F9825-B862-416C-9FC1-56CF026DCCAB}" destId="{1CFBEF6D-A82A-45E3-91AC-4F01B645E41B}" srcOrd="0" destOrd="0" parTransId="{857228AF-558B-4B95-962F-E4975D072B6E}" sibTransId="{D32BCB3B-3299-4D98-9441-34C2FC77F360}"/>
    <dgm:cxn modelId="{C011948F-F60F-4E32-B8BC-921AB3CC16F0}" srcId="{658F9825-B862-416C-9FC1-56CF026DCCAB}" destId="{0D98AE05-E9A4-4DB0-B523-BD9247FEE7A8}" srcOrd="1" destOrd="0" parTransId="{5C489463-FA32-42DB-8840-4EF5C959721E}" sibTransId="{6F07B2DF-7E09-48B0-9355-CF7A5B10BE4C}"/>
    <dgm:cxn modelId="{459DB04F-A7A3-4DD2-BE0D-5626949BC338}" type="presOf" srcId="{0D98AE05-E9A4-4DB0-B523-BD9247FEE7A8}" destId="{4255419A-BBA1-4546-9A82-140160B13AC0}" srcOrd="0" destOrd="0" presId="urn:microsoft.com/office/officeart/2005/8/layout/hList3"/>
    <dgm:cxn modelId="{F0318D05-42FE-4413-A637-1D3EFA539051}" type="presOf" srcId="{1CFBEF6D-A82A-45E3-91AC-4F01B645E41B}" destId="{F250DD6F-9F16-4A6D-B3AB-8D38BF0055A4}" srcOrd="0" destOrd="0" presId="urn:microsoft.com/office/officeart/2005/8/layout/hList3"/>
    <dgm:cxn modelId="{2FDA66D1-7F53-41AF-82C2-003E5429E38B}" srcId="{658F9825-B862-416C-9FC1-56CF026DCCAB}" destId="{2EE726BE-EADF-495C-B8BD-CDA21042593A}" srcOrd="2" destOrd="0" parTransId="{78B61468-4F27-4651-B10F-75DBE3CB4CC8}" sibTransId="{B0B3016C-0EDB-4768-8AF5-701E62CDA0BE}"/>
    <dgm:cxn modelId="{A6475985-F59B-4253-9EE2-B5FDC322ED37}" srcId="{AE550365-1AD1-42EA-819B-482EDE8AC013}" destId="{658F9825-B862-416C-9FC1-56CF026DCCAB}" srcOrd="0" destOrd="0" parTransId="{583A4B47-9284-4A46-AE77-CBFB83719EAD}" sibTransId="{D53CEB81-032E-469B-86FA-CA62C208EEFC}"/>
    <dgm:cxn modelId="{06C3EAEF-FAA5-4C31-9B55-95D1DEA94151}" type="presOf" srcId="{658F9825-B862-416C-9FC1-56CF026DCCAB}" destId="{DBF30F6B-004B-49AD-93F0-8077CAB27C38}" srcOrd="0" destOrd="0" presId="urn:microsoft.com/office/officeart/2005/8/layout/hList3"/>
    <dgm:cxn modelId="{4F44B2F2-70F2-48CC-9A5A-39074D6F4959}" type="presOf" srcId="{2EE726BE-EADF-495C-B8BD-CDA21042593A}" destId="{7A19EB42-1E47-43A0-9144-03B9C425FA88}" srcOrd="0" destOrd="0" presId="urn:microsoft.com/office/officeart/2005/8/layout/hList3"/>
    <dgm:cxn modelId="{BCFAAC43-89DA-4DDE-B914-9B04966C714A}" type="presParOf" srcId="{2FA544D5-23B7-4DBC-9C8A-9A62FDA0E28F}" destId="{DBF30F6B-004B-49AD-93F0-8077CAB27C38}" srcOrd="0" destOrd="0" presId="urn:microsoft.com/office/officeart/2005/8/layout/hList3"/>
    <dgm:cxn modelId="{3C19A160-9833-4210-9578-56FCDD6BCB37}" type="presParOf" srcId="{2FA544D5-23B7-4DBC-9C8A-9A62FDA0E28F}" destId="{70837065-0119-4B7A-85C6-08736B2F984F}" srcOrd="1" destOrd="0" presId="urn:microsoft.com/office/officeart/2005/8/layout/hList3"/>
    <dgm:cxn modelId="{4DA2846C-E253-4F9C-A441-37FF15080671}" type="presParOf" srcId="{70837065-0119-4B7A-85C6-08736B2F984F}" destId="{F250DD6F-9F16-4A6D-B3AB-8D38BF0055A4}" srcOrd="0" destOrd="0" presId="urn:microsoft.com/office/officeart/2005/8/layout/hList3"/>
    <dgm:cxn modelId="{84AC0348-EB57-4571-B074-F1038C4DF23D}" type="presParOf" srcId="{70837065-0119-4B7A-85C6-08736B2F984F}" destId="{4255419A-BBA1-4546-9A82-140160B13AC0}" srcOrd="1" destOrd="0" presId="urn:microsoft.com/office/officeart/2005/8/layout/hList3"/>
    <dgm:cxn modelId="{CFE025EC-0465-46BE-9F0F-E114474A9065}" type="presParOf" srcId="{70837065-0119-4B7A-85C6-08736B2F984F}" destId="{7A19EB42-1E47-43A0-9144-03B9C425FA88}" srcOrd="2" destOrd="0" presId="urn:microsoft.com/office/officeart/2005/8/layout/hList3"/>
    <dgm:cxn modelId="{BA5B9B0E-6967-4F35-A040-72669349F31D}" type="presParOf" srcId="{2FA544D5-23B7-4DBC-9C8A-9A62FDA0E28F}" destId="{4DD97966-4B71-4B28-A05C-570F461A56D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30F6B-004B-49AD-93F0-8077CAB27C38}">
      <dsp:nvSpPr>
        <dsp:cNvPr id="0" name=""/>
        <dsp:cNvSpPr/>
      </dsp:nvSpPr>
      <dsp:spPr>
        <a:xfrm>
          <a:off x="0" y="0"/>
          <a:ext cx="10131425" cy="1094898"/>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JO" sz="4800" kern="1200" dirty="0">
              <a:solidFill>
                <a:schemeClr val="bg1"/>
              </a:solidFill>
            </a:rPr>
            <a:t>الأسرار السبعة المقدسة وأقسامها</a:t>
          </a:r>
          <a:endParaRPr lang="en-US" sz="4800" kern="1200" dirty="0">
            <a:solidFill>
              <a:schemeClr val="bg1"/>
            </a:solidFill>
          </a:endParaRPr>
        </a:p>
      </dsp:txBody>
      <dsp:txXfrm>
        <a:off x="0" y="0"/>
        <a:ext cx="10131425" cy="1094898"/>
      </dsp:txXfrm>
    </dsp:sp>
    <dsp:sp modelId="{F250DD6F-9F16-4A6D-B3AB-8D38BF0055A4}">
      <dsp:nvSpPr>
        <dsp:cNvPr id="0" name=""/>
        <dsp:cNvSpPr/>
      </dsp:nvSpPr>
      <dsp:spPr>
        <a:xfrm>
          <a:off x="0" y="1094898"/>
          <a:ext cx="3373843" cy="2299287"/>
        </a:xfrm>
        <a:prstGeom prst="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JO" sz="3200" kern="1200" dirty="0">
              <a:solidFill>
                <a:srgbClr val="FF0000"/>
              </a:solidFill>
            </a:rPr>
            <a:t>أسرار اختيارية </a:t>
          </a:r>
        </a:p>
        <a:p>
          <a:pPr lvl="0" algn="ctr" defTabSz="1422400">
            <a:lnSpc>
              <a:spcPct val="90000"/>
            </a:lnSpc>
            <a:spcBef>
              <a:spcPct val="0"/>
            </a:spcBef>
            <a:spcAft>
              <a:spcPct val="35000"/>
            </a:spcAft>
          </a:pPr>
          <a:r>
            <a:rPr lang="ar-JO" sz="2400" kern="1200" dirty="0">
              <a:solidFill>
                <a:prstClr val="black"/>
              </a:solidFill>
              <a:latin typeface="Calibri" panose="020F0502020204030204"/>
              <a:ea typeface="+mn-ea"/>
              <a:cs typeface="Arial" panose="020B0604020202020204" pitchFamily="34" charset="0"/>
            </a:rPr>
            <a:t>1- سرّ الكهنوت</a:t>
          </a:r>
        </a:p>
        <a:p>
          <a:pPr lvl="0" algn="ctr" defTabSz="1422400">
            <a:lnSpc>
              <a:spcPct val="90000"/>
            </a:lnSpc>
            <a:spcBef>
              <a:spcPct val="0"/>
            </a:spcBef>
            <a:spcAft>
              <a:spcPct val="35000"/>
            </a:spcAft>
          </a:pPr>
          <a:r>
            <a:rPr lang="ar-JO" sz="2400" kern="1200" dirty="0">
              <a:solidFill>
                <a:prstClr val="black"/>
              </a:solidFill>
              <a:latin typeface="Calibri" panose="020F0502020204030204"/>
              <a:ea typeface="+mn-ea"/>
              <a:cs typeface="Arial" panose="020B0604020202020204" pitchFamily="34" charset="0"/>
            </a:rPr>
            <a:t>2- سرّ الزّواج</a:t>
          </a:r>
          <a:endParaRPr lang="en-US" sz="2400" kern="1200" dirty="0">
            <a:solidFill>
              <a:prstClr val="black"/>
            </a:solidFill>
            <a:latin typeface="Calibri" panose="020F0502020204030204"/>
            <a:ea typeface="+mn-ea"/>
            <a:cs typeface="Arial" panose="020B0604020202020204" pitchFamily="34" charset="0"/>
          </a:endParaRPr>
        </a:p>
      </dsp:txBody>
      <dsp:txXfrm>
        <a:off x="0" y="1094898"/>
        <a:ext cx="3373843" cy="2299287"/>
      </dsp:txXfrm>
    </dsp:sp>
    <dsp:sp modelId="{4255419A-BBA1-4546-9A82-140160B13AC0}">
      <dsp:nvSpPr>
        <dsp:cNvPr id="0" name=""/>
        <dsp:cNvSpPr/>
      </dsp:nvSpPr>
      <dsp:spPr>
        <a:xfrm>
          <a:off x="3383750" y="1094898"/>
          <a:ext cx="3373843" cy="2299287"/>
        </a:xfrm>
        <a:prstGeom prst="rect">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algn="ctr" defTabSz="1422400">
            <a:lnSpc>
              <a:spcPct val="90000"/>
            </a:lnSpc>
            <a:spcBef>
              <a:spcPct val="0"/>
            </a:spcBef>
            <a:spcAft>
              <a:spcPct val="35000"/>
            </a:spcAft>
            <a:buNone/>
          </a:pPr>
          <a:r>
            <a:rPr lang="ar-JO" sz="3200" kern="1200" dirty="0">
              <a:solidFill>
                <a:srgbClr val="FF0000"/>
              </a:solidFill>
            </a:rPr>
            <a:t>أسرار الشفاء </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1- سرّ التّوبة والإعتراف</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مسحة المرضى</a:t>
          </a:r>
          <a:endParaRPr lang="en-US" sz="2400" kern="1200" dirty="0">
            <a:solidFill>
              <a:prstClr val="black"/>
            </a:solidFill>
            <a:latin typeface="Calibri" panose="020F0502020204030204"/>
            <a:ea typeface="+mn-ea"/>
            <a:cs typeface="Arial" panose="020B0604020202020204" pitchFamily="34" charset="0"/>
          </a:endParaRPr>
        </a:p>
      </dsp:txBody>
      <dsp:txXfrm>
        <a:off x="3383750" y="1094898"/>
        <a:ext cx="3373843" cy="2299287"/>
      </dsp:txXfrm>
    </dsp:sp>
    <dsp:sp modelId="{7A19EB42-1E47-43A0-9144-03B9C425FA88}">
      <dsp:nvSpPr>
        <dsp:cNvPr id="0" name=""/>
        <dsp:cNvSpPr/>
      </dsp:nvSpPr>
      <dsp:spPr>
        <a:xfrm>
          <a:off x="6757581" y="1094898"/>
          <a:ext cx="3373843" cy="2299287"/>
        </a:xfrm>
        <a:prstGeom prst="rect">
          <a:avLst/>
        </a:prstGeom>
        <a:solidFill>
          <a:schemeClr val="accent4">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algn="ctr" defTabSz="1422400">
            <a:lnSpc>
              <a:spcPct val="90000"/>
            </a:lnSpc>
            <a:spcBef>
              <a:spcPct val="0"/>
            </a:spcBef>
            <a:spcAft>
              <a:spcPct val="35000"/>
            </a:spcAft>
            <a:buNone/>
          </a:pPr>
          <a:r>
            <a:rPr lang="ar-JO" sz="3200" kern="1200" dirty="0">
              <a:solidFill>
                <a:srgbClr val="FF0000"/>
              </a:solidFill>
            </a:rPr>
            <a:t>أسرار المدخل</a:t>
          </a:r>
          <a:endParaRPr lang="ar-JO" sz="2000" kern="1200" dirty="0">
            <a:solidFill>
              <a:srgbClr val="FF0000"/>
            </a:solidFill>
          </a:endParaRPr>
        </a:p>
        <a:p>
          <a:pPr marL="0" lvl="0" algn="ctr" defTabSz="1422400">
            <a:lnSpc>
              <a:spcPct val="90000"/>
            </a:lnSpc>
            <a:spcBef>
              <a:spcPct val="0"/>
            </a:spcBef>
            <a:spcAft>
              <a:spcPct val="35000"/>
            </a:spcAft>
            <a:buNone/>
          </a:pPr>
          <a:r>
            <a:rPr lang="ar-JO" sz="2400" kern="1200" dirty="0">
              <a:solidFill>
                <a:schemeClr val="bg1"/>
              </a:solidFill>
            </a:rPr>
            <a:t>1</a:t>
          </a:r>
          <a:r>
            <a:rPr lang="ar-JO" sz="2400" kern="1200" dirty="0">
              <a:solidFill>
                <a:prstClr val="black"/>
              </a:solidFill>
              <a:latin typeface="Calibri" panose="020F0502020204030204"/>
              <a:ea typeface="+mn-ea"/>
              <a:cs typeface="Arial" panose="020B0604020202020204" pitchFamily="34" charset="0"/>
            </a:rPr>
            <a:t>- سرّ المعمودية</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الميرون</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3- سرّ الشكر الإلهي</a:t>
          </a:r>
          <a:endParaRPr lang="en-US" sz="2400" kern="1200" dirty="0">
            <a:solidFill>
              <a:prstClr val="black"/>
            </a:solidFill>
            <a:latin typeface="Calibri" panose="020F0502020204030204"/>
            <a:ea typeface="+mn-ea"/>
            <a:cs typeface="Arial" panose="020B0604020202020204" pitchFamily="34" charset="0"/>
          </a:endParaRPr>
        </a:p>
      </dsp:txBody>
      <dsp:txXfrm>
        <a:off x="6757581" y="1094898"/>
        <a:ext cx="3373843" cy="2299287"/>
      </dsp:txXfrm>
    </dsp:sp>
    <dsp:sp modelId="{4DD97966-4B71-4B28-A05C-570F461A56DC}">
      <dsp:nvSpPr>
        <dsp:cNvPr id="0" name=""/>
        <dsp:cNvSpPr/>
      </dsp:nvSpPr>
      <dsp:spPr>
        <a:xfrm>
          <a:off x="0" y="3394185"/>
          <a:ext cx="10131425" cy="255476"/>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2020-07-18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2020-07-18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mailto:M.batarseh@nos.edu.j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B16B-885A-4BC1-9CE6-BBA65474C367}"/>
              </a:ext>
            </a:extLst>
          </p:cNvPr>
          <p:cNvSpPr>
            <a:spLocks noGrp="1"/>
          </p:cNvSpPr>
          <p:nvPr>
            <p:ph type="ctrTitle"/>
          </p:nvPr>
        </p:nvSpPr>
        <p:spPr>
          <a:xfrm>
            <a:off x="2184399" y="1736199"/>
            <a:ext cx="7197726" cy="975780"/>
          </a:xfrm>
        </p:spPr>
        <p:txBody>
          <a:bodyPr/>
          <a:lstStyle/>
          <a:p>
            <a:pPr algn="ctr" rtl="1"/>
            <a:r>
              <a:rPr lang="ar-JO" dirty="0"/>
              <a:t>الدّرس الأول: الأسرار في حياتنا </a:t>
            </a:r>
            <a:endParaRPr lang="en-US" dirty="0"/>
          </a:p>
        </p:txBody>
      </p:sp>
      <p:sp>
        <p:nvSpPr>
          <p:cNvPr id="3" name="Subtitle 2">
            <a:extLst>
              <a:ext uri="{FF2B5EF4-FFF2-40B4-BE49-F238E27FC236}">
                <a16:creationId xmlns:a16="http://schemas.microsoft.com/office/drawing/2014/main" id="{85C107E1-63F6-4E63-8DF7-153D17A0F59C}"/>
              </a:ext>
            </a:extLst>
          </p:cNvPr>
          <p:cNvSpPr>
            <a:spLocks noGrp="1"/>
          </p:cNvSpPr>
          <p:nvPr>
            <p:ph type="subTitle" idx="1"/>
          </p:nvPr>
        </p:nvSpPr>
        <p:spPr>
          <a:xfrm>
            <a:off x="7392987" y="3429000"/>
            <a:ext cx="3768725" cy="2378603"/>
          </a:xfrm>
        </p:spPr>
        <p:txBody>
          <a:bodyPr>
            <a:normAutofit/>
          </a:bodyPr>
          <a:lstStyle/>
          <a:p>
            <a:pPr rtl="1"/>
            <a:r>
              <a:rPr lang="ar-JO" dirty="0"/>
              <a:t>النتاجات التعليمية: </a:t>
            </a:r>
          </a:p>
          <a:p>
            <a:pPr rtl="1"/>
            <a:r>
              <a:rPr lang="ar-JO" dirty="0"/>
              <a:t>1- يعرّف السّر.</a:t>
            </a:r>
          </a:p>
          <a:p>
            <a:pPr rtl="1"/>
            <a:r>
              <a:rPr lang="ar-JO" dirty="0"/>
              <a:t>2- يعرّف الأسرار الكنسية.</a:t>
            </a:r>
          </a:p>
          <a:p>
            <a:pPr rtl="1"/>
            <a:r>
              <a:rPr lang="ar-JO" dirty="0"/>
              <a:t>3- يعرف أوجه الأسرار.</a:t>
            </a:r>
          </a:p>
          <a:p>
            <a:pPr rtl="1"/>
            <a:r>
              <a:rPr lang="ar-JO"/>
              <a:t>4- يحدد </a:t>
            </a:r>
            <a:r>
              <a:rPr lang="ar-JO" dirty="0"/>
              <a:t>الأسرار السبعة وأقسامها.</a:t>
            </a:r>
          </a:p>
          <a:p>
            <a:pPr rtl="1"/>
            <a:endParaRPr lang="ar-JO" dirty="0"/>
          </a:p>
          <a:p>
            <a:pPr rtl="1"/>
            <a:endParaRPr lang="ar-JO" dirty="0"/>
          </a:p>
          <a:p>
            <a:pPr rtl="1"/>
            <a:endParaRPr lang="en-US" dirty="0"/>
          </a:p>
        </p:txBody>
      </p:sp>
      <p:pic>
        <p:nvPicPr>
          <p:cNvPr id="4" name="Picture 3">
            <a:extLst>
              <a:ext uri="{FF2B5EF4-FFF2-40B4-BE49-F238E27FC236}">
                <a16:creationId xmlns:a16="http://schemas.microsoft.com/office/drawing/2014/main" id="{580C616F-8BBF-41F3-8836-2D7292EF3F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778" b="96000" l="21778" r="80000"/>
                    </a14:imgEffect>
                  </a14:imgLayer>
                </a14:imgProps>
              </a:ext>
            </a:extLst>
          </a:blip>
          <a:stretch>
            <a:fillRect/>
          </a:stretch>
        </p:blipFill>
        <p:spPr>
          <a:xfrm>
            <a:off x="9382125" y="568854"/>
            <a:ext cx="2143125" cy="2143125"/>
          </a:xfrm>
          <a:prstGeom prst="rect">
            <a:avLst/>
          </a:prstGeom>
          <a:noFill/>
          <a:ln>
            <a:noFill/>
          </a:ln>
        </p:spPr>
      </p:pic>
      <p:pic>
        <p:nvPicPr>
          <p:cNvPr id="5" name="Picture 4">
            <a:extLst>
              <a:ext uri="{FF2B5EF4-FFF2-40B4-BE49-F238E27FC236}">
                <a16:creationId xmlns:a16="http://schemas.microsoft.com/office/drawing/2014/main" id="{7C150A1F-DE4E-46B0-B1E1-00F6F4C150C2}"/>
              </a:ext>
            </a:extLst>
          </p:cNvPr>
          <p:cNvPicPr>
            <a:picLocks noChangeAspect="1"/>
          </p:cNvPicPr>
          <p:nvPr/>
        </p:nvPicPr>
        <p:blipFill>
          <a:blip r:embed="rId4"/>
          <a:stretch>
            <a:fillRect/>
          </a:stretch>
        </p:blipFill>
        <p:spPr>
          <a:xfrm>
            <a:off x="752475" y="2854854"/>
            <a:ext cx="2676525" cy="3479271"/>
          </a:xfrm>
          <a:prstGeom prst="rect">
            <a:avLst/>
          </a:prstGeom>
        </p:spPr>
      </p:pic>
    </p:spTree>
    <p:extLst>
      <p:ext uri="{BB962C8B-B14F-4D97-AF65-F5344CB8AC3E}">
        <p14:creationId xmlns:p14="http://schemas.microsoft.com/office/powerpoint/2010/main" val="232145135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05DB-A0B5-4C37-833B-5073E790AF61}"/>
              </a:ext>
            </a:extLst>
          </p:cNvPr>
          <p:cNvSpPr>
            <a:spLocks noGrp="1"/>
          </p:cNvSpPr>
          <p:nvPr>
            <p:ph type="title"/>
          </p:nvPr>
        </p:nvSpPr>
        <p:spPr>
          <a:xfrm>
            <a:off x="1030287" y="342901"/>
            <a:ext cx="10131425" cy="1066800"/>
          </a:xfrm>
        </p:spPr>
        <p:txBody>
          <a:bodyPr>
            <a:normAutofit/>
          </a:bodyPr>
          <a:lstStyle/>
          <a:p>
            <a:pPr algn="ctr" rtl="1"/>
            <a:r>
              <a:rPr lang="ar-JO" sz="4400" b="1" dirty="0"/>
              <a:t>نصّ إنجيليّ</a:t>
            </a:r>
            <a:endParaRPr lang="en-US" sz="4400" b="1" dirty="0"/>
          </a:p>
        </p:txBody>
      </p:sp>
      <p:sp>
        <p:nvSpPr>
          <p:cNvPr id="3" name="Content Placeholder 2">
            <a:extLst>
              <a:ext uri="{FF2B5EF4-FFF2-40B4-BE49-F238E27FC236}">
                <a16:creationId xmlns:a16="http://schemas.microsoft.com/office/drawing/2014/main" id="{6FFDA897-FA6E-4E34-BF50-C9D11DB0E5D4}"/>
              </a:ext>
            </a:extLst>
          </p:cNvPr>
          <p:cNvSpPr>
            <a:spLocks noGrp="1"/>
          </p:cNvSpPr>
          <p:nvPr>
            <p:ph idx="1"/>
          </p:nvPr>
        </p:nvSpPr>
        <p:spPr>
          <a:xfrm>
            <a:off x="1030287" y="1528760"/>
            <a:ext cx="10131425" cy="2619377"/>
          </a:xfrm>
        </p:spPr>
        <p:txBody>
          <a:bodyPr>
            <a:normAutofit/>
          </a:bodyPr>
          <a:lstStyle/>
          <a:p>
            <a:pPr marL="0" indent="0" algn="r" rtl="1">
              <a:buNone/>
            </a:pPr>
            <a:r>
              <a:rPr lang="ar-JO" sz="2400" b="1" dirty="0"/>
              <a:t> "وَلمَّا حَضَرَ يَوْمُ الْخَمْسِينَ كَانَ الْجَمِيعُ مَعًا بِنَفْسٍ وَاحِدَةٍ، وَصَارَ بَغْتَةً مِنَ السَّمَاءِ صَوْتٌ كَمَا مِنْ هُبُوبِ رِيحٍ عَاصِفَةٍ وَمَلأَ كُلَّ الْبَيْتِ حَيْثُ كَانُوا جَالِسِينَ، وَظَهَرَتْ لَهُمْ أَلْسِنَةٌ مُنْقَسِمَةٌ كَأَنَّهَا مِنْ نَارٍ وَاسْتَقَرَّتْ عَلَى كُلِّ وَاحِدٍ مِنْهُمْ. وَامْتَلأَ الْجَمِيعُ مِنَ الرُّوحِ الْقُدُسِ، وَابْتَدَأُوا يَتَكَلَّمُونَ بِأَلْسِنَةٍ أُخْرَى كَمَا أَعْطَاهُمُ الرُّوحُ أَنْ يَنْطِقُوا." </a:t>
            </a:r>
            <a:r>
              <a:rPr lang="ar-JO" sz="2400" dirty="0"/>
              <a:t>(أعمال الرسل 2: 1-4 )</a:t>
            </a:r>
            <a:endParaRPr lang="ar-JO" sz="2400" b="1" dirty="0"/>
          </a:p>
        </p:txBody>
      </p:sp>
      <p:pic>
        <p:nvPicPr>
          <p:cNvPr id="4" name="Picture 3">
            <a:extLst>
              <a:ext uri="{FF2B5EF4-FFF2-40B4-BE49-F238E27FC236}">
                <a16:creationId xmlns:a16="http://schemas.microsoft.com/office/drawing/2014/main" id="{9607D568-5406-40DF-99C9-2DA8C7D26734}"/>
              </a:ext>
            </a:extLst>
          </p:cNvPr>
          <p:cNvPicPr>
            <a:picLocks noChangeAspect="1"/>
          </p:cNvPicPr>
          <p:nvPr/>
        </p:nvPicPr>
        <p:blipFill>
          <a:blip r:embed="rId2"/>
          <a:stretch>
            <a:fillRect/>
          </a:stretch>
        </p:blipFill>
        <p:spPr>
          <a:xfrm>
            <a:off x="2786062" y="3429000"/>
            <a:ext cx="2776538" cy="3256689"/>
          </a:xfrm>
          <a:prstGeom prst="rect">
            <a:avLst/>
          </a:prstGeom>
        </p:spPr>
      </p:pic>
    </p:spTree>
    <p:extLst>
      <p:ext uri="{BB962C8B-B14F-4D97-AF65-F5344CB8AC3E}">
        <p14:creationId xmlns:p14="http://schemas.microsoft.com/office/powerpoint/2010/main" val="13284799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5774A-97BA-411D-BC94-FFA4F58C4079}"/>
              </a:ext>
            </a:extLst>
          </p:cNvPr>
          <p:cNvSpPr/>
          <p:nvPr/>
        </p:nvSpPr>
        <p:spPr>
          <a:xfrm>
            <a:off x="3526971" y="2963636"/>
            <a:ext cx="7497308" cy="1183821"/>
          </a:xfrm>
          <a:prstGeom prst="rect">
            <a:avLst/>
          </a:prstGeom>
          <a:solidFill>
            <a:srgbClr val="E4E4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6C5-E6B9-4264-BA99-C0F4B1DBA4A6}"/>
              </a:ext>
            </a:extLst>
          </p:cNvPr>
          <p:cNvSpPr>
            <a:spLocks noGrp="1"/>
          </p:cNvSpPr>
          <p:nvPr>
            <p:ph type="title"/>
          </p:nvPr>
        </p:nvSpPr>
        <p:spPr>
          <a:xfrm>
            <a:off x="1030287" y="220436"/>
            <a:ext cx="10131425" cy="1088874"/>
          </a:xfrm>
        </p:spPr>
        <p:txBody>
          <a:bodyPr/>
          <a:lstStyle/>
          <a:p>
            <a:pPr algn="ctr" rtl="1"/>
            <a:r>
              <a:rPr lang="ar-JO" dirty="0"/>
              <a:t>اوّلاً: الرّوح القدس والأسرار</a:t>
            </a:r>
            <a:endParaRPr lang="en-US" dirty="0"/>
          </a:p>
        </p:txBody>
      </p:sp>
      <p:sp>
        <p:nvSpPr>
          <p:cNvPr id="3" name="Content Placeholder 2">
            <a:extLst>
              <a:ext uri="{FF2B5EF4-FFF2-40B4-BE49-F238E27FC236}">
                <a16:creationId xmlns:a16="http://schemas.microsoft.com/office/drawing/2014/main" id="{4FD98772-6E52-421E-AC80-F6D173B51549}"/>
              </a:ext>
            </a:extLst>
          </p:cNvPr>
          <p:cNvSpPr>
            <a:spLocks noGrp="1"/>
          </p:cNvSpPr>
          <p:nvPr>
            <p:ph idx="1"/>
          </p:nvPr>
        </p:nvSpPr>
        <p:spPr>
          <a:xfrm>
            <a:off x="892854" y="1461407"/>
            <a:ext cx="10131425" cy="4853668"/>
          </a:xfrm>
        </p:spPr>
        <p:txBody>
          <a:bodyPr>
            <a:normAutofit/>
          </a:bodyPr>
          <a:lstStyle/>
          <a:p>
            <a:pPr marL="0" indent="0" algn="r" rtl="1">
              <a:buNone/>
            </a:pPr>
            <a:endParaRPr lang="ar-JO" sz="2400" dirty="0">
              <a:solidFill>
                <a:schemeClr val="tx1">
                  <a:lumMod val="95000"/>
                </a:schemeClr>
              </a:solidFill>
            </a:endParaRPr>
          </a:p>
          <a:p>
            <a:pPr marL="0" indent="0" algn="r" rtl="1">
              <a:buNone/>
            </a:pPr>
            <a:r>
              <a:rPr lang="ar-JO" sz="2000" dirty="0">
                <a:solidFill>
                  <a:schemeClr val="tx1">
                    <a:lumMod val="95000"/>
                  </a:schemeClr>
                </a:solidFill>
              </a:rPr>
              <a:t>قبل صعود الرّب يسوع المسيح الى السماء أسس الأسرار المقدسة، وبعد قيامته له المجد من بين الأموات وصعوده الى السماء لم يترك المؤمنين بتامى بل وعدهم بإرسال الروح المعزّي، حيث أرسل الرّب الإله الروح القدس على هيئة ألسنة نارية حلّت على التلاميذ في اليوم الخمسين (العنصرة).</a:t>
            </a:r>
          </a:p>
          <a:p>
            <a:pPr marL="0" indent="0" algn="r" rtl="1">
              <a:buNone/>
            </a:pPr>
            <a:endParaRPr lang="ar-JO" sz="2400" dirty="0">
              <a:solidFill>
                <a:schemeClr val="tx1">
                  <a:lumMod val="95000"/>
                </a:schemeClr>
              </a:solidFill>
            </a:endParaRPr>
          </a:p>
          <a:p>
            <a:pPr marL="0" indent="0" algn="r" rtl="1">
              <a:buNone/>
            </a:pPr>
            <a:r>
              <a:rPr lang="ar-JO" sz="2400" dirty="0">
                <a:solidFill>
                  <a:srgbClr val="FF0000"/>
                </a:solidFill>
              </a:rPr>
              <a:t>فما هو السّر؟</a:t>
            </a:r>
          </a:p>
          <a:p>
            <a:pPr marL="0" indent="0" algn="r" rtl="1">
              <a:buNone/>
            </a:pPr>
            <a:r>
              <a:rPr lang="ar-JO" sz="2000" dirty="0">
                <a:solidFill>
                  <a:schemeClr val="bg1"/>
                </a:solidFill>
              </a:rPr>
              <a:t>السّر هو عمل مقدس أسسه الرب يسوع المسيح له المجد، ويتم بنعمة الروح القدس.</a:t>
            </a:r>
            <a:endParaRPr lang="ar-JO" sz="2000" dirty="0">
              <a:solidFill>
                <a:schemeClr val="tx1">
                  <a:lumMod val="95000"/>
                </a:schemeClr>
              </a:solidFill>
            </a:endParaRPr>
          </a:p>
          <a:p>
            <a:pPr marL="0" indent="0" algn="r" rtl="1">
              <a:buNone/>
            </a:pPr>
            <a:endParaRPr lang="ar-JO" sz="2000" dirty="0">
              <a:solidFill>
                <a:schemeClr val="tx1">
                  <a:lumMod val="95000"/>
                </a:schemeClr>
              </a:solidFill>
            </a:endParaRPr>
          </a:p>
          <a:p>
            <a:pPr marL="0" indent="0" algn="r" rtl="1">
              <a:buNone/>
            </a:pPr>
            <a:r>
              <a:rPr lang="ar-JO" sz="2000" dirty="0">
                <a:solidFill>
                  <a:schemeClr val="tx1">
                    <a:lumMod val="95000"/>
                  </a:schemeClr>
                </a:solidFill>
              </a:rPr>
              <a:t>ومن هنا نستنتج أنّ الرّب يسوع المسيح بالأسرار يمنحنا نعمته وحياته، ويبني كنيسته ويغذيها ويقويها ويجعلها مقدّسة بلا عيب.</a:t>
            </a:r>
          </a:p>
          <a:p>
            <a:pPr marL="0" indent="0" algn="r" rtl="1">
              <a:buNone/>
            </a:pPr>
            <a:r>
              <a:rPr lang="ar-JO" sz="2000" dirty="0">
                <a:solidFill>
                  <a:schemeClr val="tx1">
                    <a:lumMod val="95000"/>
                  </a:schemeClr>
                </a:solidFill>
              </a:rPr>
              <a:t>وكل سرّ في الكنيسة هو حضور الروح المعزّي غير المنظور من خلال ما هو منظور.</a:t>
            </a:r>
          </a:p>
          <a:p>
            <a:pPr marL="0" indent="0" algn="r" rtl="1">
              <a:buNone/>
            </a:pPr>
            <a:endParaRPr lang="ar-JO" sz="2400" dirty="0">
              <a:solidFill>
                <a:schemeClr val="tx1">
                  <a:lumMod val="95000"/>
                </a:schemeClr>
              </a:solidFill>
            </a:endParaRPr>
          </a:p>
          <a:p>
            <a:pPr marL="0" indent="0" algn="r" rtl="1">
              <a:buNone/>
            </a:pPr>
            <a:endParaRPr lang="en-US" sz="2400" dirty="0">
              <a:solidFill>
                <a:schemeClr val="tx1">
                  <a:lumMod val="95000"/>
                </a:schemeClr>
              </a:solidFill>
            </a:endParaRPr>
          </a:p>
        </p:txBody>
      </p:sp>
    </p:spTree>
    <p:extLst>
      <p:ext uri="{BB962C8B-B14F-4D97-AF65-F5344CB8AC3E}">
        <p14:creationId xmlns:p14="http://schemas.microsoft.com/office/powerpoint/2010/main" val="28481391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392552-7B99-4DD9-9238-ACA52B07F990}"/>
              </a:ext>
            </a:extLst>
          </p:cNvPr>
          <p:cNvSpPr/>
          <p:nvPr/>
        </p:nvSpPr>
        <p:spPr>
          <a:xfrm>
            <a:off x="685801" y="1954667"/>
            <a:ext cx="10772774" cy="1504949"/>
          </a:xfrm>
          <a:prstGeom prst="rect">
            <a:avLst/>
          </a:prstGeom>
          <a:solidFill>
            <a:srgbClr val="E4E4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3357A-1520-426E-8134-DF04D274FD79}"/>
              </a:ext>
            </a:extLst>
          </p:cNvPr>
          <p:cNvSpPr>
            <a:spLocks noGrp="1"/>
          </p:cNvSpPr>
          <p:nvPr>
            <p:ph type="title"/>
          </p:nvPr>
        </p:nvSpPr>
        <p:spPr>
          <a:xfrm>
            <a:off x="933450" y="499297"/>
            <a:ext cx="10131425" cy="1064079"/>
          </a:xfrm>
        </p:spPr>
        <p:txBody>
          <a:bodyPr/>
          <a:lstStyle/>
          <a:p>
            <a:pPr algn="ctr" rtl="1"/>
            <a:r>
              <a:rPr lang="ar-JO" dirty="0"/>
              <a:t>ثانياً: الأسرار الكنسية</a:t>
            </a:r>
            <a:endParaRPr lang="en-US" dirty="0"/>
          </a:p>
        </p:txBody>
      </p:sp>
      <p:sp>
        <p:nvSpPr>
          <p:cNvPr id="3" name="Content Placeholder 2">
            <a:extLst>
              <a:ext uri="{FF2B5EF4-FFF2-40B4-BE49-F238E27FC236}">
                <a16:creationId xmlns:a16="http://schemas.microsoft.com/office/drawing/2014/main" id="{0490B3C2-466B-4AF0-A9BA-4DAACBAB5715}"/>
              </a:ext>
            </a:extLst>
          </p:cNvPr>
          <p:cNvSpPr>
            <a:spLocks noGrp="1"/>
          </p:cNvSpPr>
          <p:nvPr>
            <p:ph idx="1"/>
          </p:nvPr>
        </p:nvSpPr>
        <p:spPr>
          <a:xfrm>
            <a:off x="933451" y="1323975"/>
            <a:ext cx="10131425" cy="2562225"/>
          </a:xfrm>
        </p:spPr>
        <p:txBody>
          <a:bodyPr>
            <a:normAutofit/>
          </a:bodyPr>
          <a:lstStyle/>
          <a:p>
            <a:pPr marL="0" indent="0" algn="r" rtl="1">
              <a:buNone/>
            </a:pPr>
            <a:r>
              <a:rPr lang="ar-JO" sz="2000" dirty="0">
                <a:solidFill>
                  <a:srgbClr val="FF0000"/>
                </a:solidFill>
              </a:rPr>
              <a:t>ما هي الأسرار الكنسية؟</a:t>
            </a:r>
          </a:p>
          <a:p>
            <a:pPr marL="0" indent="0" algn="r" rtl="1">
              <a:buNone/>
            </a:pPr>
            <a:r>
              <a:rPr lang="ar-JO" sz="2000" dirty="0">
                <a:solidFill>
                  <a:schemeClr val="bg1"/>
                </a:solidFill>
              </a:rPr>
              <a:t>الأسرار الكنسية هي أعمال كنسية مقدسة تقوم بها الكنيسة بوساطة من يمثّلها، أي الأسقف أو الكاهن، وبها ينال المؤمن بطريقة سرية نعمة الروح القدس غير المنظورة تحت علامات منظورة.</a:t>
            </a:r>
          </a:p>
        </p:txBody>
      </p:sp>
      <p:sp>
        <p:nvSpPr>
          <p:cNvPr id="6" name="TextBox 5">
            <a:extLst>
              <a:ext uri="{FF2B5EF4-FFF2-40B4-BE49-F238E27FC236}">
                <a16:creationId xmlns:a16="http://schemas.microsoft.com/office/drawing/2014/main" id="{67267CDF-B23E-45F0-8A61-AD9DF5BD12C0}"/>
              </a:ext>
            </a:extLst>
          </p:cNvPr>
          <p:cNvSpPr txBox="1"/>
          <p:nvPr/>
        </p:nvSpPr>
        <p:spPr>
          <a:xfrm>
            <a:off x="612775" y="4210586"/>
            <a:ext cx="10772774" cy="1446550"/>
          </a:xfrm>
          <a:prstGeom prst="rect">
            <a:avLst/>
          </a:prstGeom>
          <a:noFill/>
        </p:spPr>
        <p:txBody>
          <a:bodyPr wrap="square" rtlCol="0">
            <a:spAutoFit/>
          </a:bodyPr>
          <a:lstStyle/>
          <a:p>
            <a:pPr algn="r" rtl="1"/>
            <a:r>
              <a:rPr lang="ar-JO" sz="2400" dirty="0"/>
              <a:t>سؤال1: من خلال معرفتك لمعنى الأسرار الكنسية أجب عن السؤال التالي؛</a:t>
            </a:r>
          </a:p>
          <a:p>
            <a:pPr algn="r" rtl="1"/>
            <a:r>
              <a:rPr lang="ar-JO" sz="2400" dirty="0"/>
              <a:t> بعد صعود الرّب يسوع وتأسيسه للأسرار من المخوّل بإقامة الاسرار المقدسة؟</a:t>
            </a:r>
          </a:p>
          <a:p>
            <a:pPr algn="r" rtl="1"/>
            <a:endParaRPr lang="ar-JO" sz="2000" dirty="0"/>
          </a:p>
          <a:p>
            <a:pPr algn="r" rtl="1"/>
            <a:endParaRPr lang="ar-JO" sz="2000" dirty="0"/>
          </a:p>
        </p:txBody>
      </p:sp>
    </p:spTree>
    <p:extLst>
      <p:ext uri="{BB962C8B-B14F-4D97-AF65-F5344CB8AC3E}">
        <p14:creationId xmlns:p14="http://schemas.microsoft.com/office/powerpoint/2010/main" val="3915823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Right Arrow 3">
            <a:extLst>
              <a:ext uri="{FF2B5EF4-FFF2-40B4-BE49-F238E27FC236}">
                <a16:creationId xmlns:a16="http://schemas.microsoft.com/office/drawing/2014/main" id="{32DE17D0-DF43-4D78-8BD9-ADA0BC8C8057}"/>
              </a:ext>
            </a:extLst>
          </p:cNvPr>
          <p:cNvSpPr/>
          <p:nvPr/>
        </p:nvSpPr>
        <p:spPr>
          <a:xfrm>
            <a:off x="942975" y="1795461"/>
            <a:ext cx="3971925" cy="3609975"/>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Callout: Right Arrow 5">
            <a:extLst>
              <a:ext uri="{FF2B5EF4-FFF2-40B4-BE49-F238E27FC236}">
                <a16:creationId xmlns:a16="http://schemas.microsoft.com/office/drawing/2014/main" id="{00038EDF-CB11-488B-8AAD-9756B0427290}"/>
              </a:ext>
            </a:extLst>
          </p:cNvPr>
          <p:cNvSpPr/>
          <p:nvPr/>
        </p:nvSpPr>
        <p:spPr>
          <a:xfrm rot="10800000">
            <a:off x="7277100" y="1795462"/>
            <a:ext cx="3971925" cy="3609975"/>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78673A9-EC7A-480B-A1AE-021C2C60087B}"/>
              </a:ext>
            </a:extLst>
          </p:cNvPr>
          <p:cNvSpPr/>
          <p:nvPr/>
        </p:nvSpPr>
        <p:spPr>
          <a:xfrm>
            <a:off x="5038725" y="2895600"/>
            <a:ext cx="2133600" cy="14859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65B329-F53B-43BD-95D3-D66D63885E3B}"/>
              </a:ext>
            </a:extLst>
          </p:cNvPr>
          <p:cNvSpPr txBox="1"/>
          <p:nvPr/>
        </p:nvSpPr>
        <p:spPr>
          <a:xfrm>
            <a:off x="5343525" y="3429000"/>
            <a:ext cx="1524000" cy="461665"/>
          </a:xfrm>
          <a:prstGeom prst="rect">
            <a:avLst/>
          </a:prstGeom>
          <a:noFill/>
        </p:spPr>
        <p:txBody>
          <a:bodyPr wrap="square" rtlCol="0">
            <a:spAutoFit/>
          </a:bodyPr>
          <a:lstStyle/>
          <a:p>
            <a:pPr algn="r" rtl="1"/>
            <a:r>
              <a:rPr lang="ar-JO" sz="2400" dirty="0"/>
              <a:t>أوجه الأسرار </a:t>
            </a:r>
            <a:endParaRPr lang="en-US" sz="2400" dirty="0"/>
          </a:p>
        </p:txBody>
      </p:sp>
      <p:sp>
        <p:nvSpPr>
          <p:cNvPr id="9" name="TextBox 8">
            <a:extLst>
              <a:ext uri="{FF2B5EF4-FFF2-40B4-BE49-F238E27FC236}">
                <a16:creationId xmlns:a16="http://schemas.microsoft.com/office/drawing/2014/main" id="{1FA4AB32-F707-4C45-9F0C-87542B945008}"/>
              </a:ext>
            </a:extLst>
          </p:cNvPr>
          <p:cNvSpPr txBox="1"/>
          <p:nvPr/>
        </p:nvSpPr>
        <p:spPr>
          <a:xfrm>
            <a:off x="8791575" y="2314576"/>
            <a:ext cx="2352675" cy="2585323"/>
          </a:xfrm>
          <a:prstGeom prst="rect">
            <a:avLst/>
          </a:prstGeom>
          <a:noFill/>
        </p:spPr>
        <p:txBody>
          <a:bodyPr wrap="square" rtlCol="0">
            <a:spAutoFit/>
          </a:bodyPr>
          <a:lstStyle/>
          <a:p>
            <a:pPr algn="r" rtl="1"/>
            <a:r>
              <a:rPr lang="ar-JO" sz="2400" dirty="0"/>
              <a:t>الوجه المنظور:</a:t>
            </a:r>
          </a:p>
          <a:p>
            <a:pPr algn="r" rtl="1"/>
            <a:r>
              <a:rPr lang="ar-JO" sz="2400" dirty="0"/>
              <a:t>هو العمل الخارجي الذي يجريه الكاهن مرتبطاً بكلام التقديس وقد يستخدم مادّة عينية (مثل الماء المقدس).</a:t>
            </a:r>
          </a:p>
          <a:p>
            <a:pPr algn="r" rtl="1"/>
            <a:endParaRPr lang="en-US" dirty="0"/>
          </a:p>
        </p:txBody>
      </p:sp>
      <p:sp>
        <p:nvSpPr>
          <p:cNvPr id="10" name="TextBox 9">
            <a:extLst>
              <a:ext uri="{FF2B5EF4-FFF2-40B4-BE49-F238E27FC236}">
                <a16:creationId xmlns:a16="http://schemas.microsoft.com/office/drawing/2014/main" id="{23499EEB-164A-4739-A900-E85E3A5189EE}"/>
              </a:ext>
            </a:extLst>
          </p:cNvPr>
          <p:cNvSpPr txBox="1"/>
          <p:nvPr/>
        </p:nvSpPr>
        <p:spPr>
          <a:xfrm>
            <a:off x="1047750" y="1989117"/>
            <a:ext cx="2286000" cy="3416320"/>
          </a:xfrm>
          <a:prstGeom prst="rect">
            <a:avLst/>
          </a:prstGeom>
          <a:noFill/>
        </p:spPr>
        <p:txBody>
          <a:bodyPr wrap="square" rtlCol="0">
            <a:spAutoFit/>
          </a:bodyPr>
          <a:lstStyle/>
          <a:p>
            <a:pPr algn="r" rtl="1"/>
            <a:r>
              <a:rPr lang="ar-JO" sz="2400" dirty="0"/>
              <a:t>الوجه غير المنظور:</a:t>
            </a:r>
          </a:p>
          <a:p>
            <a:pPr algn="r" rtl="1"/>
            <a:r>
              <a:rPr lang="ar-JO" sz="2400" dirty="0"/>
              <a:t>هو العمل الذي يمنح من خلاله الله حياته الألهية و نعم الروح القدس لقابل السّر، ليجعل منه ابناً حقيقياً له و عضواً عاملا في الكنيسة و شاهداً للمسيح له المجد.</a:t>
            </a:r>
            <a:endParaRPr lang="en-US" sz="2400" dirty="0"/>
          </a:p>
        </p:txBody>
      </p:sp>
    </p:spTree>
    <p:extLst>
      <p:ext uri="{BB962C8B-B14F-4D97-AF65-F5344CB8AC3E}">
        <p14:creationId xmlns:p14="http://schemas.microsoft.com/office/powerpoint/2010/main" val="3260127415"/>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04CAFAD-94F3-4FF1-B2ED-E26DD074B8AB}"/>
              </a:ext>
            </a:extLst>
          </p:cNvPr>
          <p:cNvGraphicFramePr>
            <a:graphicFrameLocks noGrp="1"/>
          </p:cNvGraphicFramePr>
          <p:nvPr>
            <p:ph idx="1"/>
            <p:extLst>
              <p:ext uri="{D42A27DB-BD31-4B8C-83A1-F6EECF244321}">
                <p14:modId xmlns:p14="http://schemas.microsoft.com/office/powerpoint/2010/main" val="3331745363"/>
              </p:ext>
            </p:extLst>
          </p:nvPr>
        </p:nvGraphicFramePr>
        <p:xfrm>
          <a:off x="914400" y="8080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2BF8F77-7768-491E-AC5E-CF71936D217E}"/>
              </a:ext>
            </a:extLst>
          </p:cNvPr>
          <p:cNvSpPr txBox="1"/>
          <p:nvPr/>
        </p:nvSpPr>
        <p:spPr>
          <a:xfrm>
            <a:off x="1285875" y="4781550"/>
            <a:ext cx="9759950" cy="369332"/>
          </a:xfrm>
          <a:prstGeom prst="rect">
            <a:avLst/>
          </a:prstGeom>
          <a:noFill/>
        </p:spPr>
        <p:txBody>
          <a:bodyPr wrap="square" rtlCol="0">
            <a:spAutoFit/>
          </a:bodyPr>
          <a:lstStyle/>
          <a:p>
            <a:pPr algn="r" rtl="1"/>
            <a:r>
              <a:rPr lang="ar-JO" dirty="0" smtClean="0"/>
              <a:t>مهمة</a:t>
            </a:r>
            <a:r>
              <a:rPr lang="en-US" dirty="0" smtClean="0"/>
              <a:t> 2 </a:t>
            </a:r>
            <a:r>
              <a:rPr lang="ar-JO" dirty="0" smtClean="0"/>
              <a:t>: </a:t>
            </a:r>
            <a:r>
              <a:rPr lang="ar-JO" dirty="0"/>
              <a:t>من خلال الجدول المرفق استنتج السريّن اللذين لا يعادان مطلقاً.</a:t>
            </a:r>
            <a:endParaRPr lang="en-US" dirty="0"/>
          </a:p>
        </p:txBody>
      </p:sp>
    </p:spTree>
    <p:extLst>
      <p:ext uri="{BB962C8B-B14F-4D97-AF65-F5344CB8AC3E}">
        <p14:creationId xmlns:p14="http://schemas.microsoft.com/office/powerpoint/2010/main" val="2444180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CAB91-6B93-4DEB-9153-9F4F42C726FB}"/>
              </a:ext>
            </a:extLst>
          </p:cNvPr>
          <p:cNvSpPr>
            <a:spLocks noGrp="1"/>
          </p:cNvSpPr>
          <p:nvPr>
            <p:ph idx="1"/>
          </p:nvPr>
        </p:nvSpPr>
        <p:spPr/>
        <p:txBody>
          <a:bodyPr/>
          <a:lstStyle/>
          <a:p>
            <a:pPr algn="r" rtl="1"/>
            <a:r>
              <a:rPr lang="ar-JO"/>
              <a:t>تقويم: </a:t>
            </a:r>
            <a:r>
              <a:rPr lang="ar-JO" dirty="0"/>
              <a:t>إبحث في الأناجيل الأربعة واستخرج الآيات التي أسّس خلالها السيد المسيح الأسرار السبعة واكتبها في دفترك.</a:t>
            </a:r>
          </a:p>
          <a:p>
            <a:pPr algn="r" rtl="1"/>
            <a:r>
              <a:rPr lang="ar-JO" dirty="0"/>
              <a:t>متّى(19،26،28)، أعمال الرّسل(8)، لوقا(21،22)، يوحنا(40)، يعقوب(5).و قم بإرساله لي عبر البريد الالكتروني </a:t>
            </a:r>
            <a:endParaRPr lang="en-US" dirty="0"/>
          </a:p>
          <a:p>
            <a:pPr algn="ctr" rtl="1"/>
            <a:r>
              <a:rPr lang="en-US" sz="2400" dirty="0">
                <a:hlinkClick r:id="rId2"/>
              </a:rPr>
              <a:t>M.batarseh@nos.edu.jo</a:t>
            </a:r>
            <a:endParaRPr lang="en-US" sz="2400" dirty="0"/>
          </a:p>
          <a:p>
            <a:pPr algn="r" rtl="1"/>
            <a:endParaRPr lang="en-US" dirty="0"/>
          </a:p>
          <a:p>
            <a:endParaRPr lang="en-US" dirty="0"/>
          </a:p>
        </p:txBody>
      </p:sp>
    </p:spTree>
    <p:extLst>
      <p:ext uri="{BB962C8B-B14F-4D97-AF65-F5344CB8AC3E}">
        <p14:creationId xmlns:p14="http://schemas.microsoft.com/office/powerpoint/2010/main" val="283855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9ED-4BFA-4573-AB55-D50438F61404}"/>
              </a:ext>
            </a:extLst>
          </p:cNvPr>
          <p:cNvSpPr>
            <a:spLocks noGrp="1"/>
          </p:cNvSpPr>
          <p:nvPr>
            <p:ph type="title"/>
          </p:nvPr>
        </p:nvSpPr>
        <p:spPr>
          <a:xfrm>
            <a:off x="1030287" y="3072342"/>
            <a:ext cx="10131425" cy="1456267"/>
          </a:xfrm>
        </p:spPr>
        <p:txBody>
          <a:bodyPr>
            <a:normAutofit/>
          </a:bodyPr>
          <a:lstStyle/>
          <a:p>
            <a:pPr algn="ctr"/>
            <a:r>
              <a:rPr lang="ar-JO" sz="8800" dirty="0"/>
              <a:t>الله معكم أحبّتي!!</a:t>
            </a:r>
            <a:endParaRPr lang="en-US" sz="8800" dirty="0"/>
          </a:p>
        </p:txBody>
      </p:sp>
      <p:pic>
        <p:nvPicPr>
          <p:cNvPr id="4" name="Picture 3">
            <a:extLst>
              <a:ext uri="{FF2B5EF4-FFF2-40B4-BE49-F238E27FC236}">
                <a16:creationId xmlns:a16="http://schemas.microsoft.com/office/drawing/2014/main" id="{E9D8F583-858F-4C9B-B1C5-3F69B89D0FD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609599" y="542924"/>
            <a:ext cx="3514725" cy="3683431"/>
          </a:xfrm>
          <a:prstGeom prst="rect">
            <a:avLst/>
          </a:prstGeom>
        </p:spPr>
      </p:pic>
    </p:spTree>
    <p:extLst>
      <p:ext uri="{BB962C8B-B14F-4D97-AF65-F5344CB8AC3E}">
        <p14:creationId xmlns:p14="http://schemas.microsoft.com/office/powerpoint/2010/main" val="30837290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479</TotalTime>
  <Words>401</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Celestial</vt:lpstr>
      <vt:lpstr>الدّرس الأول: الأسرار في حياتنا </vt:lpstr>
      <vt:lpstr>نصّ إنجيليّ</vt:lpstr>
      <vt:lpstr>اوّلاً: الرّوح القدس والأسرار</vt:lpstr>
      <vt:lpstr>ثانياً: الأسرار الكنسية</vt:lpstr>
      <vt:lpstr>PowerPoint Presentation</vt:lpstr>
      <vt:lpstr>PowerPoint Presentation</vt:lpstr>
      <vt:lpstr>PowerPoint Presentation</vt:lpstr>
      <vt:lpstr>الله معكم أحبّتي!!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gts</dc:creator>
  <cp:lastModifiedBy>SSO</cp:lastModifiedBy>
  <cp:revision>22</cp:revision>
  <dcterms:created xsi:type="dcterms:W3CDTF">2020-07-08T10:20:41Z</dcterms:created>
  <dcterms:modified xsi:type="dcterms:W3CDTF">2020-07-18T05:31:22Z</dcterms:modified>
</cp:coreProperties>
</file>