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9" r:id="rId3"/>
    <p:sldId id="260" r:id="rId4"/>
    <p:sldId id="271" r:id="rId5"/>
    <p:sldId id="273" r:id="rId6"/>
    <p:sldId id="262" r:id="rId7"/>
    <p:sldId id="274" r:id="rId8"/>
    <p:sldId id="261" r:id="rId9"/>
    <p:sldId id="275" r:id="rId10"/>
    <p:sldId id="263" r:id="rId11"/>
    <p:sldId id="264" r:id="rId12"/>
    <p:sldId id="277" r:id="rId13"/>
    <p:sldId id="276" r:id="rId14"/>
    <p:sldId id="265" r:id="rId15"/>
    <p:sldId id="282" r:id="rId16"/>
    <p:sldId id="281" r:id="rId17"/>
    <p:sldId id="283" r:id="rId18"/>
    <p:sldId id="267" r:id="rId19"/>
    <p:sldId id="266" r:id="rId20"/>
    <p:sldId id="268" r:id="rId21"/>
    <p:sldId id="269" r:id="rId22"/>
    <p:sldId id="278" r:id="rId23"/>
    <p:sldId id="270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DA7A-5B44-49E5-9C75-927FB6242370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3E73E-E769-42C9-9B85-8A4A173A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3E73E-E769-42C9-9B85-8A4A173A74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0CA8A-F07B-48F1-AD08-773E8464C3C3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4zejSI8zho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NvLtTwnUHs&amp;list=PLbzagEi1JQaMR8nAaTKzcjRkrhnYx4SdH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XGbOiYhHY2c&amp;list=PLbzagEi1JQaMR8nAaTKzcjRkrhnYx4SdH&amp;index=3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www.youtube.com/watch?v=dAgfnK528RA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_tPbVPfHgk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Chapter 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Integers, powers and roots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Cubes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772817"/>
            <a:ext cx="784887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Cube numbers come from cubing integers (multiplying a</a:t>
            </a:r>
            <a:r>
              <a:rPr lang="en-US" sz="3000" b="1" u="sng" dirty="0"/>
              <a:t> whole </a:t>
            </a:r>
            <a:r>
              <a:rPr lang="en-US" sz="3000" dirty="0"/>
              <a:t>number by itself and then multiplying by itself again)</a:t>
            </a:r>
          </a:p>
          <a:p>
            <a:endParaRPr lang="en-US" sz="2000" dirty="0"/>
          </a:p>
          <a:p>
            <a:r>
              <a:rPr lang="en-US" sz="3000" dirty="0"/>
              <a:t>Example: 2 × 2 × 2 = 8 and </a:t>
            </a:r>
            <a:r>
              <a:rPr lang="en-US" sz="3200" dirty="0"/>
              <a:t>− </a:t>
            </a:r>
            <a:r>
              <a:rPr lang="en-US" sz="3000" dirty="0"/>
              <a:t>4 × </a:t>
            </a:r>
            <a:r>
              <a:rPr lang="en-US" sz="3200" dirty="0"/>
              <a:t>− </a:t>
            </a:r>
            <a:r>
              <a:rPr lang="en-US" sz="3000" dirty="0"/>
              <a:t>4 × </a:t>
            </a:r>
            <a:r>
              <a:rPr lang="en-US" sz="3200" dirty="0"/>
              <a:t>− </a:t>
            </a:r>
            <a:r>
              <a:rPr lang="en-US" sz="3000" dirty="0"/>
              <a:t>4 = </a:t>
            </a:r>
            <a:r>
              <a:rPr lang="en-US" sz="3200" dirty="0"/>
              <a:t>− </a:t>
            </a:r>
            <a:r>
              <a:rPr lang="en-US" sz="3000" dirty="0"/>
              <a:t>64</a:t>
            </a:r>
          </a:p>
          <a:p>
            <a:endParaRPr lang="en-US" sz="2000" dirty="0"/>
          </a:p>
          <a:p>
            <a:r>
              <a:rPr lang="en-US" sz="2500" dirty="0"/>
              <a:t>This can be written using indices             2</a:t>
            </a:r>
            <a:r>
              <a:rPr lang="en-US" sz="2500" baseline="30000" dirty="0"/>
              <a:t>3</a:t>
            </a:r>
            <a:r>
              <a:rPr lang="en-US" sz="2500" dirty="0"/>
              <a:t>= 8 and −4</a:t>
            </a:r>
            <a:r>
              <a:rPr lang="en-US" sz="2500" baseline="30000" dirty="0"/>
              <a:t>3</a:t>
            </a:r>
            <a:r>
              <a:rPr lang="en-US" sz="2500" dirty="0"/>
              <a:t>= − 64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4725144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/>
              <a:t>Note:</a:t>
            </a:r>
          </a:p>
          <a:p>
            <a:r>
              <a:rPr lang="en-US" sz="3000" dirty="0"/>
              <a:t>3.1</a:t>
            </a:r>
            <a:r>
              <a:rPr lang="en-US" sz="3000" baseline="50000" dirty="0"/>
              <a:t>3</a:t>
            </a:r>
            <a:r>
              <a:rPr lang="en-US" sz="3000" dirty="0"/>
              <a:t>= 3.1 × 3.1 × 3.1 = 29.791  which is not a cube number because 3.1 is </a:t>
            </a:r>
            <a:r>
              <a:rPr lang="en-US" sz="3000" b="1" u="sng" dirty="0"/>
              <a:t>NOT an integer</a:t>
            </a:r>
          </a:p>
          <a:p>
            <a:endParaRPr lang="en-US" sz="3000" b="1" u="sng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45091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tx2">
                    <a:lumMod val="75000"/>
                  </a:schemeClr>
                </a:solidFill>
              </a:rPr>
              <a:t>cube roots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772817"/>
            <a:ext cx="78488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Finding a cube root of a number is the inverse of cubing a number.</a:t>
            </a:r>
          </a:p>
          <a:p>
            <a:endParaRPr lang="en-US" sz="3000" dirty="0"/>
          </a:p>
          <a:p>
            <a:r>
              <a:rPr lang="en-US" sz="3000" dirty="0"/>
              <a:t>Example:          = 5</a:t>
            </a:r>
          </a:p>
          <a:p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789040"/>
            <a:ext cx="74888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5 x 5 x 5 = 125 so </a:t>
            </a:r>
            <a:r>
              <a:rPr lang="en-US" sz="3000" baseline="30000" dirty="0"/>
              <a:t>               </a:t>
            </a:r>
            <a:r>
              <a:rPr lang="en-US" sz="3000" dirty="0"/>
              <a:t>= 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4653136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 </a:t>
            </a:r>
            <a:r>
              <a:rPr lang="en-US" sz="3000" baseline="30000" dirty="0"/>
              <a:t>             </a:t>
            </a:r>
            <a:r>
              <a:rPr lang="en-US" sz="3000" dirty="0"/>
              <a:t>= </a:t>
            </a:r>
            <a:r>
              <a:rPr lang="en-US" sz="3200" dirty="0"/>
              <a:t>−</a:t>
            </a:r>
            <a:r>
              <a:rPr lang="en-US" sz="3000" dirty="0"/>
              <a:t>2</a:t>
            </a:r>
          </a:p>
          <a:p>
            <a:r>
              <a:rPr lang="en-US" sz="3000" dirty="0"/>
              <a:t>The answer is </a:t>
            </a:r>
            <a:r>
              <a:rPr lang="en-US" sz="2800" dirty="0"/>
              <a:t>−</a:t>
            </a:r>
            <a:r>
              <a:rPr lang="en-US" sz="3000" dirty="0"/>
              <a:t>2 because </a:t>
            </a:r>
            <a:r>
              <a:rPr lang="en-US" sz="3200" dirty="0"/>
              <a:t>−</a:t>
            </a:r>
            <a:r>
              <a:rPr lang="en-US" sz="3000" dirty="0"/>
              <a:t>2 ×</a:t>
            </a:r>
            <a:r>
              <a:rPr lang="en-US" sz="3200" dirty="0"/>
              <a:t> −</a:t>
            </a:r>
            <a:r>
              <a:rPr lang="en-US" sz="3000" dirty="0"/>
              <a:t>2 × </a:t>
            </a:r>
            <a:r>
              <a:rPr lang="en-US" sz="3200" dirty="0"/>
              <a:t>−</a:t>
            </a:r>
            <a:r>
              <a:rPr lang="en-US" sz="3000" dirty="0"/>
              <a:t>2= </a:t>
            </a:r>
            <a:r>
              <a:rPr lang="en-US" sz="3200" dirty="0"/>
              <a:t>−</a:t>
            </a:r>
            <a:r>
              <a:rPr lang="en-US" sz="3000" dirty="0"/>
              <a:t>8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6156176" y="2636912"/>
            <a:ext cx="2448272" cy="2088232"/>
          </a:xfrm>
          <a:prstGeom prst="wedgeEllipseCallout">
            <a:avLst>
              <a:gd name="adj1" fmla="val -56701"/>
              <a:gd name="adj2" fmla="val 382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Cubes and cube roots are useful for finding volumes and side lengths of cubes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3861048"/>
            <a:ext cx="677264" cy="432048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3212976"/>
            <a:ext cx="677264" cy="432048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4725144"/>
            <a:ext cx="660073" cy="4320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332656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Volume of a cube = l × w × 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268760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 1: what is the volume of the cube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1" y="4509120"/>
            <a:ext cx="4355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Volume = l × w × h</a:t>
            </a:r>
          </a:p>
          <a:p>
            <a:r>
              <a:rPr lang="en-US" sz="2800" b="1" dirty="0"/>
              <a:t>	  = 3 × 3 × 3 = 27 cm</a:t>
            </a:r>
            <a:r>
              <a:rPr lang="en-US" sz="2800" b="1" baseline="30000" dirty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0032" y="1268760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 2: what is the side length of the cube below:</a:t>
            </a:r>
          </a:p>
        </p:txBody>
      </p:sp>
      <p:pic>
        <p:nvPicPr>
          <p:cNvPr id="35842" name="Picture 2" descr="Volume Formulas"/>
          <p:cNvPicPr>
            <a:picLocks noChangeAspect="1" noChangeArrowheads="1"/>
          </p:cNvPicPr>
          <p:nvPr/>
        </p:nvPicPr>
        <p:blipFill>
          <a:blip r:embed="rId2" cstate="print"/>
          <a:srcRect t="47066" r="69625" b="17635"/>
          <a:stretch>
            <a:fillRect/>
          </a:stretch>
        </p:blipFill>
        <p:spPr bwMode="auto">
          <a:xfrm>
            <a:off x="971600" y="2564904"/>
            <a:ext cx="2268252" cy="1512168"/>
          </a:xfrm>
          <a:prstGeom prst="rect">
            <a:avLst/>
          </a:prstGeom>
          <a:noFill/>
        </p:spPr>
      </p:pic>
      <p:pic>
        <p:nvPicPr>
          <p:cNvPr id="35844" name="Picture 4" descr="12 POINTS!!!!! Find the side length of the cube with the given ..."/>
          <p:cNvPicPr>
            <a:picLocks noChangeAspect="1" noChangeArrowheads="1"/>
          </p:cNvPicPr>
          <p:nvPr/>
        </p:nvPicPr>
        <p:blipFill>
          <a:blip r:embed="rId3" cstate="print"/>
          <a:srcRect t="3612" b="6080"/>
          <a:stretch>
            <a:fillRect/>
          </a:stretch>
        </p:blipFill>
        <p:spPr bwMode="auto">
          <a:xfrm>
            <a:off x="5436096" y="2132856"/>
            <a:ext cx="2016224" cy="1560693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788024" y="3910459"/>
            <a:ext cx="4355976" cy="1606773"/>
            <a:chOff x="4788024" y="4126483"/>
            <a:chExt cx="4355976" cy="1606773"/>
          </a:xfrm>
        </p:grpSpPr>
        <p:sp>
          <p:nvSpPr>
            <p:cNvPr id="9" name="TextBox 8"/>
            <p:cNvSpPr txBox="1"/>
            <p:nvPr/>
          </p:nvSpPr>
          <p:spPr>
            <a:xfrm>
              <a:off x="4788024" y="4126483"/>
              <a:ext cx="4355976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50" dirty="0"/>
                <a:t>Since the inverse of cubing a number is the cube root, the side length of the cube is </a:t>
              </a:r>
            </a:p>
            <a:p>
              <a:r>
                <a:rPr lang="en-US" sz="2450" dirty="0"/>
                <a:t>=</a:t>
              </a:r>
              <a:r>
                <a:rPr lang="en-US" sz="2450" b="1" dirty="0"/>
                <a:t>            = 5 m</a:t>
              </a:r>
              <a:endParaRPr lang="en-US" sz="2450" b="1" baseline="30000" dirty="0"/>
            </a:p>
          </p:txBody>
        </p:sp>
        <p:pic>
          <p:nvPicPr>
            <p:cNvPr id="35845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48064" y="5328592"/>
              <a:ext cx="633387" cy="4046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4244" y="240667"/>
            <a:ext cx="55446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Solve  the following questions:</a:t>
            </a:r>
          </a:p>
          <a:p>
            <a:endParaRPr lang="en-US" sz="2200" b="1" dirty="0"/>
          </a:p>
          <a:p>
            <a:r>
              <a:rPr lang="en-US" sz="2200" b="1" u="sng" dirty="0"/>
              <a:t>P. 13 Ex. 1D </a:t>
            </a:r>
          </a:p>
          <a:p>
            <a:endParaRPr lang="en-US" sz="2200" b="1" dirty="0"/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 (a, b)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Q2 (a, d, f)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Q3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Q4 (</a:t>
            </a:r>
            <a:r>
              <a:rPr lang="en-US" sz="2200" b="1" dirty="0" err="1"/>
              <a:t>a,b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Q5 (</a:t>
            </a:r>
            <a:r>
              <a:rPr lang="en-US" sz="2200" b="1" dirty="0" err="1"/>
              <a:t>b,c,f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Q6 (b, d)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Q7 (a, b)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Q8 (</a:t>
            </a:r>
            <a:r>
              <a:rPr lang="en-US" sz="2200" b="1" dirty="0" err="1"/>
              <a:t>a,c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Q9 (</a:t>
            </a:r>
            <a:r>
              <a:rPr lang="en-US" sz="2200" b="1" dirty="0" err="1"/>
              <a:t>a,c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Q10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Q11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Q12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Q13 (</a:t>
            </a:r>
            <a:r>
              <a:rPr lang="en-US" sz="2200" b="1" dirty="0" err="1"/>
              <a:t>a,b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Q14 (</a:t>
            </a:r>
            <a:r>
              <a:rPr lang="en-US" sz="2200" b="1" dirty="0" err="1"/>
              <a:t>b,e</a:t>
            </a:r>
            <a:r>
              <a:rPr lang="en-US" sz="2200" b="1" dirty="0"/>
              <a:t>)</a:t>
            </a:r>
          </a:p>
        </p:txBody>
      </p:sp>
      <p:pic>
        <p:nvPicPr>
          <p:cNvPr id="3" name="Picture 8" descr="ÙØªÙØ¬Ø© Ø¨Ø­Ø« Ø§ÙØµÙØ± Ø¹Ù âªclass workâ¬â"/>
          <p:cNvPicPr>
            <a:picLocks noChangeAspect="1" noChangeArrowheads="1"/>
          </p:cNvPicPr>
          <p:nvPr/>
        </p:nvPicPr>
        <p:blipFill>
          <a:blip r:embed="rId2" cstate="print"/>
          <a:srcRect l="17285" r="13485" b="12481"/>
          <a:stretch>
            <a:fillRect/>
          </a:stretch>
        </p:blipFill>
        <p:spPr bwMode="auto">
          <a:xfrm>
            <a:off x="395536" y="404664"/>
            <a:ext cx="1584176" cy="151216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51920" y="62373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hlinkClick r:id="rId3"/>
              </a:rPr>
              <a:t>https://www.youtube.com/watch?v=B4zejSI8zho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Index notation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422631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 2 × 2 × 2 = 2</a:t>
            </a:r>
            <a:r>
              <a:rPr lang="en-US" sz="3000" baseline="60000" dirty="0"/>
              <a:t>3</a:t>
            </a:r>
          </a:p>
          <a:p>
            <a:r>
              <a:rPr lang="en-US" sz="3000" dirty="0"/>
              <a:t>	      5 × 5 × 5 × 5 = 5</a:t>
            </a:r>
            <a:r>
              <a:rPr lang="en-US" sz="3000" baseline="60000" dirty="0"/>
              <a:t>4</a:t>
            </a:r>
          </a:p>
          <a:p>
            <a:r>
              <a:rPr lang="en-US" sz="3000" dirty="0"/>
              <a:t>	       7 × 7 × 7 × 7 × 7 × 7= 7</a:t>
            </a:r>
            <a:r>
              <a:rPr lang="en-US" sz="3000" baseline="60000" dirty="0"/>
              <a:t>6</a:t>
            </a:r>
            <a:endParaRPr lang="en-US" sz="3000" dirty="0"/>
          </a:p>
        </p:txBody>
      </p:sp>
      <p:pic>
        <p:nvPicPr>
          <p:cNvPr id="20482" name="Picture 2" descr="ØµÙØ±Ø© Ø°Ø§Øª ØµÙØ©"/>
          <p:cNvPicPr>
            <a:picLocks noChangeAspect="1" noChangeArrowheads="1"/>
          </p:cNvPicPr>
          <p:nvPr/>
        </p:nvPicPr>
        <p:blipFill>
          <a:blip r:embed="rId2" cstate="print"/>
          <a:srcRect b="47431"/>
          <a:stretch>
            <a:fillRect/>
          </a:stretch>
        </p:blipFill>
        <p:spPr bwMode="auto">
          <a:xfrm>
            <a:off x="1763688" y="1916832"/>
            <a:ext cx="5904657" cy="306343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1340768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Index notation means using </a:t>
            </a:r>
            <a:r>
              <a:rPr lang="en-US" sz="3000" b="1" dirty="0"/>
              <a:t>powers.</a:t>
            </a:r>
          </a:p>
          <a:p>
            <a:endParaRPr lang="en-US" sz="3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508105" y="5653697"/>
            <a:ext cx="3635892" cy="1015663"/>
            <a:chOff x="6135572" y="5661248"/>
            <a:chExt cx="3024402" cy="1015663"/>
          </a:xfrm>
        </p:grpSpPr>
        <p:sp>
          <p:nvSpPr>
            <p:cNvPr id="13" name="TextBox 12"/>
            <p:cNvSpPr txBox="1"/>
            <p:nvPr/>
          </p:nvSpPr>
          <p:spPr>
            <a:xfrm>
              <a:off x="6855718" y="5661248"/>
              <a:ext cx="23042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Solve  P.14 Ex. 1E</a:t>
              </a:r>
            </a:p>
            <a:p>
              <a:r>
                <a:rPr lang="en-US" sz="2000" b="1" dirty="0"/>
                <a:t>Q1 (c, d), Q2 (b, d, e), Q3 (b, </a:t>
              </a:r>
              <a:r>
                <a:rPr lang="en-US" sz="2000" b="1" dirty="0" err="1"/>
                <a:t>c,e</a:t>
              </a:r>
              <a:r>
                <a:rPr lang="en-US" sz="2000" b="1" dirty="0"/>
                <a:t>), Q4</a:t>
              </a:r>
            </a:p>
          </p:txBody>
        </p:sp>
        <p:pic>
          <p:nvPicPr>
            <p:cNvPr id="12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3" cstate="print"/>
            <a:srcRect l="16466" r="17672" b="12481"/>
            <a:stretch>
              <a:fillRect/>
            </a:stretch>
          </p:blipFill>
          <p:spPr bwMode="auto">
            <a:xfrm>
              <a:off x="6135572" y="5733256"/>
              <a:ext cx="718771" cy="856532"/>
            </a:xfrm>
            <a:prstGeom prst="rect">
              <a:avLst/>
            </a:prstGeom>
            <a:noFill/>
          </p:spPr>
        </p:pic>
      </p:grpSp>
      <p:sp>
        <p:nvSpPr>
          <p:cNvPr id="9" name="TextBox 8"/>
          <p:cNvSpPr txBox="1"/>
          <p:nvPr/>
        </p:nvSpPr>
        <p:spPr>
          <a:xfrm>
            <a:off x="251520" y="630932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https://www.youtube.com/watch?v=-zUmvpkhvW8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/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When two numbers are powers of the same number (same BASE), you multiply them by adding their indices. Using symbols</a:t>
                </a:r>
                <a:r>
                  <a:rPr lang="en-US" sz="3000" b="1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3000" b="1" dirty="0"/>
              </a:p>
              <a:p>
                <a:endParaRPr lang="en-US" sz="3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blipFill>
                <a:blip r:embed="rId2"/>
                <a:stretch>
                  <a:fillRect l="-2446" t="-3000" r="-12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5638C9D-4A9F-4320-81D5-881A215930CB}"/>
              </a:ext>
            </a:extLst>
          </p:cNvPr>
          <p:cNvSpPr txBox="1"/>
          <p:nvPr/>
        </p:nvSpPr>
        <p:spPr>
          <a:xfrm>
            <a:off x="1327590" y="332656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tx2">
                    <a:lumMod val="75000"/>
                  </a:schemeClr>
                </a:solidFill>
              </a:rPr>
              <a:t>Multiplying powers of the same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/>
              <p:nvPr/>
            </p:nvSpPr>
            <p:spPr>
              <a:xfrm>
                <a:off x="561968" y="4434210"/>
                <a:ext cx="6696744" cy="148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Example: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endParaRPr lang="en-US" sz="3000" b="1" dirty="0"/>
              </a:p>
              <a:p>
                <a:r>
                  <a:rPr lang="en-US" sz="3000" dirty="0">
                    <a:solidFill>
                      <a:schemeClr val="accent6">
                        <a:lumMod val="75000"/>
                      </a:schemeClr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accent6">
                        <a:lumMod val="75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accent6">
                        <a:lumMod val="75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</a:t>
                </a:r>
                <a:endParaRPr lang="en-US" sz="3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68" y="4434210"/>
                <a:ext cx="6696744" cy="1487780"/>
              </a:xfrm>
              <a:prstGeom prst="rect">
                <a:avLst/>
              </a:prstGeom>
              <a:blipFill>
                <a:blip r:embed="rId3"/>
                <a:stretch>
                  <a:fillRect l="-2093" t="-4918" b="-12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loud 4">
            <a:extLst>
              <a:ext uri="{FF2B5EF4-FFF2-40B4-BE49-F238E27FC236}">
                <a16:creationId xmlns:a16="http://schemas.microsoft.com/office/drawing/2014/main" id="{A30B88B9-49A5-47AB-A40F-8FDF0C85F05D}"/>
              </a:ext>
            </a:extLst>
          </p:cNvPr>
          <p:cNvSpPr/>
          <p:nvPr/>
        </p:nvSpPr>
        <p:spPr>
          <a:xfrm rot="20335482">
            <a:off x="5079660" y="3174020"/>
            <a:ext cx="3824105" cy="20474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</a:rPr>
              <a:t>You can always write them in expanded form to double check your answer.</a:t>
            </a:r>
          </a:p>
        </p:txBody>
      </p:sp>
    </p:spTree>
    <p:extLst>
      <p:ext uri="{BB962C8B-B14F-4D97-AF65-F5344CB8AC3E}">
        <p14:creationId xmlns:p14="http://schemas.microsoft.com/office/powerpoint/2010/main" val="183223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/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When two numbers are powers of the same number (same BASE), you divide them by subtracting their indices. Using symbols</a:t>
                </a:r>
                <a:r>
                  <a:rPr lang="en-US" sz="3000" b="1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n-US" sz="3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3000" b="1" dirty="0"/>
              </a:p>
              <a:p>
                <a:endParaRPr lang="en-US" sz="3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blipFill>
                <a:blip r:embed="rId2"/>
                <a:stretch>
                  <a:fillRect l="-2446" t="-3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5638C9D-4A9F-4320-81D5-881A215930CB}"/>
              </a:ext>
            </a:extLst>
          </p:cNvPr>
          <p:cNvSpPr txBox="1"/>
          <p:nvPr/>
        </p:nvSpPr>
        <p:spPr>
          <a:xfrm>
            <a:off x="1327590" y="332656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>
                <a:solidFill>
                  <a:schemeClr val="tx2">
                    <a:lumMod val="75000"/>
                  </a:schemeClr>
                </a:solidFill>
              </a:rPr>
              <a:t>DEividing</a:t>
            </a:r>
            <a:r>
              <a:rPr lang="en-US" sz="4000" b="1" u="sng" dirty="0">
                <a:solidFill>
                  <a:schemeClr val="tx2">
                    <a:lumMod val="75000"/>
                  </a:schemeClr>
                </a:solidFill>
              </a:rPr>
              <a:t> powers of the same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/>
              <p:nvPr/>
            </p:nvSpPr>
            <p:spPr>
              <a:xfrm>
                <a:off x="561968" y="4434210"/>
                <a:ext cx="6696744" cy="1858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Example: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30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</m:t>
                          </m:r>
                          <m:r>
                            <m:rPr>
                              <m:nor/>
                            </m:rPr>
                            <a:rPr lang="en-US" sz="3000" b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</m:t>
                          </m:r>
                          <m:r>
                            <m:rPr>
                              <m:nor/>
                            </m:rPr>
                            <a:rPr lang="en-US" sz="3000" b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</a:rPr>
                            <m:t>5 </m:t>
                          </m:r>
                          <m:r>
                            <a:rPr lang="en-US" sz="3000" b="1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</a:rPr>
                            <m:t> 5</m:t>
                          </m:r>
                          <m:r>
                            <m:rPr>
                              <m:nor/>
                            </m:rPr>
                            <a:rPr lang="en-US" sz="30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3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68" y="4434210"/>
                <a:ext cx="6696744" cy="1858201"/>
              </a:xfrm>
              <a:prstGeom prst="rect">
                <a:avLst/>
              </a:prstGeom>
              <a:blipFill>
                <a:blip r:embed="rId3"/>
                <a:stretch>
                  <a:fillRect l="-2093" t="-3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loud 4">
            <a:extLst>
              <a:ext uri="{FF2B5EF4-FFF2-40B4-BE49-F238E27FC236}">
                <a16:creationId xmlns:a16="http://schemas.microsoft.com/office/drawing/2014/main" id="{A30B88B9-49A5-47AB-A40F-8FDF0C85F05D}"/>
              </a:ext>
            </a:extLst>
          </p:cNvPr>
          <p:cNvSpPr/>
          <p:nvPr/>
        </p:nvSpPr>
        <p:spPr>
          <a:xfrm rot="20335482">
            <a:off x="5079660" y="3174020"/>
            <a:ext cx="3824105" cy="20474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</a:rPr>
              <a:t>You can always write them in expanded form to double check your answer.</a:t>
            </a:r>
          </a:p>
        </p:txBody>
      </p:sp>
    </p:spTree>
    <p:extLst>
      <p:ext uri="{BB962C8B-B14F-4D97-AF65-F5344CB8AC3E}">
        <p14:creationId xmlns:p14="http://schemas.microsoft.com/office/powerpoint/2010/main" val="314931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4244" y="240667"/>
            <a:ext cx="55446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Solve  the following questions:</a:t>
            </a:r>
          </a:p>
          <a:p>
            <a:endParaRPr lang="en-US" sz="2200" b="1" dirty="0"/>
          </a:p>
          <a:p>
            <a:r>
              <a:rPr lang="en-US" sz="2200" b="1" u="sng" dirty="0"/>
              <a:t>P. 15 Ex. 1F </a:t>
            </a:r>
          </a:p>
          <a:p>
            <a:endParaRPr lang="en-US" sz="2200" b="1" dirty="0"/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 (</a:t>
            </a:r>
            <a:r>
              <a:rPr lang="en-US" sz="2200" b="1" dirty="0" err="1"/>
              <a:t>b,f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Q2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Q4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Q5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Q6 (b)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Q7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Q8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Q9 (</a:t>
            </a:r>
            <a:r>
              <a:rPr lang="en-US" sz="2200" b="1" dirty="0" err="1"/>
              <a:t>a,d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Q10 (</a:t>
            </a:r>
            <a:r>
              <a:rPr lang="en-US" sz="2200" b="1" dirty="0" err="1"/>
              <a:t>a,d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Q11(</a:t>
            </a:r>
            <a:r>
              <a:rPr lang="en-US" sz="2200" b="1" dirty="0" err="1"/>
              <a:t>g,h,i,j</a:t>
            </a:r>
            <a:r>
              <a:rPr lang="en-US" sz="2200" b="1" dirty="0"/>
              <a:t>)</a:t>
            </a:r>
          </a:p>
        </p:txBody>
      </p:sp>
      <p:pic>
        <p:nvPicPr>
          <p:cNvPr id="3" name="Picture 8" descr="ÙØªÙØ¬Ø© Ø¨Ø­Ø« Ø§ÙØµÙØ± Ø¹Ù âªclass workâ¬â"/>
          <p:cNvPicPr>
            <a:picLocks noChangeAspect="1" noChangeArrowheads="1"/>
          </p:cNvPicPr>
          <p:nvPr/>
        </p:nvPicPr>
        <p:blipFill>
          <a:blip r:embed="rId2" cstate="print"/>
          <a:srcRect l="17285" r="13485" b="12481"/>
          <a:stretch>
            <a:fillRect/>
          </a:stretch>
        </p:blipFill>
        <p:spPr bwMode="auto">
          <a:xfrm>
            <a:off x="395536" y="404664"/>
            <a:ext cx="1584176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894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Lowest common multiple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1340768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LCM (lowest common multiple of two or more numbers is the common multiple with the lowest value. </a:t>
            </a:r>
            <a:endParaRPr lang="en-US" sz="3000" b="1" dirty="0"/>
          </a:p>
          <a:p>
            <a:endParaRPr lang="en-US" sz="3000" dirty="0"/>
          </a:p>
        </p:txBody>
      </p:sp>
      <p:pic>
        <p:nvPicPr>
          <p:cNvPr id="24578" name="Picture 2" descr="ØµÙØ±Ø© Ø°Ø§Øª ØµÙØ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564904"/>
            <a:ext cx="5256584" cy="29548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Highest common factor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576064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HCF (highest common factor) of two or more numbers is the common factor with the highest value. </a:t>
            </a:r>
            <a:r>
              <a:rPr lang="en-US" sz="2300" b="1" u="sng" dirty="0"/>
              <a:t>Factors</a:t>
            </a:r>
            <a:r>
              <a:rPr lang="en-US" sz="2300" dirty="0"/>
              <a:t> of a number are the whole numbers that divide into it with no remainder.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6516216" y="1268760"/>
            <a:ext cx="2627784" cy="2088232"/>
          </a:xfrm>
          <a:prstGeom prst="cloudCallout">
            <a:avLst>
              <a:gd name="adj1" fmla="val -79937"/>
              <a:gd name="adj2" fmla="val 19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/>
              <a:t>It’s a good idea to look for factors in pairs, so that you don’t miss any out.</a:t>
            </a:r>
          </a:p>
        </p:txBody>
      </p:sp>
      <p:sp>
        <p:nvSpPr>
          <p:cNvPr id="23556" name="AutoShape 4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AutoShape 8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AutoShape 10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AutoShape 12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245931" y="5878118"/>
            <a:ext cx="3168353" cy="745950"/>
            <a:chOff x="5688632" y="6445880"/>
            <a:chExt cx="2842815" cy="879989"/>
          </a:xfrm>
        </p:grpSpPr>
        <p:sp>
          <p:nvSpPr>
            <p:cNvPr id="17" name="TextBox 16"/>
            <p:cNvSpPr txBox="1"/>
            <p:nvPr/>
          </p:nvSpPr>
          <p:spPr>
            <a:xfrm>
              <a:off x="6552728" y="6578098"/>
              <a:ext cx="1978719" cy="61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" b="1" u="sng" dirty="0"/>
                <a:t>Solve  P. 16 Ex. 1G</a:t>
              </a:r>
            </a:p>
            <a:p>
              <a:r>
                <a:rPr lang="en-US" sz="1700" b="1" dirty="0"/>
                <a:t>Q1 (b), Q2</a:t>
              </a:r>
            </a:p>
          </p:txBody>
        </p:sp>
        <p:pic>
          <p:nvPicPr>
            <p:cNvPr id="18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2" cstate="print"/>
            <a:srcRect l="13557" r="21554" b="12481"/>
            <a:stretch>
              <a:fillRect/>
            </a:stretch>
          </p:blipFill>
          <p:spPr bwMode="auto">
            <a:xfrm>
              <a:off x="5688632" y="6445880"/>
              <a:ext cx="864096" cy="879989"/>
            </a:xfrm>
            <a:prstGeom prst="rect">
              <a:avLst/>
            </a:prstGeom>
            <a:noFill/>
          </p:spPr>
        </p:pic>
      </p:grpSp>
      <p:sp>
        <p:nvSpPr>
          <p:cNvPr id="14" name="TextBox 13"/>
          <p:cNvSpPr txBox="1"/>
          <p:nvPr/>
        </p:nvSpPr>
        <p:spPr>
          <a:xfrm>
            <a:off x="251520" y="6093296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3"/>
              </a:rPr>
              <a:t>https://www.youtube.com/watch?v=0NvLtTwnUHs&amp;list=PLbzagEi1JQaMR8nAaTKzcjRkrhnYx4SdH</a:t>
            </a:r>
            <a:r>
              <a:rPr lang="en-US" sz="1600" dirty="0"/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5576" y="3356992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Example</a:t>
            </a:r>
            <a:r>
              <a:rPr lang="en-US" sz="2400" dirty="0"/>
              <a:t>: Find the HCF of 20 and 24: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3568" y="393305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Factors of 20</a:t>
            </a:r>
            <a:r>
              <a:rPr lang="en-US" sz="2000" dirty="0"/>
              <a:t>: 1   , 2   , 4 ,   5 ,   10 ,   20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3568" y="4437112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Factors of 24</a:t>
            </a:r>
            <a:r>
              <a:rPr lang="en-US" sz="2000" dirty="0"/>
              <a:t>: 1   , 2   ,   3,    4 ,   6 ,   8 ,   12 ,   24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5576" y="486916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Common factors are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: 1   , 2 ,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5576" y="5301208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Highest Common factor is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 animBg="1"/>
      <p:bldP spid="14" grpId="0"/>
      <p:bldP spid="15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18654"/>
            <a:ext cx="7772400" cy="778098"/>
          </a:xfrm>
        </p:spPr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330008" cy="464549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To learn about multiplying and dividing integers.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squares and square roots, cubes and cube roots.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laws of indices.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the order of operation.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LCM, HCF and prime factorization.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natural and rational numbers.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8172" y="-23058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Prime numbers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4036" y="769030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number that has two factors only, 1 and itself is called a </a:t>
            </a:r>
            <a:r>
              <a:rPr lang="en-US" sz="2400" b="1" dirty="0"/>
              <a:t>prime number.</a:t>
            </a:r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number that has more than two is called a </a:t>
            </a:r>
            <a:r>
              <a:rPr lang="en-US" sz="2400" b="1" dirty="0"/>
              <a:t>composite</a:t>
            </a:r>
            <a:r>
              <a:rPr lang="en-US" sz="2400" dirty="0"/>
              <a:t> </a:t>
            </a:r>
            <a:r>
              <a:rPr lang="en-US" sz="2400" b="1" dirty="0"/>
              <a:t>number.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Every number can be written as a product of prime. The two most common ways to do this are by using </a:t>
            </a:r>
            <a:r>
              <a:rPr lang="en-US" sz="2400" b="1" dirty="0"/>
              <a:t>factor trees </a:t>
            </a:r>
            <a:r>
              <a:rPr lang="en-US" sz="2400" dirty="0"/>
              <a:t>and </a:t>
            </a:r>
            <a:r>
              <a:rPr lang="en-US" sz="2400" b="1" dirty="0"/>
              <a:t>division by primes</a:t>
            </a:r>
            <a:r>
              <a:rPr lang="en-US" sz="2400" dirty="0"/>
              <a:t>.</a:t>
            </a:r>
            <a:endParaRPr lang="en-US" sz="2400" b="1" dirty="0"/>
          </a:p>
          <a:p>
            <a:endParaRPr lang="en-US" sz="2400" dirty="0"/>
          </a:p>
        </p:txBody>
      </p:sp>
      <p:pic>
        <p:nvPicPr>
          <p:cNvPr id="25604" name="Picture 4" descr="ÙØªÙØ¬Ø© Ø¨Ø­Ø« Ø§ÙØµÙØ± Ø¹Ù âªfactor treeâ¬â"/>
          <p:cNvPicPr>
            <a:picLocks noChangeAspect="1" noChangeArrowheads="1"/>
          </p:cNvPicPr>
          <p:nvPr/>
        </p:nvPicPr>
        <p:blipFill>
          <a:blip r:embed="rId2" cstate="print"/>
          <a:srcRect r="41695"/>
          <a:stretch>
            <a:fillRect/>
          </a:stretch>
        </p:blipFill>
        <p:spPr bwMode="auto">
          <a:xfrm>
            <a:off x="684076" y="3145294"/>
            <a:ext cx="2520280" cy="2363787"/>
          </a:xfrm>
          <a:prstGeom prst="rect">
            <a:avLst/>
          </a:prstGeom>
          <a:noFill/>
        </p:spPr>
      </p:pic>
      <p:pic>
        <p:nvPicPr>
          <p:cNvPr id="25606" name="Picture 6" descr="ÙØªÙØ¬Ø© Ø¨Ø­Ø« Ø§ÙØµÙØ± Ø¹Ù âªdivision by primeâ¬â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548" y="3145294"/>
            <a:ext cx="3275856" cy="24568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4036" y="566557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120 = 2 </a:t>
            </a:r>
            <a:r>
              <a:rPr lang="en-US" dirty="0"/>
              <a:t>× 2 × 2 × 3 × 5</a:t>
            </a:r>
            <a:endParaRPr lang="en-US" b="1" dirty="0"/>
          </a:p>
          <a:p>
            <a:r>
              <a:rPr lang="en-US" b="1" dirty="0"/>
              <a:t>Using index notation: 2</a:t>
            </a:r>
            <a:r>
              <a:rPr lang="en-US" b="1" baseline="60000" dirty="0"/>
              <a:t>3</a:t>
            </a:r>
            <a:r>
              <a:rPr lang="en-US" b="1" dirty="0"/>
              <a:t> </a:t>
            </a:r>
            <a:r>
              <a:rPr lang="en-US" dirty="0"/>
              <a:t>×</a:t>
            </a:r>
            <a:r>
              <a:rPr lang="en-US" b="1" dirty="0"/>
              <a:t> 3 </a:t>
            </a:r>
            <a:r>
              <a:rPr lang="en-US" dirty="0"/>
              <a:t>×</a:t>
            </a:r>
            <a:r>
              <a:rPr lang="en-US" b="1" dirty="0"/>
              <a:t> 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8572" y="566557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80 = 2 </a:t>
            </a:r>
            <a:r>
              <a:rPr lang="en-US" dirty="0"/>
              <a:t>× 2 × 2 × 2 × 5</a:t>
            </a:r>
            <a:endParaRPr lang="en-US" b="1" dirty="0"/>
          </a:p>
          <a:p>
            <a:r>
              <a:rPr lang="en-US" b="1" dirty="0"/>
              <a:t>Using index notation: 2</a:t>
            </a:r>
            <a:r>
              <a:rPr lang="en-US" b="1" baseline="60000" dirty="0"/>
              <a:t>4</a:t>
            </a:r>
            <a:r>
              <a:rPr lang="en-US" b="1" dirty="0"/>
              <a:t> </a:t>
            </a:r>
            <a:r>
              <a:rPr lang="en-US" dirty="0"/>
              <a:t>×</a:t>
            </a:r>
            <a:r>
              <a:rPr lang="en-US" b="1" dirty="0"/>
              <a:t>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7629F8-CE8A-4987-AC0A-AFB0800F02C2}"/>
              </a:ext>
            </a:extLst>
          </p:cNvPr>
          <p:cNvSpPr txBox="1"/>
          <p:nvPr/>
        </p:nvSpPr>
        <p:spPr>
          <a:xfrm>
            <a:off x="179512" y="6448980"/>
            <a:ext cx="72728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hlinkClick r:id="rId4"/>
              </a:rPr>
              <a:t>https://www.youtube.com/watch?v=XGbOiYhHY2c&amp;list=PLbzagEi1JQaMR8nAaTKzcjRkrhnYx4SdH&amp;index=3</a:t>
            </a:r>
            <a:r>
              <a:rPr lang="en-US" sz="13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8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8640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chemeClr val="bg2">
                    <a:lumMod val="50000"/>
                  </a:schemeClr>
                </a:solidFill>
              </a:rPr>
              <a:t>Finding LCM and HCF using factor tree or division by prime</a:t>
            </a:r>
          </a:p>
        </p:txBody>
      </p:sp>
      <p:pic>
        <p:nvPicPr>
          <p:cNvPr id="26626" name="Picture 2" descr="ÙØªÙØ¬Ø© Ø¨Ø­Ø« Ø§ÙØµÙØ± Ø¹Ù âªLCM  using factor treeâ¬â"/>
          <p:cNvPicPr>
            <a:picLocks noChangeAspect="1" noChangeArrowheads="1"/>
          </p:cNvPicPr>
          <p:nvPr/>
        </p:nvPicPr>
        <p:blipFill>
          <a:blip r:embed="rId2" cstate="print"/>
          <a:srcRect b="23077"/>
          <a:stretch>
            <a:fillRect/>
          </a:stretch>
        </p:blipFill>
        <p:spPr bwMode="auto">
          <a:xfrm>
            <a:off x="899592" y="1340768"/>
            <a:ext cx="2736304" cy="221009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67944" y="1314634"/>
            <a:ext cx="5112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HCF</a:t>
            </a:r>
          </a:p>
          <a:p>
            <a:r>
              <a:rPr lang="en-US" dirty="0"/>
              <a:t>12=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3 = 2</a:t>
            </a:r>
            <a:r>
              <a:rPr lang="en-US" baseline="30000" dirty="0"/>
              <a:t>2</a:t>
            </a:r>
            <a:r>
              <a:rPr lang="en-US" dirty="0"/>
              <a:t> × 3</a:t>
            </a:r>
          </a:p>
          <a:p>
            <a:r>
              <a:rPr lang="en-US" dirty="0"/>
              <a:t>16 =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2 × 2 = 2</a:t>
            </a:r>
            <a:r>
              <a:rPr lang="en-US" baseline="30000" dirty="0"/>
              <a:t>4</a:t>
            </a:r>
          </a:p>
          <a:p>
            <a:pPr algn="ctr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circle the common numbers and use one from each group or use the </a:t>
            </a:r>
            <a:r>
              <a:rPr lang="en-US" b="1" i="1" u="sng" dirty="0">
                <a:solidFill>
                  <a:schemeClr val="tx2">
                    <a:lumMod val="75000"/>
                  </a:schemeClr>
                </a:solidFill>
              </a:rPr>
              <a:t>lowest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power of </a:t>
            </a:r>
            <a:r>
              <a:rPr lang="en-US" b="1" i="1" u="sng" dirty="0">
                <a:solidFill>
                  <a:schemeClr val="tx2">
                    <a:lumMod val="75000"/>
                  </a:schemeClr>
                </a:solidFill>
              </a:rPr>
              <a:t>common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factors</a:t>
            </a:r>
          </a:p>
          <a:p>
            <a:r>
              <a:rPr lang="en-US" dirty="0"/>
              <a:t>HCF = 2</a:t>
            </a:r>
            <a:r>
              <a:rPr lang="en-US" baseline="30000" dirty="0"/>
              <a:t>2</a:t>
            </a:r>
            <a:r>
              <a:rPr lang="en-US" dirty="0"/>
              <a:t> = 2 × 2 = 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39952" y="3356992"/>
            <a:ext cx="482453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LCM</a:t>
            </a:r>
          </a:p>
          <a:p>
            <a:r>
              <a:rPr lang="en-US" dirty="0"/>
              <a:t>12= 2 × 2 × 3 =    </a:t>
            </a:r>
            <a:r>
              <a:rPr lang="en-US" b="1" dirty="0"/>
              <a:t>2</a:t>
            </a:r>
            <a:r>
              <a:rPr lang="en-US" b="1" baseline="60000" dirty="0"/>
              <a:t>2</a:t>
            </a:r>
            <a:r>
              <a:rPr lang="en-US" b="1" dirty="0"/>
              <a:t> </a:t>
            </a:r>
            <a:r>
              <a:rPr lang="en-US" dirty="0"/>
              <a:t>×</a:t>
            </a:r>
            <a:r>
              <a:rPr lang="en-US" b="1" dirty="0"/>
              <a:t> 3</a:t>
            </a:r>
          </a:p>
          <a:p>
            <a:r>
              <a:rPr lang="en-US" dirty="0"/>
              <a:t>16 = 2 × 2 × 2 × 2 =  </a:t>
            </a:r>
            <a:r>
              <a:rPr lang="en-US" b="1" dirty="0"/>
              <a:t>2</a:t>
            </a:r>
            <a:r>
              <a:rPr lang="en-US" b="1" baseline="60000" dirty="0"/>
              <a:t>4</a:t>
            </a:r>
          </a:p>
          <a:p>
            <a:pPr algn="ctr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Put the common numbers in groups, take one from every group and collect any left over numbers as well. OR: Use the </a:t>
            </a:r>
            <a:r>
              <a:rPr lang="en-US" b="1" i="1" u="sng" dirty="0">
                <a:solidFill>
                  <a:schemeClr val="tx2">
                    <a:lumMod val="75000"/>
                  </a:schemeClr>
                </a:solidFill>
              </a:rPr>
              <a:t>highest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power of </a:t>
            </a:r>
            <a:r>
              <a:rPr lang="en-US" i="1" u="sng" dirty="0">
                <a:solidFill>
                  <a:schemeClr val="tx2">
                    <a:lumMod val="75000"/>
                  </a:schemeClr>
                </a:solidFill>
              </a:rPr>
              <a:t>All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numbers.</a:t>
            </a:r>
          </a:p>
          <a:p>
            <a:endParaRPr lang="en-US" sz="1000" dirty="0"/>
          </a:p>
          <a:p>
            <a:r>
              <a:rPr lang="en-US" dirty="0"/>
              <a:t>LCM = 2</a:t>
            </a:r>
            <a:r>
              <a:rPr lang="en-US" baseline="60000" dirty="0"/>
              <a:t>4</a:t>
            </a:r>
            <a:r>
              <a:rPr lang="en-US" dirty="0"/>
              <a:t> × 3 = 48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796136" y="5733256"/>
            <a:ext cx="3096346" cy="995339"/>
            <a:chOff x="6241805" y="5484370"/>
            <a:chExt cx="3771164" cy="1225776"/>
          </a:xfrm>
        </p:grpSpPr>
        <p:sp>
          <p:nvSpPr>
            <p:cNvPr id="14" name="TextBox 13"/>
            <p:cNvSpPr txBox="1"/>
            <p:nvPr/>
          </p:nvSpPr>
          <p:spPr>
            <a:xfrm>
              <a:off x="7206522" y="5573051"/>
              <a:ext cx="2806447" cy="1137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/>
                <a:t>Solve P. 18 Ex. 1H</a:t>
              </a:r>
            </a:p>
            <a:p>
              <a:r>
                <a:rPr lang="en-US" b="1" dirty="0"/>
                <a:t>Q1,Q2 ,Q3(</a:t>
              </a:r>
              <a:r>
                <a:rPr lang="en-US" b="1" dirty="0" err="1"/>
                <a:t>a,c</a:t>
              </a:r>
              <a:r>
                <a:rPr lang="en-US" b="1" dirty="0"/>
                <a:t>), Q4(</a:t>
              </a:r>
              <a:r>
                <a:rPr lang="en-US" b="1" dirty="0" err="1"/>
                <a:t>c,d</a:t>
              </a:r>
              <a:r>
                <a:rPr lang="en-US" b="1" dirty="0"/>
                <a:t>), Q5 (</a:t>
              </a:r>
              <a:r>
                <a:rPr lang="en-US" b="1" dirty="0" err="1"/>
                <a:t>a,b</a:t>
              </a:r>
              <a:r>
                <a:rPr lang="en-US" b="1" dirty="0"/>
                <a:t>)</a:t>
              </a:r>
            </a:p>
          </p:txBody>
        </p:sp>
        <p:pic>
          <p:nvPicPr>
            <p:cNvPr id="15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3" cstate="print"/>
            <a:srcRect l="15330" r="19515" b="12481"/>
            <a:stretch>
              <a:fillRect/>
            </a:stretch>
          </p:blipFill>
          <p:spPr bwMode="auto">
            <a:xfrm>
              <a:off x="6241805" y="5484370"/>
              <a:ext cx="1015948" cy="1030424"/>
            </a:xfrm>
            <a:prstGeom prst="rect">
              <a:avLst/>
            </a:prstGeom>
            <a:noFill/>
          </p:spPr>
        </p:pic>
      </p:grpSp>
      <p:sp>
        <p:nvSpPr>
          <p:cNvPr id="17" name="Horizontal Scroll 16"/>
          <p:cNvSpPr/>
          <p:nvPr/>
        </p:nvSpPr>
        <p:spPr>
          <a:xfrm rot="20634479">
            <a:off x="491222" y="4025521"/>
            <a:ext cx="2976496" cy="163424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/>
              <a:t>Remember:  </a:t>
            </a:r>
          </a:p>
          <a:p>
            <a:pPr algn="ctr"/>
            <a:r>
              <a:rPr lang="en-US" sz="1600" dirty="0"/>
              <a:t>LCM of prime numbers is the product of the numbers.</a:t>
            </a:r>
          </a:p>
          <a:p>
            <a:pPr algn="ctr"/>
            <a:r>
              <a:rPr lang="en-US" sz="1600" b="1" dirty="0"/>
              <a:t>Example: LCM of  3, 5 and 7 is 3</a:t>
            </a:r>
            <a:r>
              <a:rPr lang="en-US" sz="1600" dirty="0"/>
              <a:t> × </a:t>
            </a:r>
            <a:r>
              <a:rPr lang="en-US" sz="1600" b="1" dirty="0"/>
              <a:t>5</a:t>
            </a:r>
            <a:r>
              <a:rPr lang="en-US" sz="1600" dirty="0"/>
              <a:t> × </a:t>
            </a:r>
            <a:r>
              <a:rPr lang="en-US" sz="1600" b="1" dirty="0"/>
              <a:t>7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BIDMAS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1754523"/>
            <a:ext cx="80648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When there’s multiple operations in a question you should ALWAYS follow the correct order of operation.</a:t>
            </a:r>
          </a:p>
          <a:p>
            <a:endParaRPr lang="en-US" sz="2500" dirty="0"/>
          </a:p>
          <a:p>
            <a:r>
              <a:rPr lang="en-US" sz="2500" dirty="0"/>
              <a:t>Watch the link below:</a:t>
            </a:r>
          </a:p>
          <a:p>
            <a:r>
              <a:rPr lang="en-US" sz="2500" b="1" dirty="0">
                <a:hlinkClick r:id="rId2"/>
              </a:rPr>
              <a:t>https://www.youtube.com/watch?v=dAgfnK528RA</a:t>
            </a:r>
            <a:endParaRPr lang="en-US" sz="2500" b="1" dirty="0"/>
          </a:p>
          <a:p>
            <a:endParaRPr lang="en-US" sz="25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427984" y="4797152"/>
            <a:ext cx="4511386" cy="1547019"/>
            <a:chOff x="6241805" y="5484370"/>
            <a:chExt cx="3937796" cy="1030424"/>
          </a:xfrm>
        </p:grpSpPr>
        <p:sp>
          <p:nvSpPr>
            <p:cNvPr id="12" name="TextBox 11"/>
            <p:cNvSpPr txBox="1"/>
            <p:nvPr/>
          </p:nvSpPr>
          <p:spPr>
            <a:xfrm>
              <a:off x="7310301" y="5580295"/>
              <a:ext cx="2869300" cy="676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Solve P. 19 Ex. 1I</a:t>
              </a:r>
            </a:p>
            <a:p>
              <a:r>
                <a:rPr lang="en-US" sz="2000" b="1" dirty="0"/>
                <a:t> Q1, Q2 (b, c, d), Q3 (b, c), Q4, Q5 (a), Q6(c), Q7(a)</a:t>
              </a:r>
            </a:p>
          </p:txBody>
        </p:sp>
        <p:pic>
          <p:nvPicPr>
            <p:cNvPr id="13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3" cstate="print"/>
            <a:srcRect l="15330" r="19515" b="12481"/>
            <a:stretch>
              <a:fillRect/>
            </a:stretch>
          </p:blipFill>
          <p:spPr bwMode="auto">
            <a:xfrm>
              <a:off x="6241805" y="5484370"/>
              <a:ext cx="1015948" cy="103042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33265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Remember….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1268760"/>
            <a:ext cx="806489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500" b="1" dirty="0"/>
          </a:p>
          <a:p>
            <a:pPr>
              <a:buFont typeface="Arial" pitchFamily="34" charset="0"/>
              <a:buChar char="•"/>
            </a:pPr>
            <a:r>
              <a:rPr lang="en-US" sz="2500" dirty="0"/>
              <a:t>    Know your square numbers up to 20 x 20</a:t>
            </a:r>
          </a:p>
          <a:p>
            <a:r>
              <a:rPr lang="en-US" sz="2500" dirty="0"/>
              <a:t>							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/>
              <a:t>    Know your cube numbers up to 10 x 10 x 10 </a:t>
            </a:r>
          </a:p>
          <a:p>
            <a:pPr>
              <a:buFont typeface="Arial" pitchFamily="34" charset="0"/>
              <a:buChar char="•"/>
            </a:pPr>
            <a:endParaRPr lang="en-US" sz="2500" dirty="0"/>
          </a:p>
        </p:txBody>
      </p:sp>
      <p:sp>
        <p:nvSpPr>
          <p:cNvPr id="13" name="Explosion 2 12"/>
          <p:cNvSpPr/>
          <p:nvPr/>
        </p:nvSpPr>
        <p:spPr>
          <a:xfrm rot="21147094">
            <a:off x="1763688" y="4077072"/>
            <a:ext cx="6048672" cy="184482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Revision questions page 22 and workbook Ch.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926" y="154797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Natural and 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6044" y="1268760"/>
                <a:ext cx="8208404" cy="6373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Natural numbers: </a:t>
                </a:r>
                <a:r>
                  <a:rPr lang="en-US" sz="2400" dirty="0"/>
                  <a:t>are number you use to count (they are positive whole numbers </a:t>
                </a:r>
                <a:r>
                  <a:rPr lang="en-US" sz="2400" u="sng" dirty="0"/>
                  <a:t>not </a:t>
                </a:r>
                <a:r>
                  <a:rPr lang="en-US" sz="2400" dirty="0"/>
                  <a:t>including </a:t>
                </a:r>
                <a:r>
                  <a:rPr lang="en-US" sz="2400" u="sng" dirty="0"/>
                  <a:t>zero</a:t>
                </a:r>
                <a:r>
                  <a:rPr lang="en-US" sz="2400" dirty="0"/>
                  <a:t>). 1, 2, 3, 4………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Whole numbers: </a:t>
                </a:r>
                <a:r>
                  <a:rPr lang="en-US" sz="2400" dirty="0"/>
                  <a:t>are natural numbers including </a:t>
                </a:r>
                <a:r>
                  <a:rPr lang="en-US" sz="2400" u="sng" dirty="0"/>
                  <a:t>zero</a:t>
                </a:r>
                <a:r>
                  <a:rPr lang="en-US" sz="2400" dirty="0"/>
                  <a:t>. 0, 1, 2, 3, ...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Integers: </a:t>
                </a:r>
                <a:r>
                  <a:rPr lang="en-US" sz="2400" dirty="0"/>
                  <a:t>are positive and negative whole numbers including </a:t>
                </a:r>
                <a:r>
                  <a:rPr lang="en-US" sz="2400" u="sng" dirty="0"/>
                  <a:t>zero</a:t>
                </a:r>
                <a:r>
                  <a:rPr lang="en-US" sz="2400" dirty="0"/>
                  <a:t>. 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/>
                  <a:t>….-3, -2, -1, 0, 1, 2, 3, ...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A Rational numbers: </a:t>
                </a:r>
                <a:r>
                  <a:rPr lang="en-US" sz="2400" dirty="0"/>
                  <a:t>can be made by dividing two integers. They include: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Fractions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 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321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758</m:t>
                        </m:r>
                      </m:den>
                    </m:f>
                  </m:oMath>
                </a14:m>
                <a:r>
                  <a:rPr lang="en-US" sz="2400" dirty="0"/>
                  <a:t> )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Decimals (terminating and recurring)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>
                  <a:lnSpc>
                    <a:spcPct val="150000"/>
                  </a:lnSpc>
                </a:pPr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44" y="1268760"/>
                <a:ext cx="8208404" cy="6373411"/>
              </a:xfrm>
              <a:prstGeom prst="rect">
                <a:avLst/>
              </a:prstGeom>
              <a:blipFill>
                <a:blip r:embed="rId2"/>
                <a:stretch>
                  <a:fillRect l="-1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0C3CC96F-86B5-40F9-98E5-AF04C3FFFD9D}"/>
              </a:ext>
            </a:extLst>
          </p:cNvPr>
          <p:cNvGrpSpPr/>
          <p:nvPr/>
        </p:nvGrpSpPr>
        <p:grpSpPr>
          <a:xfrm>
            <a:off x="6300192" y="5732248"/>
            <a:ext cx="2999218" cy="970955"/>
            <a:chOff x="6241805" y="5484370"/>
            <a:chExt cx="3937796" cy="103042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7E19F5-B012-435C-8A6B-30F0520882ED}"/>
                </a:ext>
              </a:extLst>
            </p:cNvPr>
            <p:cNvSpPr txBox="1"/>
            <p:nvPr/>
          </p:nvSpPr>
          <p:spPr>
            <a:xfrm>
              <a:off x="7310301" y="5580295"/>
              <a:ext cx="2869300" cy="751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Solve P. 20 Ex. 1j</a:t>
              </a:r>
            </a:p>
            <a:p>
              <a:r>
                <a:rPr lang="en-US" sz="2000" b="1" dirty="0"/>
                <a:t> Q2, Q4</a:t>
              </a:r>
            </a:p>
          </p:txBody>
        </p:sp>
        <p:pic>
          <p:nvPicPr>
            <p:cNvPr id="14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9A29B8E4-C925-481B-83D4-56211A90EB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l="15330" r="19515" b="12481"/>
            <a:stretch>
              <a:fillRect/>
            </a:stretch>
          </p:blipFill>
          <p:spPr bwMode="auto">
            <a:xfrm>
              <a:off x="6241805" y="5484370"/>
              <a:ext cx="1015948" cy="103042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65671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008" y="620688"/>
            <a:ext cx="892899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u="sng" dirty="0">
                <a:solidFill>
                  <a:schemeClr val="bg2">
                    <a:lumMod val="50000"/>
                  </a:schemeClr>
                </a:solidFill>
              </a:rPr>
              <a:t>Multiplying and dividing negative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1772817"/>
            <a:ext cx="74888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+ </a:t>
            </a:r>
            <a:r>
              <a:rPr lang="en-US" sz="2800" dirty="0"/>
              <a:t>×</a:t>
            </a:r>
            <a:r>
              <a:rPr lang="en-US" sz="3000" dirty="0"/>
              <a:t>  −  =  −</a:t>
            </a:r>
          </a:p>
          <a:p>
            <a:r>
              <a:rPr lang="en-US" sz="3000" b="1" dirty="0"/>
              <a:t>                             </a:t>
            </a:r>
            <a:r>
              <a:rPr lang="en-US" sz="2000" b="1" dirty="0"/>
              <a:t> Different signs /negative answer        </a:t>
            </a:r>
          </a:p>
          <a:p>
            <a:r>
              <a:rPr lang="en-US" sz="3000" dirty="0"/>
              <a:t> +  ÷  −  =  −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3717032"/>
            <a:ext cx="748883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− </a:t>
            </a:r>
            <a:r>
              <a:rPr lang="en-US" sz="2800" dirty="0"/>
              <a:t>×</a:t>
            </a:r>
            <a:r>
              <a:rPr lang="en-US" sz="3000" dirty="0"/>
              <a:t>  −  =  +</a:t>
            </a:r>
          </a:p>
          <a:p>
            <a:r>
              <a:rPr lang="en-US" sz="3000" dirty="0"/>
              <a:t>+ </a:t>
            </a:r>
            <a:r>
              <a:rPr lang="en-US" sz="2800" dirty="0"/>
              <a:t>×</a:t>
            </a:r>
            <a:r>
              <a:rPr lang="en-US" sz="3000" dirty="0"/>
              <a:t>  +  = + </a:t>
            </a:r>
          </a:p>
          <a:p>
            <a:r>
              <a:rPr lang="en-US" sz="3000" b="1" dirty="0"/>
              <a:t>                             </a:t>
            </a:r>
            <a:r>
              <a:rPr lang="en-US" sz="2000" b="1" dirty="0"/>
              <a:t> Same signs /Positive answer        </a:t>
            </a:r>
          </a:p>
          <a:p>
            <a:r>
              <a:rPr lang="en-US" sz="3000" dirty="0"/>
              <a:t>−  ÷  −  =  +</a:t>
            </a:r>
          </a:p>
          <a:p>
            <a:r>
              <a:rPr lang="en-US" sz="3000" dirty="0"/>
              <a:t>+  ÷  +  =  +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771800" y="1916832"/>
            <a:ext cx="648072" cy="151216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2771800" y="3789040"/>
            <a:ext cx="648072" cy="230425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0040" y="6383069"/>
            <a:ext cx="500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https://www.youtube.com/watch?v=K_tPbVPfHgk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Examples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772816"/>
            <a:ext cx="3203848" cy="9647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− 7 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4=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520" y="3861048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− 20 ÷ − 5 =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2780928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− 3 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− 2 =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4941168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− 3 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− 5 </a:t>
            </a:r>
            <a:r>
              <a:rPr lang="en-US" sz="3200" dirty="0"/>
              <a:t>× − 4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39344" y="1700808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− 100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   25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18656" y="3212976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− 36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 − 9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18656" y="4840560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− 10</a:t>
            </a:r>
            <a:r>
              <a:rPr kumimoji="0" lang="en-US" sz="32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u="sng" dirty="0"/>
              <a:t>×</a:t>
            </a:r>
            <a:r>
              <a:rPr kumimoji="0" lang="en-US" sz="32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u="sng" dirty="0"/>
              <a:t>−4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     − 8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749C6-7425-4CAB-BC91-EA38C27A510F}"/>
              </a:ext>
            </a:extLst>
          </p:cNvPr>
          <p:cNvSpPr txBox="1"/>
          <p:nvPr/>
        </p:nvSpPr>
        <p:spPr>
          <a:xfrm>
            <a:off x="2555776" y="387108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E647C7-2D73-42CF-BE6A-210B249C6A36}"/>
              </a:ext>
            </a:extLst>
          </p:cNvPr>
          <p:cNvSpPr txBox="1"/>
          <p:nvPr/>
        </p:nvSpPr>
        <p:spPr>
          <a:xfrm>
            <a:off x="1979712" y="177281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–28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FE2597-FA76-4097-A8DE-A6F693DFD046}"/>
              </a:ext>
            </a:extLst>
          </p:cNvPr>
          <p:cNvSpPr txBox="1"/>
          <p:nvPr/>
        </p:nvSpPr>
        <p:spPr>
          <a:xfrm>
            <a:off x="3347864" y="493637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–60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79FA91-7F6C-4A65-A638-389D60BF0ED6}"/>
              </a:ext>
            </a:extLst>
          </p:cNvPr>
          <p:cNvSpPr txBox="1"/>
          <p:nvPr/>
        </p:nvSpPr>
        <p:spPr>
          <a:xfrm>
            <a:off x="2483768" y="278092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9D1AD6-6770-49F0-A066-258F372608A0}"/>
              </a:ext>
            </a:extLst>
          </p:cNvPr>
          <p:cNvSpPr txBox="1"/>
          <p:nvPr/>
        </p:nvSpPr>
        <p:spPr>
          <a:xfrm>
            <a:off x="7020272" y="486916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9425CA-4ADD-4D68-B22B-8C65A1C99D33}"/>
              </a:ext>
            </a:extLst>
          </p:cNvPr>
          <p:cNvSpPr txBox="1"/>
          <p:nvPr/>
        </p:nvSpPr>
        <p:spPr>
          <a:xfrm>
            <a:off x="6516216" y="170080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6B7727-D768-4D22-8DA0-7ACDE4AFD621}"/>
              </a:ext>
            </a:extLst>
          </p:cNvPr>
          <p:cNvSpPr txBox="1"/>
          <p:nvPr/>
        </p:nvSpPr>
        <p:spPr>
          <a:xfrm>
            <a:off x="6300192" y="321297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3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95536" y="1556792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−30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Examples: find the missing number: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2348880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 −8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48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2840" y="3212976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 −6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–48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2840" y="4005064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−2 ×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 −6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60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0832" y="4797152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−3 × −5 × ___= −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75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5589240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___× −4 × −2 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92688" y="5013178"/>
            <a:ext cx="4551312" cy="1723550"/>
            <a:chOff x="4896544" y="6380946"/>
            <a:chExt cx="4644008" cy="1420640"/>
          </a:xfrm>
        </p:grpSpPr>
        <p:pic>
          <p:nvPicPr>
            <p:cNvPr id="10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2" cstate="print"/>
            <a:srcRect l="14286" r="19048" b="12481"/>
            <a:stretch>
              <a:fillRect/>
            </a:stretch>
          </p:blipFill>
          <p:spPr bwMode="auto">
            <a:xfrm>
              <a:off x="4896544" y="6589514"/>
              <a:ext cx="1008112" cy="999288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5976664" y="6380946"/>
              <a:ext cx="3563888" cy="1420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/>
                <a:t>Solve the following:</a:t>
              </a:r>
            </a:p>
            <a:p>
              <a:pPr>
                <a:buFont typeface="Arial" pitchFamily="34" charset="0"/>
                <a:buChar char="•"/>
              </a:pPr>
              <a:r>
                <a:rPr lang="en-US" b="1" dirty="0"/>
                <a:t> P. 10 Ex. 1B Q2 (</a:t>
              </a:r>
              <a:r>
                <a:rPr lang="en-US" b="1" dirty="0" err="1"/>
                <a:t>f,g,h,j,k</a:t>
              </a:r>
              <a:r>
                <a:rPr lang="en-US" b="1" dirty="0"/>
                <a:t>), Q3 (</a:t>
              </a:r>
              <a:r>
                <a:rPr lang="en-US" b="1" dirty="0" err="1"/>
                <a:t>c,d,f,h,i</a:t>
              </a:r>
              <a:r>
                <a:rPr lang="en-US" b="1" dirty="0"/>
                <a:t>), Q4 (</a:t>
              </a:r>
              <a:r>
                <a:rPr lang="en-US" b="1" dirty="0" err="1"/>
                <a:t>b,d,f,h</a:t>
              </a:r>
              <a:r>
                <a:rPr lang="en-US" b="1" dirty="0"/>
                <a:t>), Q5(</a:t>
              </a:r>
              <a:r>
                <a:rPr lang="en-US" b="1" dirty="0" err="1"/>
                <a:t>d,e,f</a:t>
              </a:r>
              <a:r>
                <a:rPr lang="en-US" b="1" dirty="0"/>
                <a:t>), Q6(</a:t>
              </a:r>
              <a:r>
                <a:rPr lang="en-US" b="1" dirty="0" err="1"/>
                <a:t>a,c,g,h</a:t>
              </a:r>
              <a:r>
                <a:rPr lang="en-US" b="1" dirty="0"/>
                <a:t>), Q7 (all). Q8, Q9.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700" b="1" dirty="0"/>
                <a:t>P. 11 Ex. 1C Q2(</a:t>
              </a:r>
              <a:r>
                <a:rPr lang="en-US" sz="1700" b="1" dirty="0" err="1"/>
                <a:t>c,d,e</a:t>
              </a:r>
              <a:r>
                <a:rPr lang="en-US" sz="1700" b="1"/>
                <a:t>), Q4, </a:t>
              </a:r>
              <a:r>
                <a:rPr lang="en-US" sz="1700" b="1" dirty="0"/>
                <a:t>Q5, Q6(</a:t>
              </a:r>
              <a:r>
                <a:rPr lang="en-US" sz="1700" b="1" dirty="0" err="1"/>
                <a:t>a,c,g,h</a:t>
              </a:r>
              <a:r>
                <a:rPr lang="en-US" sz="1700" b="1" dirty="0"/>
                <a:t>), Q7, Q8, Q9(</a:t>
              </a:r>
              <a:r>
                <a:rPr lang="en-US" sz="1700" b="1" dirty="0" err="1"/>
                <a:t>a,c</a:t>
              </a:r>
              <a:r>
                <a:rPr lang="en-US" sz="1700" b="1" dirty="0"/>
                <a:t>), Q10.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A2AF7D1-17C0-4A95-A9C7-B0A2A263A804}"/>
              </a:ext>
            </a:extLst>
          </p:cNvPr>
          <p:cNvSpPr txBox="1"/>
          <p:nvPr/>
        </p:nvSpPr>
        <p:spPr>
          <a:xfrm>
            <a:off x="436420" y="1568405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−6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62EDC8-5858-4110-B9BD-2F418C651BB1}"/>
              </a:ext>
            </a:extLst>
          </p:cNvPr>
          <p:cNvSpPr txBox="1"/>
          <p:nvPr/>
        </p:nvSpPr>
        <p:spPr>
          <a:xfrm>
            <a:off x="436420" y="236049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−6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AEF546-1724-4CAF-9B46-832712192B4E}"/>
              </a:ext>
            </a:extLst>
          </p:cNvPr>
          <p:cNvSpPr txBox="1"/>
          <p:nvPr/>
        </p:nvSpPr>
        <p:spPr>
          <a:xfrm>
            <a:off x="467544" y="3212976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762483-42CE-44AC-AA9C-166AF35BF45B}"/>
              </a:ext>
            </a:extLst>
          </p:cNvPr>
          <p:cNvSpPr txBox="1"/>
          <p:nvPr/>
        </p:nvSpPr>
        <p:spPr>
          <a:xfrm>
            <a:off x="1475656" y="4023002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8E9CAF-D584-4A72-BC13-328E8F9849BE}"/>
              </a:ext>
            </a:extLst>
          </p:cNvPr>
          <p:cNvSpPr txBox="1"/>
          <p:nvPr/>
        </p:nvSpPr>
        <p:spPr>
          <a:xfrm>
            <a:off x="2123728" y="4808765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−5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1278FF3-5E8F-4CCC-AC38-154C79A0A98C}"/>
              </a:ext>
            </a:extLst>
          </p:cNvPr>
          <p:cNvSpPr txBox="1">
            <a:spLocks/>
          </p:cNvSpPr>
          <p:nvPr/>
        </p:nvSpPr>
        <p:spPr>
          <a:xfrm>
            <a:off x="221928" y="4797152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−3 × −5 × ___= −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B5258F-20FF-41EA-8E62-AADB647BDB70}"/>
              </a:ext>
            </a:extLst>
          </p:cNvPr>
          <p:cNvSpPr txBox="1"/>
          <p:nvPr/>
        </p:nvSpPr>
        <p:spPr>
          <a:xfrm>
            <a:off x="467544" y="560085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build="p"/>
      <p:bldP spid="5" grpId="0" build="p"/>
      <p:bldP spid="6" grpId="0" build="p"/>
      <p:bldP spid="7" grpId="0" build="p"/>
      <p:bldP spid="8" grpId="0" build="p"/>
      <p:bldP spid="12" grpId="0"/>
      <p:bldP spid="13" grpId="0"/>
      <p:bldP spid="14" grpId="0"/>
      <p:bldP spid="15" grpId="0"/>
      <p:bldP spid="16" grpId="0"/>
      <p:bldP spid="17" grpId="0" build="p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Squares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772817"/>
            <a:ext cx="784887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Square numbers come from squaring integers (multiplying a</a:t>
            </a:r>
            <a:r>
              <a:rPr lang="en-US" sz="3000" b="1" u="sng" dirty="0"/>
              <a:t> whole </a:t>
            </a:r>
            <a:r>
              <a:rPr lang="en-US" sz="3000" dirty="0"/>
              <a:t>number by itself)</a:t>
            </a:r>
          </a:p>
          <a:p>
            <a:endParaRPr lang="en-US" sz="3000" dirty="0"/>
          </a:p>
          <a:p>
            <a:r>
              <a:rPr lang="en-US" sz="3000" dirty="0"/>
              <a:t>Example: 2 × 2 = 4 and 4 × 4 = 16</a:t>
            </a:r>
          </a:p>
          <a:p>
            <a:endParaRPr lang="en-US" sz="2500" dirty="0"/>
          </a:p>
          <a:p>
            <a:r>
              <a:rPr lang="en-US" sz="2500" dirty="0"/>
              <a:t>This can be written using indices             2</a:t>
            </a:r>
            <a:r>
              <a:rPr lang="en-US" sz="2500" baseline="30000" dirty="0"/>
              <a:t>2 </a:t>
            </a:r>
            <a:r>
              <a:rPr lang="en-US" sz="2500" dirty="0"/>
              <a:t>= 4 and 4</a:t>
            </a:r>
            <a:r>
              <a:rPr lang="en-US" sz="2500" baseline="30000" dirty="0"/>
              <a:t>2 </a:t>
            </a:r>
            <a:r>
              <a:rPr lang="en-US" sz="2500" dirty="0"/>
              <a:t>= 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4725144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/>
              <a:t>Note:</a:t>
            </a:r>
          </a:p>
          <a:p>
            <a:r>
              <a:rPr lang="en-US" sz="3000" dirty="0"/>
              <a:t>2.7</a:t>
            </a:r>
            <a:r>
              <a:rPr lang="en-US" sz="3000" baseline="50000" dirty="0"/>
              <a:t>2</a:t>
            </a:r>
            <a:r>
              <a:rPr lang="en-US" sz="3000" dirty="0"/>
              <a:t>= 2.7 × 2.7 = 7.29 which is not a square number because 2.7 is </a:t>
            </a:r>
            <a:r>
              <a:rPr lang="en-US" sz="3000" b="1" u="sng" dirty="0"/>
              <a:t>NOT an integer</a:t>
            </a:r>
          </a:p>
          <a:p>
            <a:endParaRPr lang="en-US" sz="3000" b="1" u="sng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4008" y="42210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60874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9552" y="1412777"/>
                <a:ext cx="7848872" cy="197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Finding a square root of a number is the</a:t>
                </a:r>
                <a:r>
                  <a:rPr lang="en-US" sz="3000" b="1" u="sng" dirty="0"/>
                  <a:t> inverse </a:t>
                </a:r>
                <a:r>
                  <a:rPr lang="en-US" sz="3000" dirty="0"/>
                  <a:t>of squaring a number.</a:t>
                </a:r>
              </a:p>
              <a:p>
                <a:endParaRPr lang="en-US" sz="3000" dirty="0"/>
              </a:p>
              <a:p>
                <a:r>
                  <a:rPr lang="en-US" sz="3000" dirty="0"/>
                  <a:t>Example: </a:t>
                </a:r>
                <a14:m>
                  <m:oMath xmlns:m="http://schemas.openxmlformats.org/officeDocument/2006/math">
                    <m:r>
                      <a:rPr lang="en-US" sz="3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en-US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</m:oMath>
                </a14:m>
                <a:r>
                  <a:rPr lang="en-US" sz="3000" dirty="0"/>
                  <a:t>= 7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412777"/>
                <a:ext cx="7848872" cy="1973425"/>
              </a:xfrm>
              <a:prstGeom prst="rect">
                <a:avLst/>
              </a:prstGeom>
              <a:blipFill>
                <a:blip r:embed="rId2"/>
                <a:stretch>
                  <a:fillRect l="-1865" t="-3715" b="-9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67544" y="3429000"/>
            <a:ext cx="74888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 because 7 × 7 = 49   so   √49 = 7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4221088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 Note: you also know that −7 × −7 is also 49</a:t>
            </a:r>
          </a:p>
          <a:p>
            <a:r>
              <a:rPr lang="en-US" sz="3000" dirty="0"/>
              <a:t>Therefore, √49 = +7 and −7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60874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Square roots continue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2996953"/>
            <a:ext cx="1872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4725144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5004048" y="1412776"/>
            <a:ext cx="3275856" cy="1008112"/>
          </a:xfrm>
          <a:prstGeom prst="wedgeEllipseCallout">
            <a:avLst>
              <a:gd name="adj1" fmla="val -68896"/>
              <a:gd name="adj2" fmla="val -15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Find the square root of the numerator then the denominator.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1412776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 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7056784" y="2996952"/>
            <a:ext cx="1907704" cy="1800200"/>
          </a:xfrm>
          <a:prstGeom prst="wedgeEllipseCallout">
            <a:avLst>
              <a:gd name="adj1" fmla="val -62277"/>
              <a:gd name="adj2" fmla="val 16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Convert decimals to fractions then find their square roots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268760"/>
            <a:ext cx="2160240" cy="1104950"/>
          </a:xfrm>
          <a:prstGeom prst="rect">
            <a:avLst/>
          </a:prstGeom>
          <a:noFill/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708920"/>
            <a:ext cx="4453978" cy="1080120"/>
          </a:xfrm>
          <a:prstGeom prst="rect">
            <a:avLst/>
          </a:prstGeom>
          <a:noFill/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437112"/>
            <a:ext cx="4453978" cy="10801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1" animBg="1"/>
      <p:bldP spid="9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33265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Area of a square = l × 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394773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 1: what is the area of the square below:</a:t>
            </a:r>
          </a:p>
        </p:txBody>
      </p:sp>
      <p:pic>
        <p:nvPicPr>
          <p:cNvPr id="5" name="Picture 2" descr="Area and Volume"/>
          <p:cNvPicPr>
            <a:picLocks noChangeAspect="1" noChangeArrowheads="1"/>
          </p:cNvPicPr>
          <p:nvPr/>
        </p:nvPicPr>
        <p:blipFill>
          <a:blip r:embed="rId2" cstate="print"/>
          <a:srcRect l="13321" t="13621" r="23402" b="4650"/>
          <a:stretch>
            <a:fillRect/>
          </a:stretch>
        </p:blipFill>
        <p:spPr bwMode="auto">
          <a:xfrm>
            <a:off x="1403648" y="2636912"/>
            <a:ext cx="1368152" cy="17281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4509120"/>
            <a:ext cx="374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Since the side is known and a square has 4 equal sides, the area of the square </a:t>
            </a:r>
          </a:p>
          <a:p>
            <a:r>
              <a:rPr lang="en-US" sz="2800" b="1" dirty="0"/>
              <a:t>= 5 × 5 = 25 cm</a:t>
            </a:r>
            <a:r>
              <a:rPr lang="en-US" sz="2800" b="1" baseline="30000" dirty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0032" y="1412776"/>
            <a:ext cx="37444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Example 2: what is the side length of the square below:</a:t>
            </a:r>
          </a:p>
        </p:txBody>
      </p:sp>
      <p:pic>
        <p:nvPicPr>
          <p:cNvPr id="1028" name="Picture 4" descr="The side length of a square - Math Centr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348880"/>
            <a:ext cx="1590675" cy="16383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716016" y="4077072"/>
            <a:ext cx="4355976" cy="273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50" dirty="0"/>
              <a:t>In the above square we know that the area is found by multiplying a number by itself to get 441 cm</a:t>
            </a:r>
            <a:r>
              <a:rPr lang="en-US" sz="2450" baseline="30000" dirty="0"/>
              <a:t>2</a:t>
            </a:r>
            <a:r>
              <a:rPr lang="en-US" sz="2450" dirty="0"/>
              <a:t>. Since the inverse of squaring a number is the square root, the side length of the square </a:t>
            </a:r>
          </a:p>
          <a:p>
            <a:r>
              <a:rPr lang="en-US" sz="2450" b="1" dirty="0"/>
              <a:t>= √441 = 21 cm</a:t>
            </a:r>
            <a:endParaRPr lang="en-US" sz="245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56104</TotalTime>
  <Words>1898</Words>
  <Application>Microsoft Office PowerPoint</Application>
  <PresentationFormat>On-screen Show (4:3)</PresentationFormat>
  <Paragraphs>221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Franklin Gothic Book</vt:lpstr>
      <vt:lpstr>Perpetua</vt:lpstr>
      <vt:lpstr>Wingdings 2</vt:lpstr>
      <vt:lpstr>Equity</vt:lpstr>
      <vt:lpstr>Integers, powers and roots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NOS</dc:creator>
  <cp:lastModifiedBy>T.Newas</cp:lastModifiedBy>
  <cp:revision>161</cp:revision>
  <dcterms:created xsi:type="dcterms:W3CDTF">2018-08-01T10:22:36Z</dcterms:created>
  <dcterms:modified xsi:type="dcterms:W3CDTF">2022-09-10T06:05:59Z</dcterms:modified>
</cp:coreProperties>
</file>