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E2E2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116-BBE8-4FA0-A495-955917449342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DB2A-00ED-4206-88C6-551F56C0D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116-BBE8-4FA0-A495-955917449342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DB2A-00ED-4206-88C6-551F56C0D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116-BBE8-4FA0-A495-955917449342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DB2A-00ED-4206-88C6-551F56C0D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116-BBE8-4FA0-A495-955917449342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DB2A-00ED-4206-88C6-551F56C0D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116-BBE8-4FA0-A495-955917449342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DB2A-00ED-4206-88C6-551F56C0D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116-BBE8-4FA0-A495-955917449342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DB2A-00ED-4206-88C6-551F56C0D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116-BBE8-4FA0-A495-955917449342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DB2A-00ED-4206-88C6-551F56C0D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116-BBE8-4FA0-A495-955917449342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DB2A-00ED-4206-88C6-551F56C0D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116-BBE8-4FA0-A495-955917449342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DB2A-00ED-4206-88C6-551F56C0D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116-BBE8-4FA0-A495-955917449342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DB2A-00ED-4206-88C6-551F56C0D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116-BBE8-4FA0-A495-955917449342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DB2A-00ED-4206-88C6-551F56C0D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CD116-BBE8-4FA0-A495-955917449342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FDB2A-00ED-4206-88C6-551F56C0D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2823360_264604747931678_4901394101424829967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133600"/>
            <a:ext cx="7772400" cy="1470025"/>
          </a:xfrm>
        </p:spPr>
        <p:txBody>
          <a:bodyPr>
            <a:normAutofit/>
          </a:bodyPr>
          <a:lstStyle/>
          <a:p>
            <a:r>
              <a:rPr lang="ar-JO" sz="4800" b="1" dirty="0"/>
              <a:t>خصائص الكائنات الحيّة</a:t>
            </a:r>
            <a:endParaRPr lang="en-US" sz="4800" b="1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410200"/>
          </a:xfrm>
        </p:spPr>
        <p:txBody>
          <a:bodyPr>
            <a:normAutofit/>
          </a:bodyPr>
          <a:lstStyle/>
          <a:p>
            <a:pPr algn="r" rtl="1"/>
            <a:r>
              <a:rPr lang="ar-JO" sz="4800" b="1" dirty="0"/>
              <a:t>الهدف :-</a:t>
            </a:r>
            <a:br>
              <a:rPr lang="ar-JO" sz="4800" b="1" dirty="0"/>
            </a:br>
            <a:br>
              <a:rPr lang="ar-JO" sz="4800" b="1" dirty="0"/>
            </a:br>
            <a:r>
              <a:rPr lang="ar-JO" sz="4800" b="1" dirty="0"/>
              <a:t>1) يعرف خصائص الكائنات الحيّة.</a:t>
            </a:r>
            <a:br>
              <a:rPr lang="ar-JO" sz="4800" b="1" dirty="0"/>
            </a:br>
            <a:br>
              <a:rPr lang="ar-JO" sz="4800" b="1" dirty="0"/>
            </a:br>
            <a:r>
              <a:rPr lang="ar-JO" sz="4800" b="1" dirty="0"/>
              <a:t>2) يعرف مفهوم النّمو. </a:t>
            </a:r>
            <a:endParaRPr lang="en-US" sz="4800" b="1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1417638"/>
          </a:xfrm>
        </p:spPr>
        <p:txBody>
          <a:bodyPr>
            <a:no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/>
              <a:t> أصنّف الأشياء الآتية إلى كائنات حيّة أو كائنات غير حيّة :-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676400"/>
            <a:ext cx="7543800" cy="769441"/>
          </a:xfrm>
          <a:prstGeom prst="rect">
            <a:avLst/>
          </a:prstGeom>
          <a:solidFill>
            <a:srgbClr val="50E2E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JO" sz="4400" b="1" dirty="0"/>
              <a:t>شجرة تفّاح – كتاب – أسد – حقيبة </a:t>
            </a:r>
            <a:endParaRPr lang="en-US" sz="4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2743200"/>
          <a:ext cx="7010400" cy="24841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8040">
                <a:tc>
                  <a:txBody>
                    <a:bodyPr/>
                    <a:lstStyle/>
                    <a:p>
                      <a:pPr algn="ctr"/>
                      <a:r>
                        <a:rPr lang="ar-JO" sz="4400" b="1" dirty="0"/>
                        <a:t>كائنات</a:t>
                      </a:r>
                      <a:r>
                        <a:rPr lang="ar-JO" sz="4400" b="1" baseline="0" dirty="0"/>
                        <a:t> حية</a:t>
                      </a:r>
                      <a:endParaRPr 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4400" b="1" dirty="0"/>
                        <a:t>كائنات غير حية</a:t>
                      </a:r>
                      <a:endParaRPr lang="en-US" sz="4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040"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40"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7150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600" b="1" dirty="0"/>
              <a:t> بماذا تختلف الكائنات الحيّة عن الكائنات غير الحيّة؟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36576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dirty="0"/>
              <a:t>شجرة تفّاح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3635514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dirty="0"/>
              <a:t>كتاب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45720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dirty="0"/>
              <a:t>أسد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1600200" y="4473714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dirty="0"/>
              <a:t>حقيبة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6705600" y="3048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/>
              <a:t>نشاط (1)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4900" b="1" dirty="0"/>
              <a:t> نستنتج :- </a:t>
            </a:r>
            <a:br>
              <a:rPr lang="ar-JO" b="1" dirty="0"/>
            </a:br>
            <a:r>
              <a:rPr lang="ar-JO" b="1" dirty="0"/>
              <a:t>النّباتات و الحيوانات كائنات حيّة تشترك في خصائص عامة منها :-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263914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JO" sz="4000" dirty="0"/>
              <a:t>1) النّمو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025914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JO" sz="4000" dirty="0"/>
              <a:t>2) التّكاثر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787914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JO" sz="4000" dirty="0"/>
              <a:t>3) الاستجابة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4549914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JO" sz="4000" dirty="0"/>
              <a:t>4) الحركة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5311914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JO" sz="4000" dirty="0"/>
              <a:t>5) التّغذية</a:t>
            </a:r>
            <a:endParaRPr lang="en-US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ar-JO" sz="5400" b="1" dirty="0"/>
              <a:t>النّمو</a:t>
            </a:r>
            <a:endParaRPr lang="en-US" sz="5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7620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4000" dirty="0"/>
              <a:t> </a:t>
            </a:r>
            <a:r>
              <a:rPr lang="ar-JO" sz="3600" dirty="0"/>
              <a:t>ما معنى النّمو ؟</a:t>
            </a:r>
            <a:endParaRPr lang="en-US" sz="3600" dirty="0"/>
          </a:p>
        </p:txBody>
      </p:sp>
      <p:pic>
        <p:nvPicPr>
          <p:cNvPr id="4" name="Picture 3" descr="العلوم (1)_008.png"/>
          <p:cNvPicPr>
            <a:picLocks noChangeAspect="1"/>
          </p:cNvPicPr>
          <p:nvPr/>
        </p:nvPicPr>
        <p:blipFill>
          <a:blip r:embed="rId2"/>
          <a:srcRect r="9167"/>
          <a:stretch>
            <a:fillRect/>
          </a:stretch>
        </p:blipFill>
        <p:spPr>
          <a:xfrm>
            <a:off x="762000" y="1371600"/>
            <a:ext cx="7613650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9200" y="53340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4000" dirty="0"/>
              <a:t> ماذا نشاهد في الصّورة ؟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6019800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4000" dirty="0"/>
              <a:t> ماذا</a:t>
            </a:r>
            <a:r>
              <a:rPr lang="ar-JO" sz="3600" dirty="0"/>
              <a:t> نسمي مراحل نمو القطّة ؟</a:t>
            </a:r>
            <a:endParaRPr lang="en-US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العلوم (1)_0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736080" cy="4953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52578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600" dirty="0"/>
              <a:t> ما التّغيرات الّتي حدثت للصوص ؟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5943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600" dirty="0"/>
              <a:t> ماذا نسمي مراحل نمو الدّجاجة ؟ </a:t>
            </a:r>
            <a:endParaRPr lang="en-US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600200"/>
            <a:ext cx="7239000" cy="3428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52800" y="4572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/>
              <a:t>نموالنّباتات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57912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/>
              <a:t>يزداد طولها ويكبر حجمها</a:t>
            </a:r>
            <a:endParaRPr lang="en-US" sz="4000" dirty="0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dirty="0"/>
              <a:t> </a:t>
            </a:r>
            <a:r>
              <a:rPr lang="ar-JO" b="1" dirty="0"/>
              <a:t>نستنتج :-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219200"/>
            <a:ext cx="80772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en-US" sz="4000" dirty="0"/>
              <a:t>1</a:t>
            </a:r>
            <a:r>
              <a:rPr lang="ar-JO" sz="2800" dirty="0"/>
              <a:t>) </a:t>
            </a:r>
            <a:r>
              <a:rPr lang="ar-JO" sz="4400" dirty="0"/>
              <a:t>معنى النّمو </a:t>
            </a:r>
            <a:r>
              <a:rPr lang="ar-JO" sz="4400" dirty="0">
                <a:solidFill>
                  <a:srgbClr val="FF0000"/>
                </a:solidFill>
              </a:rPr>
              <a:t>يكبر و يتغير</a:t>
            </a:r>
            <a:r>
              <a:rPr lang="ar-JO" sz="4000" dirty="0"/>
              <a:t>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019961"/>
            <a:ext cx="8458200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en-US" sz="4000" dirty="0"/>
              <a:t>(2</a:t>
            </a:r>
            <a:r>
              <a:rPr lang="ar-JO" sz="4000" dirty="0"/>
              <a:t> </a:t>
            </a:r>
            <a:r>
              <a:rPr lang="ar-JO" sz="4400" dirty="0"/>
              <a:t>تسمى مراحل نمو الكائن  الحيّ </a:t>
            </a:r>
            <a:r>
              <a:rPr lang="ar-JO" sz="4400" dirty="0">
                <a:solidFill>
                  <a:srgbClr val="FF0000"/>
                </a:solidFill>
              </a:rPr>
              <a:t>بدورة الحياة</a:t>
            </a:r>
            <a:r>
              <a:rPr lang="ar-JO" sz="4000" dirty="0"/>
              <a:t>.</a:t>
            </a:r>
            <a:endParaRPr lang="en-US" sz="4000" dirty="0"/>
          </a:p>
        </p:txBody>
      </p:sp>
      <p:pic>
        <p:nvPicPr>
          <p:cNvPr id="5" name="Picture 4" descr="102910394_256937549056475_8727573039440803065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886200"/>
            <a:ext cx="1736651" cy="2667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 anchor="t">
            <a:noAutofit/>
          </a:bodyPr>
          <a:lstStyle/>
          <a:p>
            <a:pPr algn="r" rtl="1"/>
            <a:r>
              <a:rPr lang="ar-JO" sz="3600" b="1" dirty="0"/>
              <a:t>نشاط (2)</a:t>
            </a:r>
            <a:br>
              <a:rPr lang="ar-JO" sz="3600" b="1" dirty="0"/>
            </a:br>
            <a:r>
              <a:rPr lang="ar-JO" sz="3600" b="1" dirty="0"/>
              <a:t>أرتّب مراحل نموّ حياة الدّجاجة والضّفدع مستخدمَا الأرقام .</a:t>
            </a:r>
            <a:endParaRPr lang="en-US" sz="3600" b="1" dirty="0"/>
          </a:p>
        </p:txBody>
      </p:sp>
      <p:pic>
        <p:nvPicPr>
          <p:cNvPr id="3" name="Picture 2" descr="العلوم (1)_01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6742" r="452" b="60000"/>
          <a:stretch>
            <a:fillRect/>
          </a:stretch>
        </p:blipFill>
        <p:spPr>
          <a:xfrm>
            <a:off x="3276600" y="1447800"/>
            <a:ext cx="2209800" cy="1981200"/>
          </a:xfrm>
          <a:prstGeom prst="rect">
            <a:avLst/>
          </a:prstGeom>
        </p:spPr>
      </p:pic>
      <p:pic>
        <p:nvPicPr>
          <p:cNvPr id="4" name="Picture 3" descr="العلوم (1)_010.png"/>
          <p:cNvPicPr>
            <a:picLocks noChangeAspect="1"/>
          </p:cNvPicPr>
          <p:nvPr/>
        </p:nvPicPr>
        <p:blipFill>
          <a:blip r:embed="rId2"/>
          <a:srcRect l="71267" t="70769" r="8371"/>
          <a:stretch>
            <a:fillRect/>
          </a:stretch>
        </p:blipFill>
        <p:spPr>
          <a:xfrm>
            <a:off x="838200" y="1604433"/>
            <a:ext cx="1600200" cy="1689100"/>
          </a:xfrm>
          <a:prstGeom prst="rect">
            <a:avLst/>
          </a:prstGeom>
        </p:spPr>
      </p:pic>
      <p:pic>
        <p:nvPicPr>
          <p:cNvPr id="5" name="Picture 4" descr="العلوم (1)_01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656" t="3077" r="63801" b="61538"/>
          <a:stretch>
            <a:fillRect/>
          </a:stretch>
        </p:blipFill>
        <p:spPr>
          <a:xfrm>
            <a:off x="6553200" y="1676400"/>
            <a:ext cx="1699591" cy="1447800"/>
          </a:xfrm>
          <a:prstGeom prst="rect">
            <a:avLst/>
          </a:prstGeom>
        </p:spPr>
      </p:pic>
      <p:pic>
        <p:nvPicPr>
          <p:cNvPr id="1028" name="Picture 4" descr="The life cycle of a frog Royalty Free Vector Image"/>
          <p:cNvPicPr>
            <a:picLocks noChangeAspect="1" noChangeArrowheads="1"/>
          </p:cNvPicPr>
          <p:nvPr/>
        </p:nvPicPr>
        <p:blipFill>
          <a:blip r:embed="rId3"/>
          <a:srcRect t="32107" r="62500" b="41852"/>
          <a:stretch>
            <a:fillRect/>
          </a:stretch>
        </p:blipFill>
        <p:spPr bwMode="auto">
          <a:xfrm>
            <a:off x="3657600" y="4343400"/>
            <a:ext cx="1905000" cy="1428750"/>
          </a:xfrm>
          <a:prstGeom prst="rect">
            <a:avLst/>
          </a:prstGeom>
          <a:noFill/>
        </p:spPr>
      </p:pic>
      <p:pic>
        <p:nvPicPr>
          <p:cNvPr id="10" name="Picture 4" descr="The life cycle of a frog Royalty Free Vector Image"/>
          <p:cNvPicPr>
            <a:picLocks noChangeAspect="1" noChangeArrowheads="1"/>
          </p:cNvPicPr>
          <p:nvPr/>
        </p:nvPicPr>
        <p:blipFill>
          <a:blip r:embed="rId3"/>
          <a:srcRect l="16875" t="2593" r="58750" b="78310"/>
          <a:stretch>
            <a:fillRect/>
          </a:stretch>
        </p:blipFill>
        <p:spPr bwMode="auto">
          <a:xfrm>
            <a:off x="838200" y="4267200"/>
            <a:ext cx="1620982" cy="1371600"/>
          </a:xfrm>
          <a:prstGeom prst="rect">
            <a:avLst/>
          </a:prstGeom>
          <a:noFill/>
        </p:spPr>
      </p:pic>
      <p:pic>
        <p:nvPicPr>
          <p:cNvPr id="11" name="Picture 4" descr="The life cycle of a frog Royalty Free Vector Image"/>
          <p:cNvPicPr>
            <a:picLocks noChangeAspect="1" noChangeArrowheads="1"/>
          </p:cNvPicPr>
          <p:nvPr/>
        </p:nvPicPr>
        <p:blipFill>
          <a:blip r:embed="rId3"/>
          <a:srcRect l="75000" t="39051" b="50532"/>
          <a:stretch>
            <a:fillRect/>
          </a:stretch>
        </p:blipFill>
        <p:spPr bwMode="auto">
          <a:xfrm>
            <a:off x="6400800" y="4724400"/>
            <a:ext cx="2201333" cy="990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169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Office Theme</vt:lpstr>
      <vt:lpstr>خصائص الكائنات الحيّة</vt:lpstr>
      <vt:lpstr>الهدف :-  1) يعرف خصائص الكائنات الحيّة.  2) يعرف مفهوم النّمو. </vt:lpstr>
      <vt:lpstr> أصنّف الأشياء الآتية إلى كائنات حيّة أو كائنات غير حيّة :-</vt:lpstr>
      <vt:lpstr> نستنتج :-  النّباتات و الحيوانات كائنات حيّة تشترك في خصائص عامة منها :-</vt:lpstr>
      <vt:lpstr>النّمو</vt:lpstr>
      <vt:lpstr>PowerPoint Presentation</vt:lpstr>
      <vt:lpstr>PowerPoint Presentation</vt:lpstr>
      <vt:lpstr> نستنتج :-</vt:lpstr>
      <vt:lpstr>نشاط (2) أرتّب مراحل نموّ حياة الدّجاجة والضّفدع مستخدمَا الأرقام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خصائص الكائنات الحية</dc:title>
  <dc:creator>Lenovo</dc:creator>
  <cp:lastModifiedBy>n.abumariam</cp:lastModifiedBy>
  <cp:revision>36</cp:revision>
  <dcterms:created xsi:type="dcterms:W3CDTF">2020-06-15T09:53:13Z</dcterms:created>
  <dcterms:modified xsi:type="dcterms:W3CDTF">2022-09-06T14:30:33Z</dcterms:modified>
</cp:coreProperties>
</file>