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3" r:id="rId6"/>
    <p:sldId id="259" r:id="rId7"/>
    <p:sldId id="262" r:id="rId8"/>
    <p:sldId id="260" r:id="rId9"/>
    <p:sldId id="261" r:id="rId10"/>
    <p:sldId id="265" r:id="rId11"/>
    <p:sldId id="266" r:id="rId12"/>
    <p:sldId id="267" r:id="rId13"/>
    <p:sldId id="268" r:id="rId14"/>
    <p:sldId id="269" r:id="rId15"/>
    <p:sldId id="283" r:id="rId16"/>
    <p:sldId id="271" r:id="rId17"/>
    <p:sldId id="272" r:id="rId18"/>
    <p:sldId id="273" r:id="rId19"/>
    <p:sldId id="274" r:id="rId20"/>
    <p:sldId id="275" r:id="rId21"/>
    <p:sldId id="282" r:id="rId22"/>
    <p:sldId id="276" r:id="rId23"/>
    <p:sldId id="277" r:id="rId24"/>
    <p:sldId id="278" r:id="rId25"/>
    <p:sldId id="279" r:id="rId26"/>
    <p:sldId id="280" r:id="rId27"/>
    <p:sldId id="281" r:id="rId28"/>
    <p:sldId id="285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E28FF-E78A-46BF-BC3E-090362FDF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DB2D40-350B-4C82-9475-E57C023F06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CE10C-7EAD-4C00-9172-5BB87204C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9D69-892C-4F01-B4D8-CEDC7E72B75D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16394-EF09-4EC6-B96E-4AE6F7E5F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C2DBB-BC52-4987-AA89-C84F824E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1344-A801-4B1C-BA5B-E326F8BA5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752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B70E0-552D-487B-AE8E-884050DDB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2A4C4-1979-4CDE-8D2F-00226F008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1FCFE-B35D-4E49-998F-29BD4F1CC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9D69-892C-4F01-B4D8-CEDC7E72B75D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B3D329-496E-4F89-8DAE-A788F0B9C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7D6B3-C726-46B0-BCCF-B8A3C579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1344-A801-4B1C-BA5B-E326F8BA5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308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5EB60B-4761-49B0-ADE5-A6C9E3103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CC09FF-E3AA-4247-BBC8-5EE9BE768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4790D-9844-44A0-9583-62EE6D847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9D69-892C-4F01-B4D8-CEDC7E72B75D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7058B-5E2C-42F0-A6BF-11A6D843F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9F26EB-569B-4129-B78D-DCDDDB5FE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1344-A801-4B1C-BA5B-E326F8BA5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10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C89DD-4225-4E96-A882-529B5CE0E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9BB7E-4106-40FF-A69A-B66B616E9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5ED96-5F8F-47BE-88C9-54ECEEA0C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9D69-892C-4F01-B4D8-CEDC7E72B75D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B1F29-6DD0-4C6D-B072-B60486063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62E42-C2AB-4CED-B072-35A404833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1344-A801-4B1C-BA5B-E326F8BA5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177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9B4BB-6B5A-4DC3-B963-A84A7876A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4C3D66-B69D-45C4-9217-749555E68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55317-AB6C-41EB-91DE-C3B3B6CE2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9D69-892C-4F01-B4D8-CEDC7E72B75D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5CA05-9C52-45DC-A2D4-D5ED9B9AE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5F290-8DE1-419F-B888-92073E195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1344-A801-4B1C-BA5B-E326F8BA5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231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9FB78-8035-4E84-82F0-C7EF0783F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58DA6-2C7F-4D48-9F60-97FD471350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EEEF8F-A4E2-40F4-AC43-7BEEE2D54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EC9646-C090-4E5E-9852-ABD723F7C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9D69-892C-4F01-B4D8-CEDC7E72B75D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8082A-4A37-418E-A54F-339AAF232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28BCF9-B998-496F-B5BF-BAABC6CAD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1344-A801-4B1C-BA5B-E326F8BA5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910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3A0A-5D25-432C-9793-BD98ABEC4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6FD40-7CD1-43BD-9B27-945A193CB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6415CB-DBF9-44DE-9425-E7C76AE49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312DA0-1839-412D-8C80-A55CC6658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D6F41C-0A23-4600-8747-C62E135C99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C6C3D0-224A-431D-A500-3B42998DD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9D69-892C-4F01-B4D8-CEDC7E72B75D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05FB55-7EDC-4425-A993-89957E0FE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159FA3-2310-4291-9679-76F65B05F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1344-A801-4B1C-BA5B-E326F8BA5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85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BA203-4026-4BEB-9566-D5A514E70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90102B-4218-49F1-915B-1AE92C250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9D69-892C-4F01-B4D8-CEDC7E72B75D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EF20A1-1192-449E-876A-B87A3D51B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011E1-D3DE-44DA-9C14-06C38BB6C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1344-A801-4B1C-BA5B-E326F8BA5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83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558732-DDD9-4C7E-A46B-17015103E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9D69-892C-4F01-B4D8-CEDC7E72B75D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6B2094-672C-4356-BC6C-9C73CE146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BD189-3412-47A6-89F0-804F10468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1344-A801-4B1C-BA5B-E326F8BA5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970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1B826-96E2-47C2-B1F5-14B45018F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84979-B648-4A49-BB9B-5A7D006FE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9ADF6-D395-4B93-9203-0FE4DB6AAF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17486-5CFA-4893-956A-413BD6B1E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9D69-892C-4F01-B4D8-CEDC7E72B75D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9DB9B4-67DB-4E50-8F01-D11A7C64F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C2E3B-D5BE-4902-9EF3-144DDB0C7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1344-A801-4B1C-BA5B-E326F8BA5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1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40DF2-022D-4094-BF1B-06F63A52F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1BC897-95DF-407B-ADC2-A0F5098578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55DE68-42F4-4A5A-A176-26FA1362D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036BA2-FAB5-4E70-9851-F3DFAF84D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F9D69-892C-4F01-B4D8-CEDC7E72B75D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2A665-78CC-4742-935F-18353CD4A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107682-A83E-4C17-8307-8A3260F4D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81344-A801-4B1C-BA5B-E326F8BA5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510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5277FA-68DE-4DAF-AFD5-753CE1279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99B54-46D7-44E3-86E4-5ACB37221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52CEB-9B3E-49D5-A7FF-82B680632D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F9D69-892C-4F01-B4D8-CEDC7E72B75D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E205A-4B77-4088-81EE-F9760BE0BA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9C579-5E59-4408-B4E7-200A683CFC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81344-A801-4B1C-BA5B-E326F8BA5B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454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rriam-webster.com/dictionary/remote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rriam-webster.com/dictionary/dangerous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rriam-webster.com/dictionary/twist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rriam-webster.com/dictionary/mistrustful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ost Beautiful Words in Portuguese | World By Isa">
            <a:extLst>
              <a:ext uri="{FF2B5EF4-FFF2-40B4-BE49-F238E27FC236}">
                <a16:creationId xmlns:a16="http://schemas.microsoft.com/office/drawing/2014/main" id="{32E3F713-507D-48BD-ADA3-942A7F27EB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6" t="5512" r="11423" b="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0B919A-BFE6-4670-AC76-35637B79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Words page 8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240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3FA4D-02D1-412C-845C-CA0BD4CFB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5F73"/>
                </a:solidFill>
                <a:effectLst/>
                <a:latin typeface="Open Sans"/>
              </a:rPr>
              <a:t>“Come on, let's go.” “Oh, all right, if you </a:t>
            </a:r>
            <a:r>
              <a:rPr lang="en-US" b="0" i="1" dirty="0">
                <a:solidFill>
                  <a:srgbClr val="225F73"/>
                </a:solidFill>
                <a:effectLst/>
                <a:latin typeface="Open Sans"/>
              </a:rPr>
              <a:t>insist</a:t>
            </a:r>
            <a:r>
              <a:rPr lang="en-US" b="0" i="0" dirty="0">
                <a:solidFill>
                  <a:srgbClr val="225F73"/>
                </a:solidFill>
                <a:effectLst/>
                <a:latin typeface="Open Sans"/>
              </a:rPr>
              <a:t>.”</a:t>
            </a:r>
            <a:endParaRPr lang="en-GB" dirty="0"/>
          </a:p>
        </p:txBody>
      </p:sp>
      <p:pic>
        <p:nvPicPr>
          <p:cNvPr id="6146" name="Picture 2" descr="Insist Stock Vectors, Royalty Free Insist Illustrations ...">
            <a:extLst>
              <a:ext uri="{FF2B5EF4-FFF2-40B4-BE49-F238E27FC236}">
                <a16:creationId xmlns:a16="http://schemas.microsoft.com/office/drawing/2014/main" id="{3F02B27E-81C3-442D-80CB-238392CB8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291" y="1027906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973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16B3DF-1271-4F85-B856-A4A1C8EF0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i="0" u="sng" kern="120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Verb/  to say or demand that you must have or do something.</a:t>
            </a:r>
            <a:endParaRPr lang="en-US" sz="3600" b="1" u="sng" kern="12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89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How to Become a Person You Can Admire | Inc.com">
            <a:extLst>
              <a:ext uri="{FF2B5EF4-FFF2-40B4-BE49-F238E27FC236}">
                <a16:creationId xmlns:a16="http://schemas.microsoft.com/office/drawing/2014/main" id="{C1E31CFA-BFAE-4858-9442-073B75F80D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-2638"/>
            <a:ext cx="12196689" cy="686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2D0827-2434-49A0-B170-10D3446E7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0" i="0">
                <a:solidFill>
                  <a:srgbClr val="FFFFFF"/>
                </a:solidFill>
                <a:effectLst/>
              </a:rPr>
              <a:t>They all </a:t>
            </a:r>
            <a:r>
              <a:rPr lang="en-US" sz="6000" b="0" i="1">
                <a:solidFill>
                  <a:srgbClr val="FFFFFF"/>
                </a:solidFill>
                <a:effectLst/>
              </a:rPr>
              <a:t>admired</a:t>
            </a:r>
            <a:r>
              <a:rPr lang="en-US" sz="6000" b="0" i="0">
                <a:solidFill>
                  <a:srgbClr val="FFFFFF"/>
                </a:solidFill>
                <a:effectLst/>
              </a:rPr>
              <a:t> her courage.</a:t>
            </a:r>
            <a:endParaRPr lang="en-US" sz="6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19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39DFCF-9247-4DE5-BB93-074BFAF07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42B652E-D499-4CDA-8F7A-60469EDBC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1632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4864676 w 4864676"/>
              <a:gd name="connsiteY1" fmla="*/ 0 h 4864676"/>
              <a:gd name="connsiteX2" fmla="*/ 4864676 w 4864676"/>
              <a:gd name="connsiteY2" fmla="*/ 4864676 h 4864676"/>
              <a:gd name="connsiteX3" fmla="*/ 1281101 w 4864676"/>
              <a:gd name="connsiteY3" fmla="*/ 4864676 h 4864676"/>
              <a:gd name="connsiteX4" fmla="*/ 0 w 4864676"/>
              <a:gd name="connsiteY4" fmla="*/ 3583575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4864676" y="0"/>
                </a:lnTo>
                <a:lnTo>
                  <a:pt x="4864676" y="4864676"/>
                </a:lnTo>
                <a:lnTo>
                  <a:pt x="1281101" y="4864676"/>
                </a:lnTo>
                <a:lnTo>
                  <a:pt x="0" y="358357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84A22B8-F5B6-47C2-B88E-DADAF3791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225693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3583574 w 4864676"/>
              <a:gd name="connsiteY1" fmla="*/ 0 h 4864676"/>
              <a:gd name="connsiteX2" fmla="*/ 4864676 w 4864676"/>
              <a:gd name="connsiteY2" fmla="*/ 1281103 h 4864676"/>
              <a:gd name="connsiteX3" fmla="*/ 4864676 w 4864676"/>
              <a:gd name="connsiteY3" fmla="*/ 4864676 h 4864676"/>
              <a:gd name="connsiteX4" fmla="*/ 0 w 4864676"/>
              <a:gd name="connsiteY4" fmla="*/ 4864676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3583574" y="0"/>
                </a:lnTo>
                <a:lnTo>
                  <a:pt x="4864676" y="1281103"/>
                </a:lnTo>
                <a:lnTo>
                  <a:pt x="4864676" y="4864676"/>
                </a:lnTo>
                <a:lnTo>
                  <a:pt x="0" y="486467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987C18C-164D-4263-B486-4647A98E8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9020" y="1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E7E98B39-04C6-408B-92FD-768628740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286" y="3571620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81C8C27-2457-421F-BDC4-7B4EA3C7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A13C66-82C1-44AF-972B-8F5CCA41B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71208" y="5287803"/>
            <a:ext cx="955808" cy="9558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DB36437-FE59-457E-91A7-396BBD3C9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1CF6E7-C86A-4AE7-A552-5C926935A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fontAlgn="base"/>
            <a:r>
              <a:rPr lang="en-US" sz="3600" b="1" i="0" kern="120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Verb/ to respect or like someone or something very much</a:t>
            </a:r>
            <a:br>
              <a:rPr lang="en-US" sz="3600" b="0" i="0" kern="1200" dirty="0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6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44D3693-2EFE-4667-89D5-47E2D5920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42846" y="410171"/>
            <a:ext cx="1321281" cy="132128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1FD796-9CD0-404D-8DF5-5274C0BCC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30319" y="1508609"/>
            <a:ext cx="700047" cy="70004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78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ECC504-847C-4D62-89F1-8FDD32CA8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248" y="1481328"/>
            <a:ext cx="2926080" cy="2468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b="0" i="0">
                <a:effectLst/>
              </a:rPr>
              <a:t>Getting the job done will require many hours of difficult </a:t>
            </a:r>
            <a:r>
              <a:rPr lang="en-US" sz="3400" b="0" i="1">
                <a:effectLst/>
              </a:rPr>
              <a:t>labor</a:t>
            </a:r>
            <a:r>
              <a:rPr lang="en-US" sz="3400" b="0" i="0">
                <a:effectLst/>
              </a:rPr>
              <a:t>.</a:t>
            </a:r>
            <a:endParaRPr lang="en-US" sz="3400"/>
          </a:p>
        </p:txBody>
      </p:sp>
      <p:sp>
        <p:nvSpPr>
          <p:cNvPr id="93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: Shape 96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8194" name="Picture 2" descr="DIY or Professional Fence Installation: Will you really save money ...">
            <a:extLst>
              <a:ext uri="{FF2B5EF4-FFF2-40B4-BE49-F238E27FC236}">
                <a16:creationId xmlns:a16="http://schemas.microsoft.com/office/drawing/2014/main" id="{E92FB850-55F6-45D7-B331-D9094B54CC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9"/>
          <a:stretch/>
        </p:blipFill>
        <p:spPr bwMode="auto"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85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B7A9C-69AA-4781-8DE8-05E25F486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Verb/ to work hard, especially on </a:t>
            </a:r>
            <a:r>
              <a:rPr lang="en-US" dirty="0" err="1"/>
              <a:t>sth</a:t>
            </a:r>
            <a:r>
              <a:rPr lang="en-US" dirty="0"/>
              <a:t> that is difficult.</a:t>
            </a:r>
          </a:p>
        </p:txBody>
      </p:sp>
    </p:spTree>
    <p:extLst>
      <p:ext uri="{BB962C8B-B14F-4D97-AF65-F5344CB8AC3E}">
        <p14:creationId xmlns:p14="http://schemas.microsoft.com/office/powerpoint/2010/main" val="22460706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How to knit with 2 strands of yarn - YouTube">
            <a:extLst>
              <a:ext uri="{FF2B5EF4-FFF2-40B4-BE49-F238E27FC236}">
                <a16:creationId xmlns:a16="http://schemas.microsoft.com/office/drawing/2014/main" id="{DAC70834-C65E-433F-980C-CD012C79EB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" r="32625" b="3484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4BC857-DA70-4DDF-8000-973424F9A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0" i="0" dirty="0">
                <a:effectLst/>
              </a:rPr>
              <a:t>She tried to blow a gray strand of hair from her eyes.</a:t>
            </a:r>
            <a:endParaRPr lang="en-US" sz="48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461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39DFCF-9247-4DE5-BB93-074BFAF07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42B652E-D499-4CDA-8F7A-60469EDBC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1632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4864676 w 4864676"/>
              <a:gd name="connsiteY1" fmla="*/ 0 h 4864676"/>
              <a:gd name="connsiteX2" fmla="*/ 4864676 w 4864676"/>
              <a:gd name="connsiteY2" fmla="*/ 4864676 h 4864676"/>
              <a:gd name="connsiteX3" fmla="*/ 1281101 w 4864676"/>
              <a:gd name="connsiteY3" fmla="*/ 4864676 h 4864676"/>
              <a:gd name="connsiteX4" fmla="*/ 0 w 4864676"/>
              <a:gd name="connsiteY4" fmla="*/ 3583575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4864676" y="0"/>
                </a:lnTo>
                <a:lnTo>
                  <a:pt x="4864676" y="4864676"/>
                </a:lnTo>
                <a:lnTo>
                  <a:pt x="1281101" y="4864676"/>
                </a:lnTo>
                <a:lnTo>
                  <a:pt x="0" y="358357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84A22B8-F5B6-47C2-B88E-DADAF3791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225693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3583574 w 4864676"/>
              <a:gd name="connsiteY1" fmla="*/ 0 h 4864676"/>
              <a:gd name="connsiteX2" fmla="*/ 4864676 w 4864676"/>
              <a:gd name="connsiteY2" fmla="*/ 1281103 h 4864676"/>
              <a:gd name="connsiteX3" fmla="*/ 4864676 w 4864676"/>
              <a:gd name="connsiteY3" fmla="*/ 4864676 h 4864676"/>
              <a:gd name="connsiteX4" fmla="*/ 0 w 4864676"/>
              <a:gd name="connsiteY4" fmla="*/ 4864676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3583574" y="0"/>
                </a:lnTo>
                <a:lnTo>
                  <a:pt x="4864676" y="1281103"/>
                </a:lnTo>
                <a:lnTo>
                  <a:pt x="4864676" y="4864676"/>
                </a:lnTo>
                <a:lnTo>
                  <a:pt x="0" y="486467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987C18C-164D-4263-B486-4647A98E8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9020" y="1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E7E98B39-04C6-408B-92FD-768628740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286" y="3571620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81C8C27-2457-421F-BDC4-7B4EA3C7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A13C66-82C1-44AF-972B-8F5CCA41B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71208" y="5287803"/>
            <a:ext cx="955808" cy="9558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DB36437-FE59-457E-91A7-396BBD3C9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7C5991-9214-4688-98EA-BC8BDCC10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6071880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i="0" kern="1200" dirty="0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  <a:t> noun/ a single piece of cotton, wool, hair, Etc.</a:t>
            </a:r>
            <a:endParaRPr lang="en-US" sz="36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44D3693-2EFE-4667-89D5-47E2D5920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42846" y="410171"/>
            <a:ext cx="1321281" cy="132128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1FD796-9CD0-404D-8DF5-5274C0BCC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30319" y="1508609"/>
            <a:ext cx="700047" cy="70004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87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Failing GCSE exams didn't discourage these entrepreneurs from ...">
            <a:extLst>
              <a:ext uri="{FF2B5EF4-FFF2-40B4-BE49-F238E27FC236}">
                <a16:creationId xmlns:a16="http://schemas.microsoft.com/office/drawing/2014/main" id="{A3060FE2-3BC2-4772-96BE-B1CE3D3BD7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07" r="946" b="4640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71E94-2CB6-4950-A1CB-BB0EB75B1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3" y="3091928"/>
            <a:ext cx="907856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0" i="0">
                <a:effectLst/>
              </a:rPr>
              <a:t>Try not to let losing </a:t>
            </a:r>
            <a:r>
              <a:rPr lang="en-US" sz="6600" b="0" i="1">
                <a:effectLst/>
              </a:rPr>
              <a:t>discourage</a:t>
            </a:r>
            <a:r>
              <a:rPr lang="en-US" sz="6600" b="0" i="0">
                <a:effectLst/>
              </a:rPr>
              <a:t> you.</a:t>
            </a:r>
            <a:endParaRPr lang="en-US" sz="6600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59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39DFCF-9247-4DE5-BB93-074BFAF07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42B652E-D499-4CDA-8F7A-60469EDBC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1632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4864676 w 4864676"/>
              <a:gd name="connsiteY1" fmla="*/ 0 h 4864676"/>
              <a:gd name="connsiteX2" fmla="*/ 4864676 w 4864676"/>
              <a:gd name="connsiteY2" fmla="*/ 4864676 h 4864676"/>
              <a:gd name="connsiteX3" fmla="*/ 1281101 w 4864676"/>
              <a:gd name="connsiteY3" fmla="*/ 4864676 h 4864676"/>
              <a:gd name="connsiteX4" fmla="*/ 0 w 4864676"/>
              <a:gd name="connsiteY4" fmla="*/ 3583575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4864676" y="0"/>
                </a:lnTo>
                <a:lnTo>
                  <a:pt x="4864676" y="4864676"/>
                </a:lnTo>
                <a:lnTo>
                  <a:pt x="1281101" y="4864676"/>
                </a:lnTo>
                <a:lnTo>
                  <a:pt x="0" y="358357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84A22B8-F5B6-47C2-B88E-DADAF3791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225693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3583574 w 4864676"/>
              <a:gd name="connsiteY1" fmla="*/ 0 h 4864676"/>
              <a:gd name="connsiteX2" fmla="*/ 4864676 w 4864676"/>
              <a:gd name="connsiteY2" fmla="*/ 1281103 h 4864676"/>
              <a:gd name="connsiteX3" fmla="*/ 4864676 w 4864676"/>
              <a:gd name="connsiteY3" fmla="*/ 4864676 h 4864676"/>
              <a:gd name="connsiteX4" fmla="*/ 0 w 4864676"/>
              <a:gd name="connsiteY4" fmla="*/ 4864676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3583574" y="0"/>
                </a:lnTo>
                <a:lnTo>
                  <a:pt x="4864676" y="1281103"/>
                </a:lnTo>
                <a:lnTo>
                  <a:pt x="4864676" y="4864676"/>
                </a:lnTo>
                <a:lnTo>
                  <a:pt x="0" y="486467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987C18C-164D-4263-B486-4647A98E8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9020" y="1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E7E98B39-04C6-408B-92FD-768628740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286" y="3571620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81C8C27-2457-421F-BDC4-7B4EA3C7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A13C66-82C1-44AF-972B-8F5CCA41B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71208" y="5287803"/>
            <a:ext cx="955808" cy="9558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DB36437-FE59-457E-91A7-396BBD3C9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87E4CB-48D5-44C5-B151-D83C5EE20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Adj/ having lost hope, not feeling confident about </a:t>
            </a:r>
            <a:r>
              <a:rPr lang="en-US" sz="3600" b="1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sth</a:t>
            </a:r>
            <a:r>
              <a:rPr lang="en-US" sz="36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44D3693-2EFE-4667-89D5-47E2D5920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42846" y="410171"/>
            <a:ext cx="1321281" cy="132128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1FD796-9CD0-404D-8DF5-5274C0BCC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30319" y="1508609"/>
            <a:ext cx="700047" cy="70004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5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erfect isolated campsite above the tree line near Crested Butte ...">
            <a:extLst>
              <a:ext uri="{FF2B5EF4-FFF2-40B4-BE49-F238E27FC236}">
                <a16:creationId xmlns:a16="http://schemas.microsoft.com/office/drawing/2014/main" id="{3718190C-E324-46B2-974D-85D35C7273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A11233-30DB-48BB-A9BC-B13595735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6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/>
              </a:rPr>
              <a:t>The camp is located in an </a:t>
            </a:r>
            <a:r>
              <a:rPr lang="en-US" sz="3600" b="1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/>
              </a:rPr>
              <a:t>isolated</a:t>
            </a:r>
            <a:r>
              <a:rPr lang="en-US" sz="3600" b="1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Open Sans"/>
              </a:rPr>
              <a:t> area.</a:t>
            </a:r>
            <a:endParaRPr lang="en-GB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2911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DC9E3-954C-43F7-A746-B46CB7757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She wore huge diamond earrings and her fingers were loaded with rings of </a:t>
            </a:r>
            <a:r>
              <a:rPr lang="en-US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sapphire.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1266" name="Picture 2" descr="Sapphire Value &amp; Worth | Sapphire Education">
            <a:extLst>
              <a:ext uri="{FF2B5EF4-FFF2-40B4-BE49-F238E27FC236}">
                <a16:creationId xmlns:a16="http://schemas.microsoft.com/office/drawing/2014/main" id="{AD6F8969-C2BF-409B-991D-23B560006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76" y="2778883"/>
            <a:ext cx="10133047" cy="342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935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70232-49B1-4E24-AA8A-BF829A20A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 </a:t>
            </a:r>
            <a:r>
              <a:rPr lang="en-US" b="1" dirty="0">
                <a:solidFill>
                  <a:srgbClr val="002060"/>
                </a:solidFill>
              </a:rPr>
              <a:t>Noun/ a bright blue stone that s very valuable.</a:t>
            </a:r>
          </a:p>
        </p:txBody>
      </p:sp>
    </p:spTree>
    <p:extLst>
      <p:ext uri="{BB962C8B-B14F-4D97-AF65-F5344CB8AC3E}">
        <p14:creationId xmlns:p14="http://schemas.microsoft.com/office/powerpoint/2010/main" val="1834873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95A44-C9F6-48AC-AFF5-9450724B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3400"/>
            </a:br>
            <a:r>
              <a:rPr lang="en-US" sz="3400" b="0" i="0">
                <a:effectLst/>
              </a:rPr>
              <a:t> We were instructed to report any </a:t>
            </a:r>
            <a:r>
              <a:rPr lang="en-US" sz="3400" b="0" i="1">
                <a:effectLst/>
              </a:rPr>
              <a:t>suspicious</a:t>
            </a:r>
            <a:r>
              <a:rPr lang="en-US" sz="3400" b="0" i="0">
                <a:effectLst/>
              </a:rPr>
              <a:t> activity in the neighborhood.</a:t>
            </a:r>
            <a:endParaRPr lang="en-US" sz="340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290" name="Picture 2" descr="See Something, Say Something! : City of Union City, NJ - Official ...">
            <a:extLst>
              <a:ext uri="{FF2B5EF4-FFF2-40B4-BE49-F238E27FC236}">
                <a16:creationId xmlns:a16="http://schemas.microsoft.com/office/drawing/2014/main" id="{E5D38FF8-CAD6-4D76-B7F5-E9FCAABA2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7" r="10498" b="1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183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39DFCF-9247-4DE5-BB93-074BFAF07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42B652E-D499-4CDA-8F7A-60469EDBC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1632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4864676 w 4864676"/>
              <a:gd name="connsiteY1" fmla="*/ 0 h 4864676"/>
              <a:gd name="connsiteX2" fmla="*/ 4864676 w 4864676"/>
              <a:gd name="connsiteY2" fmla="*/ 4864676 h 4864676"/>
              <a:gd name="connsiteX3" fmla="*/ 1281101 w 4864676"/>
              <a:gd name="connsiteY3" fmla="*/ 4864676 h 4864676"/>
              <a:gd name="connsiteX4" fmla="*/ 0 w 4864676"/>
              <a:gd name="connsiteY4" fmla="*/ 3583575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4864676" y="0"/>
                </a:lnTo>
                <a:lnTo>
                  <a:pt x="4864676" y="4864676"/>
                </a:lnTo>
                <a:lnTo>
                  <a:pt x="1281101" y="4864676"/>
                </a:lnTo>
                <a:lnTo>
                  <a:pt x="0" y="358357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84A22B8-F5B6-47C2-B88E-DADAF3791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225693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3583574 w 4864676"/>
              <a:gd name="connsiteY1" fmla="*/ 0 h 4864676"/>
              <a:gd name="connsiteX2" fmla="*/ 4864676 w 4864676"/>
              <a:gd name="connsiteY2" fmla="*/ 1281103 h 4864676"/>
              <a:gd name="connsiteX3" fmla="*/ 4864676 w 4864676"/>
              <a:gd name="connsiteY3" fmla="*/ 4864676 h 4864676"/>
              <a:gd name="connsiteX4" fmla="*/ 0 w 4864676"/>
              <a:gd name="connsiteY4" fmla="*/ 4864676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3583574" y="0"/>
                </a:lnTo>
                <a:lnTo>
                  <a:pt x="4864676" y="1281103"/>
                </a:lnTo>
                <a:lnTo>
                  <a:pt x="4864676" y="4864676"/>
                </a:lnTo>
                <a:lnTo>
                  <a:pt x="0" y="486467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987C18C-164D-4263-B486-4647A98E8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9020" y="1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E7E98B39-04C6-408B-92FD-768628740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286" y="3571620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81C8C27-2457-421F-BDC4-7B4EA3C7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A13C66-82C1-44AF-972B-8F5CCA41B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71208" y="5287803"/>
            <a:ext cx="955808" cy="9558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DB36437-FE59-457E-91A7-396BBD3C9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8AD78-ADAE-41A8-B1D4-9DBFA666F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i="0" u="none" strike="noStrike" kern="120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Adj/ feeling that someone has done something wrong or illegal.</a:t>
            </a:r>
            <a:br>
              <a:rPr lang="en-US" sz="3600" b="0" i="0" kern="1200" dirty="0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6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44D3693-2EFE-4667-89D5-47E2D5920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42846" y="410171"/>
            <a:ext cx="1321281" cy="132128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1FD796-9CD0-404D-8DF5-5274C0BCC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30319" y="1508609"/>
            <a:ext cx="700047" cy="70004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74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6" name="Rectangle 70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53F1C9-DCEE-438E-AF5F-3A5525129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1856" y="3113415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b="0" i="0">
                <a:effectLst/>
              </a:rPr>
              <a:t>Her wedding gown was simply </a:t>
            </a:r>
            <a:r>
              <a:rPr lang="en-US" sz="3400" b="1" i="0">
                <a:effectLst/>
              </a:rPr>
              <a:t>exquisite</a:t>
            </a:r>
            <a:r>
              <a:rPr lang="en-US" sz="3400" b="0" i="0">
                <a:effectLst/>
              </a:rPr>
              <a:t>. She looked like a princess.</a:t>
            </a:r>
            <a:endParaRPr lang="en-US" sz="340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2020 Hot Mickey Girl Princess Dancing Queen Crown Dress High Heels ...">
            <a:extLst>
              <a:ext uri="{FF2B5EF4-FFF2-40B4-BE49-F238E27FC236}">
                <a16:creationId xmlns:a16="http://schemas.microsoft.com/office/drawing/2014/main" id="{2C97C973-144E-4549-A4EE-BC299FF798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8"/>
          <a:stretch/>
        </p:blipFill>
        <p:spPr bwMode="auto">
          <a:xfrm>
            <a:off x="733507" y="666728"/>
            <a:ext cx="5536001" cy="5465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0337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0788A3-FF9D-4D47-A0A1-F4EB81BBF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i="0" kern="1200" dirty="0">
                <a:solidFill>
                  <a:srgbClr val="C00000"/>
                </a:solidFill>
                <a:effectLst/>
                <a:latin typeface="+mj-lt"/>
                <a:ea typeface="+mj-ea"/>
                <a:cs typeface="+mj-cs"/>
              </a:rPr>
              <a:t>Adj/ very beautiful. </a:t>
            </a:r>
            <a:endParaRPr lang="en-US" sz="3600" b="1"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06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depart - Liberal Dictionary">
            <a:extLst>
              <a:ext uri="{FF2B5EF4-FFF2-40B4-BE49-F238E27FC236}">
                <a16:creationId xmlns:a16="http://schemas.microsoft.com/office/drawing/2014/main" id="{64ADEA69-798D-4091-87CB-090C6DE636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" r="-3" b="231"/>
          <a:stretch/>
        </p:blipFill>
        <p:spPr bwMode="auto">
          <a:xfrm>
            <a:off x="621675" y="623275"/>
            <a:ext cx="4032621" cy="560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Right Triangle 8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48E2B-F670-4D04-89FE-2200D8F6A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209" y="1056640"/>
            <a:ext cx="5799947" cy="34943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800" b="0" i="0">
                <a:effectLst/>
              </a:rPr>
              <a:t> Our flight </a:t>
            </a:r>
            <a:r>
              <a:rPr lang="en-US" sz="6800" b="0" i="1">
                <a:effectLst/>
              </a:rPr>
              <a:t>departs</a:t>
            </a:r>
            <a:r>
              <a:rPr lang="en-US" sz="6800" b="0" i="0">
                <a:effectLst/>
              </a:rPr>
              <a:t> at 6:15 a.m.</a:t>
            </a:r>
            <a:endParaRPr lang="en-US" sz="6800"/>
          </a:p>
        </p:txBody>
      </p:sp>
    </p:spTree>
    <p:extLst>
      <p:ext uri="{BB962C8B-B14F-4D97-AF65-F5344CB8AC3E}">
        <p14:creationId xmlns:p14="http://schemas.microsoft.com/office/powerpoint/2010/main" val="2139046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DDC3B-3F60-4942-B7F4-113C732A3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Verb/ to leave a place,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usually at the beginning of a trip.</a:t>
            </a:r>
            <a:endParaRPr lang="en-US" sz="3600" b="1" kern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46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8F578-0BBB-4DBC-8C8A-7DFAEB178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6336429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rfect isolated campsite above the tree line near Crested Butte ...">
            <a:extLst>
              <a:ext uri="{FF2B5EF4-FFF2-40B4-BE49-F238E27FC236}">
                <a16:creationId xmlns:a16="http://schemas.microsoft.com/office/drawing/2014/main" id="{5A5D5178-08F0-413C-B576-7DEE431506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 bwMode="auto">
          <a:xfrm>
            <a:off x="20" y="10"/>
            <a:ext cx="3392538" cy="190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mazon.com : Cat Toy Orka Wiggle Worm 4&quot; : Pet Supplies">
            <a:extLst>
              <a:ext uri="{FF2B5EF4-FFF2-40B4-BE49-F238E27FC236}">
                <a16:creationId xmlns:a16="http://schemas.microsoft.com/office/drawing/2014/main" id="{C48F14AD-0B33-42CC-8B25-F3FBFB0030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6" r="2172" b="-1"/>
          <a:stretch/>
        </p:blipFill>
        <p:spPr bwMode="auto">
          <a:xfrm>
            <a:off x="251813" y="2077279"/>
            <a:ext cx="3816615" cy="270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re You Still Skeptical of the Covid19 Spread? Will the Skeptics ...">
            <a:extLst>
              <a:ext uri="{FF2B5EF4-FFF2-40B4-BE49-F238E27FC236}">
                <a16:creationId xmlns:a16="http://schemas.microsoft.com/office/drawing/2014/main" id="{7FEF2162-F2E7-4272-ACA7-CBE194E27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458" y="162103"/>
            <a:ext cx="4271729" cy="270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nsist Stock Vectors, Royalty Free Insist Illustrations ...">
            <a:extLst>
              <a:ext uri="{FF2B5EF4-FFF2-40B4-BE49-F238E27FC236}">
                <a16:creationId xmlns:a16="http://schemas.microsoft.com/office/drawing/2014/main" id="{95BB717B-A4A8-48F1-8BEC-8A8956959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428" y="296527"/>
            <a:ext cx="1696268" cy="169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ow to Become a Person You Can Admire | Inc.com">
            <a:extLst>
              <a:ext uri="{FF2B5EF4-FFF2-40B4-BE49-F238E27FC236}">
                <a16:creationId xmlns:a16="http://schemas.microsoft.com/office/drawing/2014/main" id="{DFC81D21-6F77-44DD-80C9-A6B43AD94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64697" y="3429000"/>
            <a:ext cx="6175490" cy="315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ailing GCSE exams didn't discourage these entrepreneurs from ...">
            <a:extLst>
              <a:ext uri="{FF2B5EF4-FFF2-40B4-BE49-F238E27FC236}">
                <a16:creationId xmlns:a16="http://schemas.microsoft.com/office/drawing/2014/main" id="{D2A25A2D-F225-4A66-B58C-EBEA21227D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07" r="946" b="4640"/>
          <a:stretch/>
        </p:blipFill>
        <p:spPr bwMode="auto">
          <a:xfrm>
            <a:off x="463849" y="4780721"/>
            <a:ext cx="4505717" cy="253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apphire Value &amp; Worth | Sapphire Education">
            <a:extLst>
              <a:ext uri="{FF2B5EF4-FFF2-40B4-BE49-F238E27FC236}">
                <a16:creationId xmlns:a16="http://schemas.microsoft.com/office/drawing/2014/main" id="{EA352C61-511F-4FA5-9705-7150BB41C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435" y="1992795"/>
            <a:ext cx="3180522" cy="150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22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39DFCF-9247-4DE5-BB93-074BFAF07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42B652E-D499-4CDA-8F7A-60469EDBC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1632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4864676 w 4864676"/>
              <a:gd name="connsiteY1" fmla="*/ 0 h 4864676"/>
              <a:gd name="connsiteX2" fmla="*/ 4864676 w 4864676"/>
              <a:gd name="connsiteY2" fmla="*/ 4864676 h 4864676"/>
              <a:gd name="connsiteX3" fmla="*/ 1281101 w 4864676"/>
              <a:gd name="connsiteY3" fmla="*/ 4864676 h 4864676"/>
              <a:gd name="connsiteX4" fmla="*/ 0 w 4864676"/>
              <a:gd name="connsiteY4" fmla="*/ 3583575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4864676" y="0"/>
                </a:lnTo>
                <a:lnTo>
                  <a:pt x="4864676" y="4864676"/>
                </a:lnTo>
                <a:lnTo>
                  <a:pt x="1281101" y="4864676"/>
                </a:lnTo>
                <a:lnTo>
                  <a:pt x="0" y="358357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84A22B8-F5B6-47C2-B88E-DADAF3791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225693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3583574 w 4864676"/>
              <a:gd name="connsiteY1" fmla="*/ 0 h 4864676"/>
              <a:gd name="connsiteX2" fmla="*/ 4864676 w 4864676"/>
              <a:gd name="connsiteY2" fmla="*/ 1281103 h 4864676"/>
              <a:gd name="connsiteX3" fmla="*/ 4864676 w 4864676"/>
              <a:gd name="connsiteY3" fmla="*/ 4864676 h 4864676"/>
              <a:gd name="connsiteX4" fmla="*/ 0 w 4864676"/>
              <a:gd name="connsiteY4" fmla="*/ 4864676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3583574" y="0"/>
                </a:lnTo>
                <a:lnTo>
                  <a:pt x="4864676" y="1281103"/>
                </a:lnTo>
                <a:lnTo>
                  <a:pt x="4864676" y="4864676"/>
                </a:lnTo>
                <a:lnTo>
                  <a:pt x="0" y="486467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987C18C-164D-4263-B486-4647A98E8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9020" y="1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E7E98B39-04C6-408B-92FD-768628740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286" y="3571620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81C8C27-2457-421F-BDC4-7B4EA3C7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A13C66-82C1-44AF-972B-8F5CCA41B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71208" y="5287803"/>
            <a:ext cx="955808" cy="9558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DB36437-FE59-457E-91A7-396BBD3C9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0A1773-20B8-4FC7-82DA-AEBDD0FA5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i="0" u="sng" strike="noStrike" kern="1200" dirty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Remote</a:t>
            </a:r>
            <a:r>
              <a:rPr lang="en-US" sz="3600" b="1" i="0" u="sng" strike="noStrike" kern="1200" dirty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or apart from other people</a:t>
            </a:r>
            <a:br>
              <a:rPr lang="en-US" sz="3600" b="0" i="0" kern="1200" dirty="0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6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44D3693-2EFE-4667-89D5-47E2D5920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42846" y="410171"/>
            <a:ext cx="1321281" cy="132128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1FD796-9CD0-404D-8DF5-5274C0BCC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30319" y="1508609"/>
            <a:ext cx="700047" cy="70004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39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57833-D76E-4B73-8F8D-7151FAB2B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5F73"/>
                </a:solidFill>
                <a:effectLst/>
                <a:latin typeface="Open Sans"/>
              </a:rPr>
              <a:t>These are </a:t>
            </a:r>
            <a:r>
              <a:rPr lang="en-US" b="0" i="1" dirty="0">
                <a:solidFill>
                  <a:srgbClr val="225F73"/>
                </a:solidFill>
                <a:effectLst/>
                <a:latin typeface="Open Sans"/>
              </a:rPr>
              <a:t>hazardous</a:t>
            </a:r>
            <a:r>
              <a:rPr lang="en-US" b="0" i="0" dirty="0">
                <a:solidFill>
                  <a:srgbClr val="225F73"/>
                </a:solidFill>
                <a:effectLst/>
                <a:latin typeface="Open Sans"/>
              </a:rPr>
              <a:t> chemicals that can cause death if inhaled.</a:t>
            </a:r>
            <a:endParaRPr lang="en-GB" dirty="0"/>
          </a:p>
        </p:txBody>
      </p:sp>
      <p:pic>
        <p:nvPicPr>
          <p:cNvPr id="3074" name="Picture 2" descr="Caution Hazardous Chemicals Symbol Sign, Vector Illustration ...">
            <a:extLst>
              <a:ext uri="{FF2B5EF4-FFF2-40B4-BE49-F238E27FC236}">
                <a16:creationId xmlns:a16="http://schemas.microsoft.com/office/drawing/2014/main" id="{61F6F4E5-E057-4D94-B5DB-8661B4290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235" y="1690688"/>
            <a:ext cx="76200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773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39DFCF-9247-4DE5-BB93-074BFAF07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42B652E-D499-4CDA-8F7A-60469EDBC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1632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4864676 w 4864676"/>
              <a:gd name="connsiteY1" fmla="*/ 0 h 4864676"/>
              <a:gd name="connsiteX2" fmla="*/ 4864676 w 4864676"/>
              <a:gd name="connsiteY2" fmla="*/ 4864676 h 4864676"/>
              <a:gd name="connsiteX3" fmla="*/ 1281101 w 4864676"/>
              <a:gd name="connsiteY3" fmla="*/ 4864676 h 4864676"/>
              <a:gd name="connsiteX4" fmla="*/ 0 w 4864676"/>
              <a:gd name="connsiteY4" fmla="*/ 3583575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4864676" y="0"/>
                </a:lnTo>
                <a:lnTo>
                  <a:pt x="4864676" y="4864676"/>
                </a:lnTo>
                <a:lnTo>
                  <a:pt x="1281101" y="4864676"/>
                </a:lnTo>
                <a:lnTo>
                  <a:pt x="0" y="358357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84A22B8-F5B6-47C2-B88E-DADAF3791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225693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3583574 w 4864676"/>
              <a:gd name="connsiteY1" fmla="*/ 0 h 4864676"/>
              <a:gd name="connsiteX2" fmla="*/ 4864676 w 4864676"/>
              <a:gd name="connsiteY2" fmla="*/ 1281103 h 4864676"/>
              <a:gd name="connsiteX3" fmla="*/ 4864676 w 4864676"/>
              <a:gd name="connsiteY3" fmla="*/ 4864676 h 4864676"/>
              <a:gd name="connsiteX4" fmla="*/ 0 w 4864676"/>
              <a:gd name="connsiteY4" fmla="*/ 4864676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3583574" y="0"/>
                </a:lnTo>
                <a:lnTo>
                  <a:pt x="4864676" y="1281103"/>
                </a:lnTo>
                <a:lnTo>
                  <a:pt x="4864676" y="4864676"/>
                </a:lnTo>
                <a:lnTo>
                  <a:pt x="0" y="486467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987C18C-164D-4263-B486-4647A98E8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9020" y="1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E7E98B39-04C6-408B-92FD-768628740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286" y="3571620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81C8C27-2457-421F-BDC4-7B4EA3C7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A13C66-82C1-44AF-972B-8F5CCA41B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71208" y="5287803"/>
            <a:ext cx="955808" cy="9558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DB36437-FE59-457E-91A7-396BBD3C9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2AAD5-0423-423D-ABC9-767BDCDCC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i="0" u="none" strike="noStrike" kern="1200" dirty="0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  <a:hlinkClick r:id="rId2"/>
              </a:rPr>
              <a:t>Adj/ dangerous</a:t>
            </a:r>
            <a:br>
              <a:rPr lang="en-US" sz="3600" b="0" i="0" kern="1200" dirty="0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6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44D3693-2EFE-4667-89D5-47E2D5920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42846" y="410171"/>
            <a:ext cx="1321281" cy="132128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1FD796-9CD0-404D-8DF5-5274C0BCC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30319" y="1508609"/>
            <a:ext cx="700047" cy="70004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33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F7D7B8D-EF99-4CA1-AB1E-4C0C04740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2917370"/>
            <a:ext cx="12191999" cy="394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5D569-47F6-4491-9947-9EB21E1CF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49" y="4559523"/>
            <a:ext cx="10901471" cy="123644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 b="0" i="0">
                <a:solidFill>
                  <a:schemeClr val="bg1"/>
                </a:solidFill>
                <a:effectLst/>
              </a:rPr>
              <a:t>She managed to </a:t>
            </a:r>
            <a:r>
              <a:rPr lang="en-US" sz="4700" b="0" i="1">
                <a:solidFill>
                  <a:schemeClr val="bg1"/>
                </a:solidFill>
                <a:effectLst/>
              </a:rPr>
              <a:t>wriggle</a:t>
            </a:r>
            <a:r>
              <a:rPr lang="en-US" sz="4700" b="0" i="0">
                <a:solidFill>
                  <a:schemeClr val="bg1"/>
                </a:solidFill>
                <a:effectLst/>
              </a:rPr>
              <a:t> free of her ropes.</a:t>
            </a:r>
            <a:endParaRPr lang="en-US" sz="4700">
              <a:solidFill>
                <a:schemeClr val="bg1"/>
              </a:solidFill>
            </a:endParaRPr>
          </a:p>
        </p:txBody>
      </p:sp>
      <p:pic>
        <p:nvPicPr>
          <p:cNvPr id="4098" name="Picture 2" descr="Amazon.com : Cat Toy Orka Wiggle Worm 4&quot; : Pet Supplies">
            <a:extLst>
              <a:ext uri="{FF2B5EF4-FFF2-40B4-BE49-F238E27FC236}">
                <a16:creationId xmlns:a16="http://schemas.microsoft.com/office/drawing/2014/main" id="{F66B57EF-8F74-41F1-986B-3E7924B3EE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6" r="2172" b="-1"/>
          <a:stretch/>
        </p:blipFill>
        <p:spPr bwMode="auto">
          <a:xfrm>
            <a:off x="20" y="1"/>
            <a:ext cx="12191979" cy="423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691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39DFCF-9247-4DE5-BB93-074BFAF07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42B652E-D499-4CDA-8F7A-60469EDBC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1632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4864676 w 4864676"/>
              <a:gd name="connsiteY1" fmla="*/ 0 h 4864676"/>
              <a:gd name="connsiteX2" fmla="*/ 4864676 w 4864676"/>
              <a:gd name="connsiteY2" fmla="*/ 4864676 h 4864676"/>
              <a:gd name="connsiteX3" fmla="*/ 1281101 w 4864676"/>
              <a:gd name="connsiteY3" fmla="*/ 4864676 h 4864676"/>
              <a:gd name="connsiteX4" fmla="*/ 0 w 4864676"/>
              <a:gd name="connsiteY4" fmla="*/ 3583575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4864676" y="0"/>
                </a:lnTo>
                <a:lnTo>
                  <a:pt x="4864676" y="4864676"/>
                </a:lnTo>
                <a:lnTo>
                  <a:pt x="1281101" y="4864676"/>
                </a:lnTo>
                <a:lnTo>
                  <a:pt x="0" y="358357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84A22B8-F5B6-47C2-B88E-DADAF3791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225693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3583574 w 4864676"/>
              <a:gd name="connsiteY1" fmla="*/ 0 h 4864676"/>
              <a:gd name="connsiteX2" fmla="*/ 4864676 w 4864676"/>
              <a:gd name="connsiteY2" fmla="*/ 1281103 h 4864676"/>
              <a:gd name="connsiteX3" fmla="*/ 4864676 w 4864676"/>
              <a:gd name="connsiteY3" fmla="*/ 4864676 h 4864676"/>
              <a:gd name="connsiteX4" fmla="*/ 0 w 4864676"/>
              <a:gd name="connsiteY4" fmla="*/ 4864676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3583574" y="0"/>
                </a:lnTo>
                <a:lnTo>
                  <a:pt x="4864676" y="1281103"/>
                </a:lnTo>
                <a:lnTo>
                  <a:pt x="4864676" y="4864676"/>
                </a:lnTo>
                <a:lnTo>
                  <a:pt x="0" y="486467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987C18C-164D-4263-B486-4647A98E8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9020" y="1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E7E98B39-04C6-408B-92FD-768628740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286" y="3571620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81C8C27-2457-421F-BDC4-7B4EA3C7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A13C66-82C1-44AF-972B-8F5CCA41B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71208" y="5287803"/>
            <a:ext cx="955808" cy="9558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DB36437-FE59-457E-91A7-396BBD3C9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90095-7D04-4D60-842F-70540E44F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i="0" u="sng" strike="noStrike" kern="1200" dirty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Verb/ twist</a:t>
            </a:r>
            <a:r>
              <a:rPr lang="en-US" sz="3600" b="1" i="0" u="sng" strike="noStrike" kern="1200" dirty="0">
                <a:solidFill>
                  <a:srgbClr val="FF0000"/>
                </a:solidFill>
                <a:effectLst/>
                <a:latin typeface="+mj-lt"/>
                <a:ea typeface="+mj-ea"/>
                <a:cs typeface="+mj-cs"/>
              </a:rPr>
              <a:t> or move from side to side.</a:t>
            </a:r>
            <a:br>
              <a:rPr lang="en-US" sz="3600" b="0" i="0" kern="1200" dirty="0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6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44D3693-2EFE-4667-89D5-47E2D5920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42846" y="410171"/>
            <a:ext cx="1321281" cy="132128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1FD796-9CD0-404D-8DF5-5274C0BCC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30319" y="1508609"/>
            <a:ext cx="700047" cy="70004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18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C87D4-0D8F-48E5-A464-268997B1C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25F73"/>
                </a:solidFill>
                <a:effectLst/>
                <a:latin typeface="Open Sans"/>
              </a:rPr>
              <a:t>She's highly </a:t>
            </a:r>
            <a:r>
              <a:rPr lang="en-US" b="0" i="1" dirty="0">
                <a:solidFill>
                  <a:srgbClr val="225F73"/>
                </a:solidFill>
                <a:effectLst/>
                <a:latin typeface="Open Sans"/>
              </a:rPr>
              <a:t>skeptical</a:t>
            </a:r>
            <a:r>
              <a:rPr lang="en-US" b="0" i="0" dirty="0">
                <a:solidFill>
                  <a:srgbClr val="225F73"/>
                </a:solidFill>
                <a:effectLst/>
                <a:latin typeface="Open Sans"/>
              </a:rPr>
              <a:t> of the researchers' claims.</a:t>
            </a:r>
            <a:endParaRPr lang="en-GB" dirty="0"/>
          </a:p>
        </p:txBody>
      </p:sp>
      <p:pic>
        <p:nvPicPr>
          <p:cNvPr id="5122" name="Picture 2" descr="Are You Still Skeptical of the Covid19 Spread? Will the Skeptics ...">
            <a:extLst>
              <a:ext uri="{FF2B5EF4-FFF2-40B4-BE49-F238E27FC236}">
                <a16:creationId xmlns:a16="http://schemas.microsoft.com/office/drawing/2014/main" id="{5F11529E-8B7A-4DB2-A9B8-BBDA08BBD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997" y="1142763"/>
            <a:ext cx="8652803" cy="547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326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39DFCF-9247-4DE5-BB93-074BFAF07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42B652E-D499-4CDA-8F7A-60469EDBC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1632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4864676 w 4864676"/>
              <a:gd name="connsiteY1" fmla="*/ 0 h 4864676"/>
              <a:gd name="connsiteX2" fmla="*/ 4864676 w 4864676"/>
              <a:gd name="connsiteY2" fmla="*/ 4864676 h 4864676"/>
              <a:gd name="connsiteX3" fmla="*/ 1281101 w 4864676"/>
              <a:gd name="connsiteY3" fmla="*/ 4864676 h 4864676"/>
              <a:gd name="connsiteX4" fmla="*/ 0 w 4864676"/>
              <a:gd name="connsiteY4" fmla="*/ 3583575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4864676" y="0"/>
                </a:lnTo>
                <a:lnTo>
                  <a:pt x="4864676" y="4864676"/>
                </a:lnTo>
                <a:lnTo>
                  <a:pt x="1281101" y="4864676"/>
                </a:lnTo>
                <a:lnTo>
                  <a:pt x="0" y="358357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84A22B8-F5B6-47C2-B88E-DADAF3791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225693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3583574 w 4864676"/>
              <a:gd name="connsiteY1" fmla="*/ 0 h 4864676"/>
              <a:gd name="connsiteX2" fmla="*/ 4864676 w 4864676"/>
              <a:gd name="connsiteY2" fmla="*/ 1281103 h 4864676"/>
              <a:gd name="connsiteX3" fmla="*/ 4864676 w 4864676"/>
              <a:gd name="connsiteY3" fmla="*/ 4864676 h 4864676"/>
              <a:gd name="connsiteX4" fmla="*/ 0 w 4864676"/>
              <a:gd name="connsiteY4" fmla="*/ 4864676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3583574" y="0"/>
                </a:lnTo>
                <a:lnTo>
                  <a:pt x="4864676" y="1281103"/>
                </a:lnTo>
                <a:lnTo>
                  <a:pt x="4864676" y="4864676"/>
                </a:lnTo>
                <a:lnTo>
                  <a:pt x="0" y="486467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987C18C-164D-4263-B486-4647A98E8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9020" y="1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E7E98B39-04C6-408B-92FD-768628740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286" y="3571620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81C8C27-2457-421F-BDC4-7B4EA3C7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A13C66-82C1-44AF-972B-8F5CCA41B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71208" y="5287803"/>
            <a:ext cx="955808" cy="9558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DB36437-FE59-457E-91A7-396BBD3C9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859F51-C2C5-4996-8733-F07718DEF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i="0" u="sng" strike="noStrike" kern="120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Adj/ </a:t>
            </a:r>
            <a:r>
              <a:rPr lang="en-US" sz="3600" b="1" i="0" u="sng" strike="noStrike" kern="120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having doubts that a statement is true or that </a:t>
            </a:r>
            <a:r>
              <a:rPr lang="en-US" sz="3600" b="1" i="0" u="sng" strike="noStrike" kern="1200" dirty="0" err="1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sth</a:t>
            </a:r>
            <a:r>
              <a:rPr lang="en-US" sz="3600" b="1" i="0" u="sng" strike="noStrike" kern="1200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 will happen.</a:t>
            </a:r>
            <a:br>
              <a:rPr lang="en-US" sz="3600" b="0" i="0" kern="1200" dirty="0">
                <a:solidFill>
                  <a:srgbClr val="080808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6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44D3693-2EFE-4667-89D5-47E2D5920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42846" y="410171"/>
            <a:ext cx="1321281" cy="132128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1FD796-9CD0-404D-8DF5-5274C0BCC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30319" y="1508609"/>
            <a:ext cx="700047" cy="70004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88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320</Words>
  <Application>Microsoft Office PowerPoint</Application>
  <PresentationFormat>Widescreen</PresentationFormat>
  <Paragraphs>28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Arial</vt:lpstr>
      <vt:lpstr>Calibri</vt:lpstr>
      <vt:lpstr>Calibri Light</vt:lpstr>
      <vt:lpstr>Open Sans</vt:lpstr>
      <vt:lpstr>Rockwell</vt:lpstr>
      <vt:lpstr>Office Theme</vt:lpstr>
      <vt:lpstr>Words page 8</vt:lpstr>
      <vt:lpstr>The camp is located in an isolated area.</vt:lpstr>
      <vt:lpstr>Remote or apart from other people </vt:lpstr>
      <vt:lpstr>These are hazardous chemicals that can cause death if inhaled.</vt:lpstr>
      <vt:lpstr>Adj/ dangerous </vt:lpstr>
      <vt:lpstr>She managed to wriggle free of her ropes.</vt:lpstr>
      <vt:lpstr>Verb/ twist or move from side to side. </vt:lpstr>
      <vt:lpstr>She's highly skeptical of the researchers' claims.</vt:lpstr>
      <vt:lpstr>Adj/ having doubts that a statement is true or that sth will happen. </vt:lpstr>
      <vt:lpstr>“Come on, let's go.” “Oh, all right, if you insist.”</vt:lpstr>
      <vt:lpstr>Verb/  to say or demand that you must have or do something.</vt:lpstr>
      <vt:lpstr>They all admired her courage.</vt:lpstr>
      <vt:lpstr>Verb/ to respect or like someone or something very much </vt:lpstr>
      <vt:lpstr>Getting the job done will require many hours of difficult labor.</vt:lpstr>
      <vt:lpstr>Verb/ to work hard, especially on sth that is difficult.</vt:lpstr>
      <vt:lpstr>She tried to blow a gray strand of hair from her eyes.</vt:lpstr>
      <vt:lpstr> noun/ a single piece of cotton, wool, hair, Etc.</vt:lpstr>
      <vt:lpstr>Try not to let losing discourage you.</vt:lpstr>
      <vt:lpstr>Adj/ having lost hope, not feeling confident about sth.</vt:lpstr>
      <vt:lpstr>She wore huge diamond earrings and her fingers were loaded with rings of sapphire.</vt:lpstr>
      <vt:lpstr> Noun/ a bright blue stone that s very valuable.</vt:lpstr>
      <vt:lpstr>  We were instructed to report any suspicious activity in the neighborhood.</vt:lpstr>
      <vt:lpstr>Adj/ feeling that someone has done something wrong or illegal. </vt:lpstr>
      <vt:lpstr>Her wedding gown was simply exquisite. She looked like a princess.</vt:lpstr>
      <vt:lpstr>Adj/ very beautiful. </vt:lpstr>
      <vt:lpstr> Our flight departs at 6:15 a.m.</vt:lpstr>
      <vt:lpstr>Verb/ to leave a place, usually at the beginning of a trip.</vt:lpstr>
      <vt:lpstr>Game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Words page 8</dc:title>
  <dc:creator>Lubna Mreish</dc:creator>
  <cp:lastModifiedBy>L.Mriesh</cp:lastModifiedBy>
  <cp:revision>24</cp:revision>
  <dcterms:created xsi:type="dcterms:W3CDTF">2020-07-28T16:13:15Z</dcterms:created>
  <dcterms:modified xsi:type="dcterms:W3CDTF">2022-09-03T04:52:55Z</dcterms:modified>
</cp:coreProperties>
</file>