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256" r:id="rId2"/>
    <p:sldId id="337" r:id="rId3"/>
    <p:sldId id="338" r:id="rId4"/>
    <p:sldId id="257" r:id="rId5"/>
    <p:sldId id="339" r:id="rId6"/>
    <p:sldId id="340" r:id="rId7"/>
    <p:sldId id="341" r:id="rId8"/>
    <p:sldId id="344" r:id="rId9"/>
    <p:sldId id="342" r:id="rId10"/>
    <p:sldId id="345" r:id="rId11"/>
    <p:sldId id="346" r:id="rId12"/>
    <p:sldId id="343" r:id="rId13"/>
    <p:sldId id="347" r:id="rId14"/>
    <p:sldId id="351" r:id="rId15"/>
    <p:sldId id="352" r:id="rId16"/>
    <p:sldId id="353" r:id="rId17"/>
    <p:sldId id="354" r:id="rId18"/>
    <p:sldId id="355" r:id="rId19"/>
    <p:sldId id="356" r:id="rId20"/>
    <p:sldId id="366" r:id="rId21"/>
    <p:sldId id="367" r:id="rId22"/>
    <p:sldId id="359" r:id="rId23"/>
    <p:sldId id="368" r:id="rId24"/>
    <p:sldId id="365" r:id="rId25"/>
    <p:sldId id="364" r:id="rId26"/>
    <p:sldId id="369" r:id="rId27"/>
    <p:sldId id="370" r:id="rId28"/>
    <p:sldId id="360" r:id="rId29"/>
    <p:sldId id="362" r:id="rId30"/>
    <p:sldId id="361" r:id="rId31"/>
    <p:sldId id="363" r:id="rId32"/>
    <p:sldId id="262" r:id="rId3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8CDE9"/>
          </a:solidFill>
        </a:fill>
      </a:tcStyle>
    </a:wholeTbl>
    <a:band2H>
      <a:tcTxStyle/>
      <a:tcStyle>
        <a:tcBdr/>
        <a:fill>
          <a:solidFill>
            <a:srgbClr val="ECE8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BD8CB"/>
          </a:solidFill>
        </a:fill>
      </a:tcStyle>
    </a:wholeTbl>
    <a:band2H>
      <a:tcTxStyle/>
      <a:tcStyle>
        <a:tcBdr/>
        <a:fill>
          <a:solidFill>
            <a:srgbClr val="FDED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ACDCD"/>
          </a:solidFill>
        </a:fill>
      </a:tcStyle>
    </a:wholeTbl>
    <a:band2H>
      <a:tcTxStyle/>
      <a:tcStyle>
        <a:tcBdr/>
        <a:fill>
          <a:solidFill>
            <a:srgbClr val="F5E8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6"/>
  </p:normalViewPr>
  <p:slideViewPr>
    <p:cSldViewPr snapToGrid="0" snapToObjects="1">
      <p:cViewPr varScale="1">
        <p:scale>
          <a:sx n="75" d="100"/>
          <a:sy n="75" d="100"/>
        </p:scale>
        <p:origin x="77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.zabaneh\Desktop\Desktop\IGCSE%20Coordinator\Analysis\JUNE%202023\Results%20analysis%20JUNE%20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.zabaneh\Desktop\Desktop\IGCSE%20Coordinator\Analysis\JUNE%202023\Results%20analysis%20JUNE%2020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.zabaneh\Desktop\Desktop\IGCSE%20Coordinator\Analysis\JUNE%202023\Results%20analysis%20JUNE%20202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.zabaneh\Desktop\Desktop\IGCSE%20Coordinator\Analysis\JUNE%202023\Results%20analysis%20JUNE%20202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MATHEMATICS EXTENDED GRADE THRESHOLDS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6469816272965882E-2"/>
          <c:y val="0.16708333333333336"/>
          <c:w val="0.89019685039370078"/>
          <c:h val="0.67145778652668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'COMPARISON IGCSE'!$A$3</c:f>
              <c:strCache>
                <c:ptCount val="1"/>
                <c:pt idx="0">
                  <c:v>JUNE 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'COMPARISON IGCSE'!$B$2:$M$2</c15:sqref>
                  </c15:fullRef>
                </c:ext>
              </c:extLst>
              <c:f>('COMPARISON IGCSE'!$B$2,'COMPARISON IGCSE'!$D$2,'COMPARISON IGCSE'!$F$2,'COMPARISON IGCSE'!$H$2,'COMPARISON IGCSE'!$J$2,'COMPARISON IGCSE'!$L$2)</c:f>
              <c:strCache>
                <c:ptCount val="6"/>
                <c:pt idx="0">
                  <c:v>A*</c:v>
                </c:pt>
                <c:pt idx="1">
                  <c:v>A</c:v>
                </c:pt>
                <c:pt idx="2">
                  <c:v>B</c:v>
                </c:pt>
                <c:pt idx="3">
                  <c:v>C</c:v>
                </c:pt>
                <c:pt idx="4">
                  <c:v>D</c:v>
                </c:pt>
                <c:pt idx="5">
                  <c:v>E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'COMPARISON IGCSE'!$B$3:$M$3</c15:sqref>
                  </c15:fullRef>
                </c:ext>
              </c:extLst>
              <c:f>('COMPARISON IGCSE'!$B$3,'COMPARISON IGCSE'!$D$3,'COMPARISON IGCSE'!$F$3,'COMPARISON IGCSE'!$H$3,'COMPARISON IGCSE'!$J$3,'COMPARISON IGCSE'!$L$3)</c:f>
              <c:numCache>
                <c:formatCode>0%</c:formatCode>
                <c:ptCount val="6"/>
                <c:pt idx="0" formatCode="0">
                  <c:v>174</c:v>
                </c:pt>
                <c:pt idx="1" formatCode="0">
                  <c:v>148</c:v>
                </c:pt>
                <c:pt idx="2" formatCode="0">
                  <c:v>113</c:v>
                </c:pt>
                <c:pt idx="3" formatCode="0">
                  <c:v>78</c:v>
                </c:pt>
                <c:pt idx="4" formatCode="0">
                  <c:v>61</c:v>
                </c:pt>
                <c:pt idx="5" formatCode="0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37-41BE-A0EB-4B4831463284}"/>
            </c:ext>
          </c:extLst>
        </c:ser>
        <c:ser>
          <c:idx val="1"/>
          <c:order val="1"/>
          <c:tx>
            <c:strRef>
              <c:f>'COMPARISON IGCSE'!$A$4</c:f>
              <c:strCache>
                <c:ptCount val="1"/>
                <c:pt idx="0">
                  <c:v>JUNE 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'COMPARISON IGCSE'!$B$2:$M$2</c15:sqref>
                  </c15:fullRef>
                </c:ext>
              </c:extLst>
              <c:f>('COMPARISON IGCSE'!$B$2,'COMPARISON IGCSE'!$D$2,'COMPARISON IGCSE'!$F$2,'COMPARISON IGCSE'!$H$2,'COMPARISON IGCSE'!$J$2,'COMPARISON IGCSE'!$L$2)</c:f>
              <c:strCache>
                <c:ptCount val="6"/>
                <c:pt idx="0">
                  <c:v>A*</c:v>
                </c:pt>
                <c:pt idx="1">
                  <c:v>A</c:v>
                </c:pt>
                <c:pt idx="2">
                  <c:v>B</c:v>
                </c:pt>
                <c:pt idx="3">
                  <c:v>C</c:v>
                </c:pt>
                <c:pt idx="4">
                  <c:v>D</c:v>
                </c:pt>
                <c:pt idx="5">
                  <c:v>E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'COMPARISON IGCSE'!$B$4:$M$4</c15:sqref>
                  </c15:fullRef>
                </c:ext>
              </c:extLst>
              <c:f>('COMPARISON IGCSE'!$B$4,'COMPARISON IGCSE'!$D$4,'COMPARISON IGCSE'!$F$4,'COMPARISON IGCSE'!$H$4,'COMPARISON IGCSE'!$J$4,'COMPARISON IGCSE'!$L$4)</c:f>
              <c:numCache>
                <c:formatCode>0%</c:formatCode>
                <c:ptCount val="6"/>
                <c:pt idx="0" formatCode="0">
                  <c:v>159</c:v>
                </c:pt>
                <c:pt idx="1" formatCode="0">
                  <c:v>127</c:v>
                </c:pt>
                <c:pt idx="2" formatCode="0">
                  <c:v>95</c:v>
                </c:pt>
                <c:pt idx="3" formatCode="0">
                  <c:v>63</c:v>
                </c:pt>
                <c:pt idx="4" formatCode="0">
                  <c:v>46</c:v>
                </c:pt>
                <c:pt idx="5" formatCode="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37-41BE-A0EB-4B4831463284}"/>
            </c:ext>
          </c:extLst>
        </c:ser>
        <c:ser>
          <c:idx val="2"/>
          <c:order val="2"/>
          <c:tx>
            <c:strRef>
              <c:f>'COMPARISON IGCSE'!$A$5</c:f>
              <c:strCache>
                <c:ptCount val="1"/>
                <c:pt idx="0">
                  <c:v>JUNE 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'COMPARISON IGCSE'!$B$2:$M$2</c15:sqref>
                  </c15:fullRef>
                </c:ext>
              </c:extLst>
              <c:f>('COMPARISON IGCSE'!$B$2,'COMPARISON IGCSE'!$D$2,'COMPARISON IGCSE'!$F$2,'COMPARISON IGCSE'!$H$2,'COMPARISON IGCSE'!$J$2,'COMPARISON IGCSE'!$L$2)</c:f>
              <c:strCache>
                <c:ptCount val="6"/>
                <c:pt idx="0">
                  <c:v>A*</c:v>
                </c:pt>
                <c:pt idx="1">
                  <c:v>A</c:v>
                </c:pt>
                <c:pt idx="2">
                  <c:v>B</c:v>
                </c:pt>
                <c:pt idx="3">
                  <c:v>C</c:v>
                </c:pt>
                <c:pt idx="4">
                  <c:v>D</c:v>
                </c:pt>
                <c:pt idx="5">
                  <c:v>E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'COMPARISON IGCSE'!$B$5:$M$5</c15:sqref>
                  </c15:fullRef>
                </c:ext>
              </c:extLst>
              <c:f>('COMPARISON IGCSE'!$B$5,'COMPARISON IGCSE'!$D$5,'COMPARISON IGCSE'!$F$5,'COMPARISON IGCSE'!$H$5,'COMPARISON IGCSE'!$J$5,'COMPARISON IGCSE'!$L$5)</c:f>
              <c:numCache>
                <c:formatCode>@</c:formatCode>
                <c:ptCount val="6"/>
                <c:pt idx="0" formatCode="0">
                  <c:v>183</c:v>
                </c:pt>
                <c:pt idx="1" formatCode="0">
                  <c:v>163</c:v>
                </c:pt>
                <c:pt idx="2" formatCode="0">
                  <c:v>133</c:v>
                </c:pt>
                <c:pt idx="3" formatCode="0">
                  <c:v>104</c:v>
                </c:pt>
                <c:pt idx="4" formatCode="0">
                  <c:v>84</c:v>
                </c:pt>
                <c:pt idx="5" formatCode="0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37-41BE-A0EB-4B48314632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4490463"/>
        <c:axId val="688477327"/>
      </c:barChart>
      <c:catAx>
        <c:axId val="3944904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8477327"/>
        <c:crosses val="autoZero"/>
        <c:auto val="1"/>
        <c:lblAlgn val="ctr"/>
        <c:lblOffset val="100"/>
        <c:noMultiLvlLbl val="0"/>
      </c:catAx>
      <c:valAx>
        <c:axId val="6884773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44904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MATHEMATICS EXTENDED 0580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'COMPARISON IGCSE'!$O$3</c:f>
              <c:strCache>
                <c:ptCount val="1"/>
                <c:pt idx="0">
                  <c:v>JUNE 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'COMPARISON IGCSE'!$P$2:$V$2</c:f>
              <c:strCache>
                <c:ptCount val="7"/>
                <c:pt idx="0">
                  <c:v>A*</c:v>
                </c:pt>
                <c:pt idx="1">
                  <c:v>A</c:v>
                </c:pt>
                <c:pt idx="2">
                  <c:v>B</c:v>
                </c:pt>
                <c:pt idx="3">
                  <c:v>C</c:v>
                </c:pt>
                <c:pt idx="4">
                  <c:v>D</c:v>
                </c:pt>
                <c:pt idx="5">
                  <c:v>E</c:v>
                </c:pt>
                <c:pt idx="6">
                  <c:v>U</c:v>
                </c:pt>
              </c:strCache>
            </c:strRef>
          </c:cat>
          <c:val>
            <c:numRef>
              <c:f>'COMPARISON IGCSE'!$P$3:$V$3</c:f>
              <c:numCache>
                <c:formatCode>0.0%</c:formatCode>
                <c:ptCount val="7"/>
                <c:pt idx="0">
                  <c:v>0.25862068965517243</c:v>
                </c:pt>
                <c:pt idx="1">
                  <c:v>0.25</c:v>
                </c:pt>
                <c:pt idx="2">
                  <c:v>0.21551724137931033</c:v>
                </c:pt>
                <c:pt idx="3">
                  <c:v>0.20689655172413793</c:v>
                </c:pt>
                <c:pt idx="4">
                  <c:v>6.0344827586206899E-2</c:v>
                </c:pt>
                <c:pt idx="5">
                  <c:v>8.6206896551724137E-3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AE-4629-9DDD-AFB40F9F7A87}"/>
            </c:ext>
          </c:extLst>
        </c:ser>
        <c:ser>
          <c:idx val="1"/>
          <c:order val="1"/>
          <c:tx>
            <c:strRef>
              <c:f>'COMPARISON IGCSE'!$O$4</c:f>
              <c:strCache>
                <c:ptCount val="1"/>
                <c:pt idx="0">
                  <c:v>JUNE 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'COMPARISON IGCSE'!$P$2:$V$2</c:f>
              <c:strCache>
                <c:ptCount val="7"/>
                <c:pt idx="0">
                  <c:v>A*</c:v>
                </c:pt>
                <c:pt idx="1">
                  <c:v>A</c:v>
                </c:pt>
                <c:pt idx="2">
                  <c:v>B</c:v>
                </c:pt>
                <c:pt idx="3">
                  <c:v>C</c:v>
                </c:pt>
                <c:pt idx="4">
                  <c:v>D</c:v>
                </c:pt>
                <c:pt idx="5">
                  <c:v>E</c:v>
                </c:pt>
                <c:pt idx="6">
                  <c:v>U</c:v>
                </c:pt>
              </c:strCache>
            </c:strRef>
          </c:cat>
          <c:val>
            <c:numRef>
              <c:f>'COMPARISON IGCSE'!$P$4:$V$4</c:f>
              <c:numCache>
                <c:formatCode>0.0%</c:formatCode>
                <c:ptCount val="7"/>
                <c:pt idx="0">
                  <c:v>0.25806451612903225</c:v>
                </c:pt>
                <c:pt idx="1">
                  <c:v>0.29032258064516131</c:v>
                </c:pt>
                <c:pt idx="2">
                  <c:v>0.21505376344086022</c:v>
                </c:pt>
                <c:pt idx="3">
                  <c:v>0.11827956989247312</c:v>
                </c:pt>
                <c:pt idx="4">
                  <c:v>6.4516129032258063E-2</c:v>
                </c:pt>
                <c:pt idx="5">
                  <c:v>2.1505376344086023E-2</c:v>
                </c:pt>
                <c:pt idx="6">
                  <c:v>3.2258064516129031E-2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AE-4629-9DDD-AFB40F9F7A87}"/>
            </c:ext>
          </c:extLst>
        </c:ser>
        <c:ser>
          <c:idx val="2"/>
          <c:order val="2"/>
          <c:tx>
            <c:strRef>
              <c:f>'COMPARISON IGCSE'!$O$5</c:f>
              <c:strCache>
                <c:ptCount val="1"/>
                <c:pt idx="0">
                  <c:v>JUNE 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'COMPARISON IGCSE'!$P$2:$V$2</c:f>
              <c:strCache>
                <c:ptCount val="7"/>
                <c:pt idx="0">
                  <c:v>A*</c:v>
                </c:pt>
                <c:pt idx="1">
                  <c:v>A</c:v>
                </c:pt>
                <c:pt idx="2">
                  <c:v>B</c:v>
                </c:pt>
                <c:pt idx="3">
                  <c:v>C</c:v>
                </c:pt>
                <c:pt idx="4">
                  <c:v>D</c:v>
                </c:pt>
                <c:pt idx="5">
                  <c:v>E</c:v>
                </c:pt>
                <c:pt idx="6">
                  <c:v>U</c:v>
                </c:pt>
              </c:strCache>
            </c:strRef>
          </c:cat>
          <c:val>
            <c:numRef>
              <c:f>'COMPARISON IGCSE'!$P$5:$V$5</c:f>
              <c:numCache>
                <c:formatCode>0.0%</c:formatCode>
                <c:ptCount val="7"/>
                <c:pt idx="0">
                  <c:v>0.25</c:v>
                </c:pt>
                <c:pt idx="1">
                  <c:v>0.21551724137931033</c:v>
                </c:pt>
                <c:pt idx="2">
                  <c:v>0.18965517241379309</c:v>
                </c:pt>
                <c:pt idx="3">
                  <c:v>0.19827586206896552</c:v>
                </c:pt>
                <c:pt idx="4">
                  <c:v>6.0344827586206899E-2</c:v>
                </c:pt>
                <c:pt idx="5">
                  <c:v>5.1724137931034482E-2</c:v>
                </c:pt>
                <c:pt idx="6">
                  <c:v>3.4482758620689655E-2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AE-4629-9DDD-AFB40F9F7A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25326047"/>
        <c:axId val="325196479"/>
      </c:barChart>
      <c:catAx>
        <c:axId val="20253260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5196479"/>
        <c:crosses val="autoZero"/>
        <c:auto val="1"/>
        <c:lblAlgn val="ctr"/>
        <c:lblOffset val="100"/>
        <c:noMultiLvlLbl val="0"/>
      </c:catAx>
      <c:valAx>
        <c:axId val="3251964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53260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PHYSICS 0625 GRADE THRESHOLDS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'COMPARISON IGCSE'!$BO$3</c:f>
              <c:strCache>
                <c:ptCount val="1"/>
                <c:pt idx="0">
                  <c:v>JUNE 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'COMPARISON IGCSE'!$BP$2:$CE$2</c15:sqref>
                  </c15:fullRef>
                </c:ext>
              </c:extLst>
              <c:f>('COMPARISON IGCSE'!$BP$2,'COMPARISON IGCSE'!$BR$2,'COMPARISON IGCSE'!$BT$2,'COMPARISON IGCSE'!$BV$2,'COMPARISON IGCSE'!$BX$2,'COMPARISON IGCSE'!$BZ$2,'COMPARISON IGCSE'!$CB$2,'COMPARISON IGCSE'!$CD$2)</c:f>
              <c:strCache>
                <c:ptCount val="8"/>
                <c:pt idx="0">
                  <c:v>A*</c:v>
                </c:pt>
                <c:pt idx="1">
                  <c:v>A</c:v>
                </c:pt>
                <c:pt idx="2">
                  <c:v>B</c:v>
                </c:pt>
                <c:pt idx="3">
                  <c:v>C</c:v>
                </c:pt>
                <c:pt idx="4">
                  <c:v>D</c:v>
                </c:pt>
                <c:pt idx="5">
                  <c:v>E</c:v>
                </c:pt>
                <c:pt idx="6">
                  <c:v>F</c:v>
                </c:pt>
                <c:pt idx="7">
                  <c:v>G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'COMPARISON IGCSE'!$BP$3:$CE$3</c15:sqref>
                  </c15:fullRef>
                </c:ext>
              </c:extLst>
              <c:f>('COMPARISON IGCSE'!$BP$3,'COMPARISON IGCSE'!$BR$3,'COMPARISON IGCSE'!$BT$3,'COMPARISON IGCSE'!$BV$3,'COMPARISON IGCSE'!$BX$3,'COMPARISON IGCSE'!$BZ$3,'COMPARISON IGCSE'!$CB$3,'COMPARISON IGCSE'!$CD$3)</c:f>
              <c:numCache>
                <c:formatCode>0%</c:formatCode>
                <c:ptCount val="8"/>
                <c:pt idx="0" formatCode="0">
                  <c:v>130</c:v>
                </c:pt>
                <c:pt idx="1" formatCode="0">
                  <c:v>107</c:v>
                </c:pt>
                <c:pt idx="2" formatCode="0">
                  <c:v>84</c:v>
                </c:pt>
                <c:pt idx="3" formatCode="0">
                  <c:v>62</c:v>
                </c:pt>
                <c:pt idx="4" formatCode="0">
                  <c:v>55</c:v>
                </c:pt>
                <c:pt idx="5" formatCode="0">
                  <c:v>48</c:v>
                </c:pt>
                <c:pt idx="6" formatCode="0">
                  <c:v>41</c:v>
                </c:pt>
                <c:pt idx="7" formatCode="0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3B-4F29-8D3E-9B1B4038E5A7}"/>
            </c:ext>
          </c:extLst>
        </c:ser>
        <c:ser>
          <c:idx val="1"/>
          <c:order val="1"/>
          <c:tx>
            <c:strRef>
              <c:f>'COMPARISON IGCSE'!$BO$4</c:f>
              <c:strCache>
                <c:ptCount val="1"/>
                <c:pt idx="0">
                  <c:v>JUNE 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'COMPARISON IGCSE'!$BP$2:$CE$2</c15:sqref>
                  </c15:fullRef>
                </c:ext>
              </c:extLst>
              <c:f>('COMPARISON IGCSE'!$BP$2,'COMPARISON IGCSE'!$BR$2,'COMPARISON IGCSE'!$BT$2,'COMPARISON IGCSE'!$BV$2,'COMPARISON IGCSE'!$BX$2,'COMPARISON IGCSE'!$BZ$2,'COMPARISON IGCSE'!$CB$2,'COMPARISON IGCSE'!$CD$2)</c:f>
              <c:strCache>
                <c:ptCount val="8"/>
                <c:pt idx="0">
                  <c:v>A*</c:v>
                </c:pt>
                <c:pt idx="1">
                  <c:v>A</c:v>
                </c:pt>
                <c:pt idx="2">
                  <c:v>B</c:v>
                </c:pt>
                <c:pt idx="3">
                  <c:v>C</c:v>
                </c:pt>
                <c:pt idx="4">
                  <c:v>D</c:v>
                </c:pt>
                <c:pt idx="5">
                  <c:v>E</c:v>
                </c:pt>
                <c:pt idx="6">
                  <c:v>F</c:v>
                </c:pt>
                <c:pt idx="7">
                  <c:v>G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'COMPARISON IGCSE'!$BP$4:$CE$4</c15:sqref>
                  </c15:fullRef>
                </c:ext>
              </c:extLst>
              <c:f>('COMPARISON IGCSE'!$BP$4,'COMPARISON IGCSE'!$BR$4,'COMPARISON IGCSE'!$BT$4,'COMPARISON IGCSE'!$BV$4,'COMPARISON IGCSE'!$BX$4,'COMPARISON IGCSE'!$BZ$4,'COMPARISON IGCSE'!$CB$4,'COMPARISON IGCSE'!$CD$4)</c:f>
              <c:numCache>
                <c:formatCode>0%</c:formatCode>
                <c:ptCount val="8"/>
                <c:pt idx="0" formatCode="0">
                  <c:v>126</c:v>
                </c:pt>
                <c:pt idx="1" formatCode="0">
                  <c:v>104</c:v>
                </c:pt>
                <c:pt idx="2" formatCode="0">
                  <c:v>82</c:v>
                </c:pt>
                <c:pt idx="3" formatCode="0">
                  <c:v>61</c:v>
                </c:pt>
                <c:pt idx="4" formatCode="0">
                  <c:v>53</c:v>
                </c:pt>
                <c:pt idx="5" formatCode="0">
                  <c:v>45</c:v>
                </c:pt>
                <c:pt idx="6" formatCode="0">
                  <c:v>38</c:v>
                </c:pt>
                <c:pt idx="7" formatCode="0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3B-4F29-8D3E-9B1B4038E5A7}"/>
            </c:ext>
          </c:extLst>
        </c:ser>
        <c:ser>
          <c:idx val="2"/>
          <c:order val="2"/>
          <c:tx>
            <c:strRef>
              <c:f>'COMPARISON IGCSE'!$BO$5</c:f>
              <c:strCache>
                <c:ptCount val="1"/>
                <c:pt idx="0">
                  <c:v>JUNE 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'COMPARISON IGCSE'!$BP$2:$CE$2</c15:sqref>
                  </c15:fullRef>
                </c:ext>
              </c:extLst>
              <c:f>('COMPARISON IGCSE'!$BP$2,'COMPARISON IGCSE'!$BR$2,'COMPARISON IGCSE'!$BT$2,'COMPARISON IGCSE'!$BV$2,'COMPARISON IGCSE'!$BX$2,'COMPARISON IGCSE'!$BZ$2,'COMPARISON IGCSE'!$CB$2,'COMPARISON IGCSE'!$CD$2)</c:f>
              <c:strCache>
                <c:ptCount val="8"/>
                <c:pt idx="0">
                  <c:v>A*</c:v>
                </c:pt>
                <c:pt idx="1">
                  <c:v>A</c:v>
                </c:pt>
                <c:pt idx="2">
                  <c:v>B</c:v>
                </c:pt>
                <c:pt idx="3">
                  <c:v>C</c:v>
                </c:pt>
                <c:pt idx="4">
                  <c:v>D</c:v>
                </c:pt>
                <c:pt idx="5">
                  <c:v>E</c:v>
                </c:pt>
                <c:pt idx="6">
                  <c:v>F</c:v>
                </c:pt>
                <c:pt idx="7">
                  <c:v>G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'COMPARISON IGCSE'!$BP$5:$CE$5</c15:sqref>
                  </c15:fullRef>
                </c:ext>
              </c:extLst>
              <c:f>('COMPARISON IGCSE'!$BP$5,'COMPARISON IGCSE'!$BR$5,'COMPARISON IGCSE'!$BT$5,'COMPARISON IGCSE'!$BV$5,'COMPARISON IGCSE'!$BX$5,'COMPARISON IGCSE'!$BZ$5,'COMPARISON IGCSE'!$CB$5,'COMPARISON IGCSE'!$CD$5)</c:f>
              <c:numCache>
                <c:formatCode>@</c:formatCode>
                <c:ptCount val="8"/>
                <c:pt idx="0" formatCode="0">
                  <c:v>133</c:v>
                </c:pt>
                <c:pt idx="1" formatCode="0">
                  <c:v>111</c:v>
                </c:pt>
                <c:pt idx="2" formatCode="0">
                  <c:v>89</c:v>
                </c:pt>
                <c:pt idx="3" formatCode="0">
                  <c:v>68</c:v>
                </c:pt>
                <c:pt idx="4" formatCode="0">
                  <c:v>60</c:v>
                </c:pt>
                <c:pt idx="5" formatCode="0">
                  <c:v>52</c:v>
                </c:pt>
                <c:pt idx="6" formatCode="0">
                  <c:v>42</c:v>
                </c:pt>
                <c:pt idx="7" formatCode="0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3B-4F29-8D3E-9B1B4038E5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7177167"/>
        <c:axId val="558352767"/>
      </c:barChart>
      <c:catAx>
        <c:axId val="7371771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8352767"/>
        <c:crosses val="autoZero"/>
        <c:auto val="1"/>
        <c:lblAlgn val="ctr"/>
        <c:lblOffset val="100"/>
        <c:noMultiLvlLbl val="0"/>
      </c:catAx>
      <c:valAx>
        <c:axId val="5583527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71771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BIOLOGY EXTENDED GRADE THRESHOLDS (MAX MARK 200)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'COMPARISON IGCSE'!$A$28</c:f>
              <c:strCache>
                <c:ptCount val="1"/>
                <c:pt idx="0">
                  <c:v>JUNE 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'COMPARISON IGCSE'!$B$27:$M$27</c15:sqref>
                  </c15:fullRef>
                </c:ext>
              </c:extLst>
              <c:f>('COMPARISON IGCSE'!$B$27,'COMPARISON IGCSE'!$D$27,'COMPARISON IGCSE'!$F$27,'COMPARISON IGCSE'!$H$27,'COMPARISON IGCSE'!$J$27,'COMPARISON IGCSE'!$L$27)</c:f>
              <c:strCache>
                <c:ptCount val="6"/>
                <c:pt idx="0">
                  <c:v>A*</c:v>
                </c:pt>
                <c:pt idx="1">
                  <c:v>A</c:v>
                </c:pt>
                <c:pt idx="2">
                  <c:v>B</c:v>
                </c:pt>
                <c:pt idx="3">
                  <c:v>C</c:v>
                </c:pt>
                <c:pt idx="4">
                  <c:v>D</c:v>
                </c:pt>
                <c:pt idx="5">
                  <c:v>E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'COMPARISON IGCSE'!$B$28:$M$28</c15:sqref>
                  </c15:fullRef>
                </c:ext>
              </c:extLst>
              <c:f>('COMPARISON IGCSE'!$B$28,'COMPARISON IGCSE'!$D$28,'COMPARISON IGCSE'!$F$28,'COMPARISON IGCSE'!$H$28,'COMPARISON IGCSE'!$J$28,'COMPARISON IGCSE'!$L$28)</c:f>
              <c:numCache>
                <c:formatCode>0%</c:formatCode>
                <c:ptCount val="6"/>
                <c:pt idx="0" formatCode="0">
                  <c:v>174</c:v>
                </c:pt>
                <c:pt idx="1" formatCode="0">
                  <c:v>148</c:v>
                </c:pt>
                <c:pt idx="2" formatCode="0">
                  <c:v>113</c:v>
                </c:pt>
                <c:pt idx="3" formatCode="0">
                  <c:v>78</c:v>
                </c:pt>
                <c:pt idx="4" formatCode="0">
                  <c:v>61</c:v>
                </c:pt>
                <c:pt idx="5" formatCode="0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80-47FF-91B1-3C0A245C94AE}"/>
            </c:ext>
          </c:extLst>
        </c:ser>
        <c:ser>
          <c:idx val="1"/>
          <c:order val="1"/>
          <c:tx>
            <c:strRef>
              <c:f>'COMPARISON IGCSE'!$A$29</c:f>
              <c:strCache>
                <c:ptCount val="1"/>
                <c:pt idx="0">
                  <c:v>JUNE 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'COMPARISON IGCSE'!$B$27:$M$27</c15:sqref>
                  </c15:fullRef>
                </c:ext>
              </c:extLst>
              <c:f>('COMPARISON IGCSE'!$B$27,'COMPARISON IGCSE'!$D$27,'COMPARISON IGCSE'!$F$27,'COMPARISON IGCSE'!$H$27,'COMPARISON IGCSE'!$J$27,'COMPARISON IGCSE'!$L$27)</c:f>
              <c:strCache>
                <c:ptCount val="6"/>
                <c:pt idx="0">
                  <c:v>A*</c:v>
                </c:pt>
                <c:pt idx="1">
                  <c:v>A</c:v>
                </c:pt>
                <c:pt idx="2">
                  <c:v>B</c:v>
                </c:pt>
                <c:pt idx="3">
                  <c:v>C</c:v>
                </c:pt>
                <c:pt idx="4">
                  <c:v>D</c:v>
                </c:pt>
                <c:pt idx="5">
                  <c:v>E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'COMPARISON IGCSE'!$B$29:$M$29</c15:sqref>
                  </c15:fullRef>
                </c:ext>
              </c:extLst>
              <c:f>('COMPARISON IGCSE'!$B$29,'COMPARISON IGCSE'!$D$29,'COMPARISON IGCSE'!$F$29,'COMPARISON IGCSE'!$H$29,'COMPARISON IGCSE'!$J$29,'COMPARISON IGCSE'!$L$29)</c:f>
              <c:numCache>
                <c:formatCode>0%</c:formatCode>
                <c:ptCount val="6"/>
                <c:pt idx="0" formatCode="0">
                  <c:v>159</c:v>
                </c:pt>
                <c:pt idx="1" formatCode="0">
                  <c:v>127</c:v>
                </c:pt>
                <c:pt idx="2" formatCode="0">
                  <c:v>95</c:v>
                </c:pt>
                <c:pt idx="3" formatCode="0">
                  <c:v>63</c:v>
                </c:pt>
                <c:pt idx="4" formatCode="0">
                  <c:v>46</c:v>
                </c:pt>
                <c:pt idx="5" formatCode="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80-47FF-91B1-3C0A245C94AE}"/>
            </c:ext>
          </c:extLst>
        </c:ser>
        <c:ser>
          <c:idx val="2"/>
          <c:order val="2"/>
          <c:tx>
            <c:strRef>
              <c:f>'COMPARISON IGCSE'!$A$30</c:f>
              <c:strCache>
                <c:ptCount val="1"/>
                <c:pt idx="0">
                  <c:v>JUNE 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'COMPARISON IGCSE'!$B$27:$M$27</c15:sqref>
                  </c15:fullRef>
                </c:ext>
              </c:extLst>
              <c:f>('COMPARISON IGCSE'!$B$27,'COMPARISON IGCSE'!$D$27,'COMPARISON IGCSE'!$F$27,'COMPARISON IGCSE'!$H$27,'COMPARISON IGCSE'!$J$27,'COMPARISON IGCSE'!$L$27)</c:f>
              <c:strCache>
                <c:ptCount val="6"/>
                <c:pt idx="0">
                  <c:v>A*</c:v>
                </c:pt>
                <c:pt idx="1">
                  <c:v>A</c:v>
                </c:pt>
                <c:pt idx="2">
                  <c:v>B</c:v>
                </c:pt>
                <c:pt idx="3">
                  <c:v>C</c:v>
                </c:pt>
                <c:pt idx="4">
                  <c:v>D</c:v>
                </c:pt>
                <c:pt idx="5">
                  <c:v>E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'COMPARISON IGCSE'!$B$30:$M$30</c15:sqref>
                  </c15:fullRef>
                </c:ext>
              </c:extLst>
              <c:f>('COMPARISON IGCSE'!$B$30,'COMPARISON IGCSE'!$D$30,'COMPARISON IGCSE'!$F$30,'COMPARISON IGCSE'!$H$30,'COMPARISON IGCSE'!$J$30,'COMPARISON IGCSE'!$L$30)</c:f>
              <c:numCache>
                <c:formatCode>@</c:formatCode>
                <c:ptCount val="6"/>
                <c:pt idx="0" formatCode="0">
                  <c:v>183</c:v>
                </c:pt>
                <c:pt idx="1" formatCode="0">
                  <c:v>163</c:v>
                </c:pt>
                <c:pt idx="2" formatCode="0">
                  <c:v>133</c:v>
                </c:pt>
                <c:pt idx="3" formatCode="0">
                  <c:v>104</c:v>
                </c:pt>
                <c:pt idx="4" formatCode="0">
                  <c:v>84</c:v>
                </c:pt>
                <c:pt idx="5" formatCode="0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80-47FF-91B1-3C0A245C94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25276047"/>
        <c:axId val="1586915759"/>
      </c:barChart>
      <c:catAx>
        <c:axId val="20252760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6915759"/>
        <c:crosses val="autoZero"/>
        <c:auto val="1"/>
        <c:lblAlgn val="ctr"/>
        <c:lblOffset val="100"/>
        <c:noMultiLvlLbl val="0"/>
      </c:catAx>
      <c:valAx>
        <c:axId val="15869157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52760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ED50CB-11D6-4C4D-A218-D888E0D653FC}" type="doc">
      <dgm:prSet loTypeId="urn:microsoft.com/office/officeart/2005/8/layout/hProcess7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AA46B8-D9BF-4808-9F66-7BB63AA64F4E}">
      <dgm:prSet phldrT="[Text]"/>
      <dgm:spPr/>
      <dgm:t>
        <a:bodyPr/>
        <a:lstStyle/>
        <a:p>
          <a:r>
            <a:rPr lang="en-US" dirty="0">
              <a:solidFill>
                <a:schemeClr val="accent4">
                  <a:lumMod val="75000"/>
                </a:schemeClr>
              </a:solidFill>
            </a:rPr>
            <a:t>Grade 9 + 10</a:t>
          </a:r>
        </a:p>
      </dgm:t>
    </dgm:pt>
    <dgm:pt modelId="{4598A4FC-A6CC-4110-8BF6-5B9BAAD0B86B}" type="parTrans" cxnId="{189C4B01-511C-455E-93B3-AED40B4219F0}">
      <dgm:prSet/>
      <dgm:spPr/>
      <dgm:t>
        <a:bodyPr/>
        <a:lstStyle/>
        <a:p>
          <a:endParaRPr lang="en-US">
            <a:solidFill>
              <a:schemeClr val="accent4">
                <a:lumMod val="75000"/>
              </a:schemeClr>
            </a:solidFill>
          </a:endParaRPr>
        </a:p>
      </dgm:t>
    </dgm:pt>
    <dgm:pt modelId="{CAC89FC5-E649-41B3-816B-A79C05ABA7FF}" type="sibTrans" cxnId="{189C4B01-511C-455E-93B3-AED40B4219F0}">
      <dgm:prSet/>
      <dgm:spPr/>
      <dgm:t>
        <a:bodyPr/>
        <a:lstStyle/>
        <a:p>
          <a:endParaRPr lang="en-US">
            <a:solidFill>
              <a:schemeClr val="accent4">
                <a:lumMod val="75000"/>
              </a:schemeClr>
            </a:solidFill>
          </a:endParaRPr>
        </a:p>
      </dgm:t>
    </dgm:pt>
    <dgm:pt modelId="{64A0335C-21B9-4105-8C77-84AD9006C203}">
      <dgm:prSet phldrT="[Text]"/>
      <dgm:spPr/>
      <dgm:t>
        <a:bodyPr/>
        <a:lstStyle/>
        <a:p>
          <a:r>
            <a:rPr lang="en-US" dirty="0">
              <a:solidFill>
                <a:schemeClr val="accent4">
                  <a:lumMod val="75000"/>
                </a:schemeClr>
              </a:solidFill>
            </a:rPr>
            <a:t>IGCSE</a:t>
          </a:r>
        </a:p>
      </dgm:t>
    </dgm:pt>
    <dgm:pt modelId="{F5CB6D62-C4CA-4399-8686-24EE5EABA767}" type="parTrans" cxnId="{E21AD1FC-3FC7-4820-A456-04F678D3F72A}">
      <dgm:prSet/>
      <dgm:spPr/>
      <dgm:t>
        <a:bodyPr/>
        <a:lstStyle/>
        <a:p>
          <a:endParaRPr lang="en-US">
            <a:solidFill>
              <a:schemeClr val="accent4">
                <a:lumMod val="75000"/>
              </a:schemeClr>
            </a:solidFill>
          </a:endParaRPr>
        </a:p>
      </dgm:t>
    </dgm:pt>
    <dgm:pt modelId="{270E5848-324B-4E31-A9D4-A5243DCCE9F3}" type="sibTrans" cxnId="{E21AD1FC-3FC7-4820-A456-04F678D3F72A}">
      <dgm:prSet/>
      <dgm:spPr/>
      <dgm:t>
        <a:bodyPr/>
        <a:lstStyle/>
        <a:p>
          <a:endParaRPr lang="en-US">
            <a:solidFill>
              <a:schemeClr val="accent4">
                <a:lumMod val="75000"/>
              </a:schemeClr>
            </a:solidFill>
          </a:endParaRPr>
        </a:p>
      </dgm:t>
    </dgm:pt>
    <dgm:pt modelId="{83057E1F-7F88-4AB2-89B2-779E655DCBBA}">
      <dgm:prSet phldrT="[Text]"/>
      <dgm:spPr/>
      <dgm:t>
        <a:bodyPr/>
        <a:lstStyle/>
        <a:p>
          <a:r>
            <a:rPr lang="en-US" dirty="0">
              <a:solidFill>
                <a:schemeClr val="accent4">
                  <a:lumMod val="75000"/>
                </a:schemeClr>
              </a:solidFill>
            </a:rPr>
            <a:t>Grade 11</a:t>
          </a:r>
        </a:p>
      </dgm:t>
    </dgm:pt>
    <dgm:pt modelId="{C1A39F39-6654-48BC-8115-0056D688EB8F}" type="parTrans" cxnId="{C0FE8A02-8284-4BB4-A19C-1341CBB88268}">
      <dgm:prSet/>
      <dgm:spPr/>
      <dgm:t>
        <a:bodyPr/>
        <a:lstStyle/>
        <a:p>
          <a:endParaRPr lang="en-US">
            <a:solidFill>
              <a:schemeClr val="accent4">
                <a:lumMod val="75000"/>
              </a:schemeClr>
            </a:solidFill>
          </a:endParaRPr>
        </a:p>
      </dgm:t>
    </dgm:pt>
    <dgm:pt modelId="{A41FD3B9-6CC2-42CB-84A9-F1F015D12A6A}" type="sibTrans" cxnId="{C0FE8A02-8284-4BB4-A19C-1341CBB88268}">
      <dgm:prSet/>
      <dgm:spPr/>
      <dgm:t>
        <a:bodyPr/>
        <a:lstStyle/>
        <a:p>
          <a:endParaRPr lang="en-US">
            <a:solidFill>
              <a:schemeClr val="accent4">
                <a:lumMod val="75000"/>
              </a:schemeClr>
            </a:solidFill>
          </a:endParaRPr>
        </a:p>
      </dgm:t>
    </dgm:pt>
    <dgm:pt modelId="{C19C714A-B23B-4FA2-8118-45AF4BFE742B}">
      <dgm:prSet phldrT="[Text]"/>
      <dgm:spPr/>
      <dgm:t>
        <a:bodyPr/>
        <a:lstStyle/>
        <a:p>
          <a:r>
            <a:rPr lang="en-US" dirty="0">
              <a:solidFill>
                <a:schemeClr val="accent4">
                  <a:lumMod val="75000"/>
                </a:schemeClr>
              </a:solidFill>
            </a:rPr>
            <a:t>IAS</a:t>
          </a:r>
        </a:p>
      </dgm:t>
    </dgm:pt>
    <dgm:pt modelId="{FE7DAE2D-46BE-43CD-99E6-EF04741AAAAD}" type="parTrans" cxnId="{93CB0028-1851-4A07-BE9F-E5764C76B803}">
      <dgm:prSet/>
      <dgm:spPr/>
      <dgm:t>
        <a:bodyPr/>
        <a:lstStyle/>
        <a:p>
          <a:endParaRPr lang="en-US">
            <a:solidFill>
              <a:schemeClr val="accent4">
                <a:lumMod val="75000"/>
              </a:schemeClr>
            </a:solidFill>
          </a:endParaRPr>
        </a:p>
      </dgm:t>
    </dgm:pt>
    <dgm:pt modelId="{8290A5D9-AA51-4EB0-850F-0C522F92B5F4}" type="sibTrans" cxnId="{93CB0028-1851-4A07-BE9F-E5764C76B803}">
      <dgm:prSet/>
      <dgm:spPr/>
      <dgm:t>
        <a:bodyPr/>
        <a:lstStyle/>
        <a:p>
          <a:endParaRPr lang="en-US">
            <a:solidFill>
              <a:schemeClr val="accent4">
                <a:lumMod val="75000"/>
              </a:schemeClr>
            </a:solidFill>
          </a:endParaRPr>
        </a:p>
      </dgm:t>
    </dgm:pt>
    <dgm:pt modelId="{CC458D37-633D-45BE-AB3F-BBA97ED86425}">
      <dgm:prSet phldrT="[Text]"/>
      <dgm:spPr/>
      <dgm:t>
        <a:bodyPr/>
        <a:lstStyle/>
        <a:p>
          <a:r>
            <a:rPr lang="en-US" dirty="0">
              <a:solidFill>
                <a:schemeClr val="accent4">
                  <a:lumMod val="75000"/>
                </a:schemeClr>
              </a:solidFill>
            </a:rPr>
            <a:t>Grade 12</a:t>
          </a:r>
        </a:p>
      </dgm:t>
    </dgm:pt>
    <dgm:pt modelId="{E0CCB237-9CEC-4171-AF4D-1227D2491B30}" type="parTrans" cxnId="{58BA4C62-03D9-4A61-B765-087DD9A76803}">
      <dgm:prSet/>
      <dgm:spPr/>
      <dgm:t>
        <a:bodyPr/>
        <a:lstStyle/>
        <a:p>
          <a:endParaRPr lang="en-US">
            <a:solidFill>
              <a:schemeClr val="accent4">
                <a:lumMod val="75000"/>
              </a:schemeClr>
            </a:solidFill>
          </a:endParaRPr>
        </a:p>
      </dgm:t>
    </dgm:pt>
    <dgm:pt modelId="{EC787BCD-7D59-424C-B89E-73940D1B9AD5}" type="sibTrans" cxnId="{58BA4C62-03D9-4A61-B765-087DD9A76803}">
      <dgm:prSet/>
      <dgm:spPr/>
      <dgm:t>
        <a:bodyPr/>
        <a:lstStyle/>
        <a:p>
          <a:endParaRPr lang="en-US">
            <a:solidFill>
              <a:schemeClr val="accent4">
                <a:lumMod val="75000"/>
              </a:schemeClr>
            </a:solidFill>
          </a:endParaRPr>
        </a:p>
      </dgm:t>
    </dgm:pt>
    <dgm:pt modelId="{D89FCA7E-7FB0-431B-A718-DEC442FC3387}">
      <dgm:prSet phldrT="[Text]"/>
      <dgm:spPr/>
      <dgm:t>
        <a:bodyPr/>
        <a:lstStyle/>
        <a:p>
          <a:r>
            <a:rPr lang="en-US" dirty="0">
              <a:solidFill>
                <a:schemeClr val="accent4">
                  <a:lumMod val="75000"/>
                </a:schemeClr>
              </a:solidFill>
            </a:rPr>
            <a:t>IA2</a:t>
          </a:r>
        </a:p>
      </dgm:t>
    </dgm:pt>
    <dgm:pt modelId="{68FC0169-C346-4043-A1AD-23E3F278ED5A}" type="parTrans" cxnId="{C31DA824-09E4-4283-BABA-43F9C8611C7D}">
      <dgm:prSet/>
      <dgm:spPr/>
      <dgm:t>
        <a:bodyPr/>
        <a:lstStyle/>
        <a:p>
          <a:endParaRPr lang="en-US">
            <a:solidFill>
              <a:schemeClr val="accent4">
                <a:lumMod val="75000"/>
              </a:schemeClr>
            </a:solidFill>
          </a:endParaRPr>
        </a:p>
      </dgm:t>
    </dgm:pt>
    <dgm:pt modelId="{F0CD31B8-E023-4244-A9EC-2556A7D60089}" type="sibTrans" cxnId="{C31DA824-09E4-4283-BABA-43F9C8611C7D}">
      <dgm:prSet/>
      <dgm:spPr/>
      <dgm:t>
        <a:bodyPr/>
        <a:lstStyle/>
        <a:p>
          <a:endParaRPr lang="en-US">
            <a:solidFill>
              <a:schemeClr val="accent4">
                <a:lumMod val="75000"/>
              </a:schemeClr>
            </a:solidFill>
          </a:endParaRPr>
        </a:p>
      </dgm:t>
    </dgm:pt>
    <dgm:pt modelId="{2FCEBA52-59E4-4E95-A2BA-7EC527AA7628}" type="pres">
      <dgm:prSet presAssocID="{52ED50CB-11D6-4C4D-A218-D888E0D653FC}" presName="Name0" presStyleCnt="0">
        <dgm:presLayoutVars>
          <dgm:dir/>
          <dgm:animLvl val="lvl"/>
          <dgm:resizeHandles val="exact"/>
        </dgm:presLayoutVars>
      </dgm:prSet>
      <dgm:spPr/>
    </dgm:pt>
    <dgm:pt modelId="{E0105C04-B20B-4072-95A2-1E5E6A9E96B1}" type="pres">
      <dgm:prSet presAssocID="{FEAA46B8-D9BF-4808-9F66-7BB63AA64F4E}" presName="compositeNode" presStyleCnt="0">
        <dgm:presLayoutVars>
          <dgm:bulletEnabled val="1"/>
        </dgm:presLayoutVars>
      </dgm:prSet>
      <dgm:spPr/>
    </dgm:pt>
    <dgm:pt modelId="{8D7961D6-D6E8-4CC8-AEF6-7FBBBD5ADC29}" type="pres">
      <dgm:prSet presAssocID="{FEAA46B8-D9BF-4808-9F66-7BB63AA64F4E}" presName="bgRect" presStyleLbl="node1" presStyleIdx="0" presStyleCnt="3"/>
      <dgm:spPr/>
    </dgm:pt>
    <dgm:pt modelId="{7DC0C21A-D0D6-456E-9D7C-B7F07C937FE8}" type="pres">
      <dgm:prSet presAssocID="{FEAA46B8-D9BF-4808-9F66-7BB63AA64F4E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89B1E7DA-6547-43BA-88C9-FD93775D10C0}" type="pres">
      <dgm:prSet presAssocID="{FEAA46B8-D9BF-4808-9F66-7BB63AA64F4E}" presName="childNode" presStyleLbl="node1" presStyleIdx="0" presStyleCnt="3">
        <dgm:presLayoutVars>
          <dgm:bulletEnabled val="1"/>
        </dgm:presLayoutVars>
      </dgm:prSet>
      <dgm:spPr/>
    </dgm:pt>
    <dgm:pt modelId="{873538AE-B3C3-4AB2-B8C6-BF27AEBE1011}" type="pres">
      <dgm:prSet presAssocID="{CAC89FC5-E649-41B3-816B-A79C05ABA7FF}" presName="hSp" presStyleCnt="0"/>
      <dgm:spPr/>
    </dgm:pt>
    <dgm:pt modelId="{C6857E15-4101-419D-9EE2-0FCCE4E9FEEE}" type="pres">
      <dgm:prSet presAssocID="{CAC89FC5-E649-41B3-816B-A79C05ABA7FF}" presName="vProcSp" presStyleCnt="0"/>
      <dgm:spPr/>
    </dgm:pt>
    <dgm:pt modelId="{18659DB5-9E62-4029-AA24-1A7594E7EB00}" type="pres">
      <dgm:prSet presAssocID="{CAC89FC5-E649-41B3-816B-A79C05ABA7FF}" presName="vSp1" presStyleCnt="0"/>
      <dgm:spPr/>
    </dgm:pt>
    <dgm:pt modelId="{8528065E-F0AE-4072-9D2F-1F7A7D6CAF58}" type="pres">
      <dgm:prSet presAssocID="{CAC89FC5-E649-41B3-816B-A79C05ABA7FF}" presName="simulatedConn" presStyleLbl="solidFgAcc1" presStyleIdx="0" presStyleCnt="2"/>
      <dgm:spPr/>
    </dgm:pt>
    <dgm:pt modelId="{49D27D3F-9E7E-4DD8-A935-97B5D6F7EE03}" type="pres">
      <dgm:prSet presAssocID="{CAC89FC5-E649-41B3-816B-A79C05ABA7FF}" presName="vSp2" presStyleCnt="0"/>
      <dgm:spPr/>
    </dgm:pt>
    <dgm:pt modelId="{101166CE-E780-4629-A5A8-C4CEFE9ED71B}" type="pres">
      <dgm:prSet presAssocID="{CAC89FC5-E649-41B3-816B-A79C05ABA7FF}" presName="sibTrans" presStyleCnt="0"/>
      <dgm:spPr/>
    </dgm:pt>
    <dgm:pt modelId="{EE70795D-EF06-45DE-B124-AD2043F68794}" type="pres">
      <dgm:prSet presAssocID="{83057E1F-7F88-4AB2-89B2-779E655DCBBA}" presName="compositeNode" presStyleCnt="0">
        <dgm:presLayoutVars>
          <dgm:bulletEnabled val="1"/>
        </dgm:presLayoutVars>
      </dgm:prSet>
      <dgm:spPr/>
    </dgm:pt>
    <dgm:pt modelId="{94E6419E-922B-467C-99D3-79877C32167D}" type="pres">
      <dgm:prSet presAssocID="{83057E1F-7F88-4AB2-89B2-779E655DCBBA}" presName="bgRect" presStyleLbl="node1" presStyleIdx="1" presStyleCnt="3"/>
      <dgm:spPr/>
    </dgm:pt>
    <dgm:pt modelId="{2CF337D2-FAA6-41C6-B25C-D453BAA62583}" type="pres">
      <dgm:prSet presAssocID="{83057E1F-7F88-4AB2-89B2-779E655DCBBA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533DDE4C-E297-49B9-AC9D-EDF354294C3F}" type="pres">
      <dgm:prSet presAssocID="{83057E1F-7F88-4AB2-89B2-779E655DCBBA}" presName="childNode" presStyleLbl="node1" presStyleIdx="1" presStyleCnt="3">
        <dgm:presLayoutVars>
          <dgm:bulletEnabled val="1"/>
        </dgm:presLayoutVars>
      </dgm:prSet>
      <dgm:spPr/>
    </dgm:pt>
    <dgm:pt modelId="{AC0A25DC-4ABD-4AE4-A9FC-FEAB8048E246}" type="pres">
      <dgm:prSet presAssocID="{A41FD3B9-6CC2-42CB-84A9-F1F015D12A6A}" presName="hSp" presStyleCnt="0"/>
      <dgm:spPr/>
    </dgm:pt>
    <dgm:pt modelId="{E05755B4-9263-4008-86BE-3A964A2B3E81}" type="pres">
      <dgm:prSet presAssocID="{A41FD3B9-6CC2-42CB-84A9-F1F015D12A6A}" presName="vProcSp" presStyleCnt="0"/>
      <dgm:spPr/>
    </dgm:pt>
    <dgm:pt modelId="{3B407991-0C30-441C-93AF-925A11B3565C}" type="pres">
      <dgm:prSet presAssocID="{A41FD3B9-6CC2-42CB-84A9-F1F015D12A6A}" presName="vSp1" presStyleCnt="0"/>
      <dgm:spPr/>
    </dgm:pt>
    <dgm:pt modelId="{5BB318CD-4120-42C2-8C09-E13A40BCCE4F}" type="pres">
      <dgm:prSet presAssocID="{A41FD3B9-6CC2-42CB-84A9-F1F015D12A6A}" presName="simulatedConn" presStyleLbl="solidFgAcc1" presStyleIdx="1" presStyleCnt="2"/>
      <dgm:spPr/>
    </dgm:pt>
    <dgm:pt modelId="{94218048-43F1-4E81-B9AC-A8ACF32F9E45}" type="pres">
      <dgm:prSet presAssocID="{A41FD3B9-6CC2-42CB-84A9-F1F015D12A6A}" presName="vSp2" presStyleCnt="0"/>
      <dgm:spPr/>
    </dgm:pt>
    <dgm:pt modelId="{6A84E8D8-D129-4288-9C9A-69610E62EDE0}" type="pres">
      <dgm:prSet presAssocID="{A41FD3B9-6CC2-42CB-84A9-F1F015D12A6A}" presName="sibTrans" presStyleCnt="0"/>
      <dgm:spPr/>
    </dgm:pt>
    <dgm:pt modelId="{858951F0-651E-4E0A-BE31-297CAAAE246A}" type="pres">
      <dgm:prSet presAssocID="{CC458D37-633D-45BE-AB3F-BBA97ED86425}" presName="compositeNode" presStyleCnt="0">
        <dgm:presLayoutVars>
          <dgm:bulletEnabled val="1"/>
        </dgm:presLayoutVars>
      </dgm:prSet>
      <dgm:spPr/>
    </dgm:pt>
    <dgm:pt modelId="{5C200D1B-3858-470B-A67D-0B5AFDF78122}" type="pres">
      <dgm:prSet presAssocID="{CC458D37-633D-45BE-AB3F-BBA97ED86425}" presName="bgRect" presStyleLbl="node1" presStyleIdx="2" presStyleCnt="3"/>
      <dgm:spPr/>
    </dgm:pt>
    <dgm:pt modelId="{443A153A-8C28-4252-AFD0-65B82EF03035}" type="pres">
      <dgm:prSet presAssocID="{CC458D37-633D-45BE-AB3F-BBA97ED86425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A1E5C88E-840B-4794-9157-82CB3EF97DA2}" type="pres">
      <dgm:prSet presAssocID="{CC458D37-633D-45BE-AB3F-BBA97ED86425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EFA11C00-7D0C-42CC-95D8-73DF6B6464D4}" type="presOf" srcId="{CC458D37-633D-45BE-AB3F-BBA97ED86425}" destId="{443A153A-8C28-4252-AFD0-65B82EF03035}" srcOrd="1" destOrd="0" presId="urn:microsoft.com/office/officeart/2005/8/layout/hProcess7"/>
    <dgm:cxn modelId="{189C4B01-511C-455E-93B3-AED40B4219F0}" srcId="{52ED50CB-11D6-4C4D-A218-D888E0D653FC}" destId="{FEAA46B8-D9BF-4808-9F66-7BB63AA64F4E}" srcOrd="0" destOrd="0" parTransId="{4598A4FC-A6CC-4110-8BF6-5B9BAAD0B86B}" sibTransId="{CAC89FC5-E649-41B3-816B-A79C05ABA7FF}"/>
    <dgm:cxn modelId="{C0FE8A02-8284-4BB4-A19C-1341CBB88268}" srcId="{52ED50CB-11D6-4C4D-A218-D888E0D653FC}" destId="{83057E1F-7F88-4AB2-89B2-779E655DCBBA}" srcOrd="1" destOrd="0" parTransId="{C1A39F39-6654-48BC-8115-0056D688EB8F}" sibTransId="{A41FD3B9-6CC2-42CB-84A9-F1F015D12A6A}"/>
    <dgm:cxn modelId="{6BE50B12-8998-48DC-BC75-28C054FFDE5C}" type="presOf" srcId="{FEAA46B8-D9BF-4808-9F66-7BB63AA64F4E}" destId="{8D7961D6-D6E8-4CC8-AEF6-7FBBBD5ADC29}" srcOrd="0" destOrd="0" presId="urn:microsoft.com/office/officeart/2005/8/layout/hProcess7"/>
    <dgm:cxn modelId="{C31DA824-09E4-4283-BABA-43F9C8611C7D}" srcId="{CC458D37-633D-45BE-AB3F-BBA97ED86425}" destId="{D89FCA7E-7FB0-431B-A718-DEC442FC3387}" srcOrd="0" destOrd="0" parTransId="{68FC0169-C346-4043-A1AD-23E3F278ED5A}" sibTransId="{F0CD31B8-E023-4244-A9EC-2556A7D60089}"/>
    <dgm:cxn modelId="{93CB0028-1851-4A07-BE9F-E5764C76B803}" srcId="{83057E1F-7F88-4AB2-89B2-779E655DCBBA}" destId="{C19C714A-B23B-4FA2-8118-45AF4BFE742B}" srcOrd="0" destOrd="0" parTransId="{FE7DAE2D-46BE-43CD-99E6-EF04741AAAAD}" sibTransId="{8290A5D9-AA51-4EB0-850F-0C522F92B5F4}"/>
    <dgm:cxn modelId="{EF158A5D-7370-4833-8D64-1ECDC0A5096F}" type="presOf" srcId="{FEAA46B8-D9BF-4808-9F66-7BB63AA64F4E}" destId="{7DC0C21A-D0D6-456E-9D7C-B7F07C937FE8}" srcOrd="1" destOrd="0" presId="urn:microsoft.com/office/officeart/2005/8/layout/hProcess7"/>
    <dgm:cxn modelId="{58BA4C62-03D9-4A61-B765-087DD9A76803}" srcId="{52ED50CB-11D6-4C4D-A218-D888E0D653FC}" destId="{CC458D37-633D-45BE-AB3F-BBA97ED86425}" srcOrd="2" destOrd="0" parTransId="{E0CCB237-9CEC-4171-AF4D-1227D2491B30}" sibTransId="{EC787BCD-7D59-424C-B89E-73940D1B9AD5}"/>
    <dgm:cxn modelId="{02024747-12D9-443F-8E9D-79C7A4C08D8B}" type="presOf" srcId="{64A0335C-21B9-4105-8C77-84AD9006C203}" destId="{89B1E7DA-6547-43BA-88C9-FD93775D10C0}" srcOrd="0" destOrd="0" presId="urn:microsoft.com/office/officeart/2005/8/layout/hProcess7"/>
    <dgm:cxn modelId="{27D28668-D483-4C16-BC95-382CF35C9D31}" type="presOf" srcId="{52ED50CB-11D6-4C4D-A218-D888E0D653FC}" destId="{2FCEBA52-59E4-4E95-A2BA-7EC527AA7628}" srcOrd="0" destOrd="0" presId="urn:microsoft.com/office/officeart/2005/8/layout/hProcess7"/>
    <dgm:cxn modelId="{E349D469-5132-48A5-9D1A-7E7EC4758A2F}" type="presOf" srcId="{D89FCA7E-7FB0-431B-A718-DEC442FC3387}" destId="{A1E5C88E-840B-4794-9157-82CB3EF97DA2}" srcOrd="0" destOrd="0" presId="urn:microsoft.com/office/officeart/2005/8/layout/hProcess7"/>
    <dgm:cxn modelId="{E12D2C93-3D9B-49F4-8D90-EB7F084E3991}" type="presOf" srcId="{C19C714A-B23B-4FA2-8118-45AF4BFE742B}" destId="{533DDE4C-E297-49B9-AC9D-EDF354294C3F}" srcOrd="0" destOrd="0" presId="urn:microsoft.com/office/officeart/2005/8/layout/hProcess7"/>
    <dgm:cxn modelId="{6FB192B1-DFF2-40C2-8C13-60351D4A721E}" type="presOf" srcId="{CC458D37-633D-45BE-AB3F-BBA97ED86425}" destId="{5C200D1B-3858-470B-A67D-0B5AFDF78122}" srcOrd="0" destOrd="0" presId="urn:microsoft.com/office/officeart/2005/8/layout/hProcess7"/>
    <dgm:cxn modelId="{35686DB2-3686-4D7E-922A-78DC53751D9E}" type="presOf" srcId="{83057E1F-7F88-4AB2-89B2-779E655DCBBA}" destId="{2CF337D2-FAA6-41C6-B25C-D453BAA62583}" srcOrd="1" destOrd="0" presId="urn:microsoft.com/office/officeart/2005/8/layout/hProcess7"/>
    <dgm:cxn modelId="{3AF755F9-263C-4CE7-A70F-4501DBC0351A}" type="presOf" srcId="{83057E1F-7F88-4AB2-89B2-779E655DCBBA}" destId="{94E6419E-922B-467C-99D3-79877C32167D}" srcOrd="0" destOrd="0" presId="urn:microsoft.com/office/officeart/2005/8/layout/hProcess7"/>
    <dgm:cxn modelId="{E21AD1FC-3FC7-4820-A456-04F678D3F72A}" srcId="{FEAA46B8-D9BF-4808-9F66-7BB63AA64F4E}" destId="{64A0335C-21B9-4105-8C77-84AD9006C203}" srcOrd="0" destOrd="0" parTransId="{F5CB6D62-C4CA-4399-8686-24EE5EABA767}" sibTransId="{270E5848-324B-4E31-A9D4-A5243DCCE9F3}"/>
    <dgm:cxn modelId="{71C141C8-C4CC-4521-B599-B670DAD43F18}" type="presParOf" srcId="{2FCEBA52-59E4-4E95-A2BA-7EC527AA7628}" destId="{E0105C04-B20B-4072-95A2-1E5E6A9E96B1}" srcOrd="0" destOrd="0" presId="urn:microsoft.com/office/officeart/2005/8/layout/hProcess7"/>
    <dgm:cxn modelId="{7CEB6EA5-C4EE-4E37-B169-FF5A0BFACED9}" type="presParOf" srcId="{E0105C04-B20B-4072-95A2-1E5E6A9E96B1}" destId="{8D7961D6-D6E8-4CC8-AEF6-7FBBBD5ADC29}" srcOrd="0" destOrd="0" presId="urn:microsoft.com/office/officeart/2005/8/layout/hProcess7"/>
    <dgm:cxn modelId="{FADC57D3-55AA-4081-A59C-2B085F3781A5}" type="presParOf" srcId="{E0105C04-B20B-4072-95A2-1E5E6A9E96B1}" destId="{7DC0C21A-D0D6-456E-9D7C-B7F07C937FE8}" srcOrd="1" destOrd="0" presId="urn:microsoft.com/office/officeart/2005/8/layout/hProcess7"/>
    <dgm:cxn modelId="{600AEC69-0962-4C0F-9E71-1FCF34A8F894}" type="presParOf" srcId="{E0105C04-B20B-4072-95A2-1E5E6A9E96B1}" destId="{89B1E7DA-6547-43BA-88C9-FD93775D10C0}" srcOrd="2" destOrd="0" presId="urn:microsoft.com/office/officeart/2005/8/layout/hProcess7"/>
    <dgm:cxn modelId="{327D174D-21E7-43EC-8315-BE6C02566A10}" type="presParOf" srcId="{2FCEBA52-59E4-4E95-A2BA-7EC527AA7628}" destId="{873538AE-B3C3-4AB2-B8C6-BF27AEBE1011}" srcOrd="1" destOrd="0" presId="urn:microsoft.com/office/officeart/2005/8/layout/hProcess7"/>
    <dgm:cxn modelId="{CE7CF47C-1944-4040-8E47-522C45113025}" type="presParOf" srcId="{2FCEBA52-59E4-4E95-A2BA-7EC527AA7628}" destId="{C6857E15-4101-419D-9EE2-0FCCE4E9FEEE}" srcOrd="2" destOrd="0" presId="urn:microsoft.com/office/officeart/2005/8/layout/hProcess7"/>
    <dgm:cxn modelId="{222DBDE7-F857-4F98-AFD4-8A6D3AE2DEA7}" type="presParOf" srcId="{C6857E15-4101-419D-9EE2-0FCCE4E9FEEE}" destId="{18659DB5-9E62-4029-AA24-1A7594E7EB00}" srcOrd="0" destOrd="0" presId="urn:microsoft.com/office/officeart/2005/8/layout/hProcess7"/>
    <dgm:cxn modelId="{FD40026F-8798-41F4-8FA1-16178507DF91}" type="presParOf" srcId="{C6857E15-4101-419D-9EE2-0FCCE4E9FEEE}" destId="{8528065E-F0AE-4072-9D2F-1F7A7D6CAF58}" srcOrd="1" destOrd="0" presId="urn:microsoft.com/office/officeart/2005/8/layout/hProcess7"/>
    <dgm:cxn modelId="{E573F4F0-7979-4C07-BBD3-34C84EEF2229}" type="presParOf" srcId="{C6857E15-4101-419D-9EE2-0FCCE4E9FEEE}" destId="{49D27D3F-9E7E-4DD8-A935-97B5D6F7EE03}" srcOrd="2" destOrd="0" presId="urn:microsoft.com/office/officeart/2005/8/layout/hProcess7"/>
    <dgm:cxn modelId="{8AB7A6FC-CB5B-4CEA-8134-86E84B392D5F}" type="presParOf" srcId="{2FCEBA52-59E4-4E95-A2BA-7EC527AA7628}" destId="{101166CE-E780-4629-A5A8-C4CEFE9ED71B}" srcOrd="3" destOrd="0" presId="urn:microsoft.com/office/officeart/2005/8/layout/hProcess7"/>
    <dgm:cxn modelId="{89B41D1C-414C-4219-95E3-BC2DE688D70F}" type="presParOf" srcId="{2FCEBA52-59E4-4E95-A2BA-7EC527AA7628}" destId="{EE70795D-EF06-45DE-B124-AD2043F68794}" srcOrd="4" destOrd="0" presId="urn:microsoft.com/office/officeart/2005/8/layout/hProcess7"/>
    <dgm:cxn modelId="{9B50A413-0627-4782-A90A-3C347B08D6B4}" type="presParOf" srcId="{EE70795D-EF06-45DE-B124-AD2043F68794}" destId="{94E6419E-922B-467C-99D3-79877C32167D}" srcOrd="0" destOrd="0" presId="urn:microsoft.com/office/officeart/2005/8/layout/hProcess7"/>
    <dgm:cxn modelId="{AF90959E-38E2-49EE-8F70-2C977E46B179}" type="presParOf" srcId="{EE70795D-EF06-45DE-B124-AD2043F68794}" destId="{2CF337D2-FAA6-41C6-B25C-D453BAA62583}" srcOrd="1" destOrd="0" presId="urn:microsoft.com/office/officeart/2005/8/layout/hProcess7"/>
    <dgm:cxn modelId="{C3E9952B-259A-4F3D-A480-C3B9B456B33A}" type="presParOf" srcId="{EE70795D-EF06-45DE-B124-AD2043F68794}" destId="{533DDE4C-E297-49B9-AC9D-EDF354294C3F}" srcOrd="2" destOrd="0" presId="urn:microsoft.com/office/officeart/2005/8/layout/hProcess7"/>
    <dgm:cxn modelId="{F2E61C18-FAF0-4A1F-916F-47097A0A02E4}" type="presParOf" srcId="{2FCEBA52-59E4-4E95-A2BA-7EC527AA7628}" destId="{AC0A25DC-4ABD-4AE4-A9FC-FEAB8048E246}" srcOrd="5" destOrd="0" presId="urn:microsoft.com/office/officeart/2005/8/layout/hProcess7"/>
    <dgm:cxn modelId="{116A5064-D277-48DE-B5EE-AC2659B11C01}" type="presParOf" srcId="{2FCEBA52-59E4-4E95-A2BA-7EC527AA7628}" destId="{E05755B4-9263-4008-86BE-3A964A2B3E81}" srcOrd="6" destOrd="0" presId="urn:microsoft.com/office/officeart/2005/8/layout/hProcess7"/>
    <dgm:cxn modelId="{6FD28A70-044A-4B95-911A-7C4487E91B12}" type="presParOf" srcId="{E05755B4-9263-4008-86BE-3A964A2B3E81}" destId="{3B407991-0C30-441C-93AF-925A11B3565C}" srcOrd="0" destOrd="0" presId="urn:microsoft.com/office/officeart/2005/8/layout/hProcess7"/>
    <dgm:cxn modelId="{7409D860-87E6-439B-921D-B236D74680D9}" type="presParOf" srcId="{E05755B4-9263-4008-86BE-3A964A2B3E81}" destId="{5BB318CD-4120-42C2-8C09-E13A40BCCE4F}" srcOrd="1" destOrd="0" presId="urn:microsoft.com/office/officeart/2005/8/layout/hProcess7"/>
    <dgm:cxn modelId="{D0CE2BDF-FB88-49DE-AEF4-9E8894D2903B}" type="presParOf" srcId="{E05755B4-9263-4008-86BE-3A964A2B3E81}" destId="{94218048-43F1-4E81-B9AC-A8ACF32F9E45}" srcOrd="2" destOrd="0" presId="urn:microsoft.com/office/officeart/2005/8/layout/hProcess7"/>
    <dgm:cxn modelId="{23C50A47-C904-4FC0-8D5D-969B811D2D07}" type="presParOf" srcId="{2FCEBA52-59E4-4E95-A2BA-7EC527AA7628}" destId="{6A84E8D8-D129-4288-9C9A-69610E62EDE0}" srcOrd="7" destOrd="0" presId="urn:microsoft.com/office/officeart/2005/8/layout/hProcess7"/>
    <dgm:cxn modelId="{0A5D90D0-2F37-4C34-8000-AF1EDBE2AEA5}" type="presParOf" srcId="{2FCEBA52-59E4-4E95-A2BA-7EC527AA7628}" destId="{858951F0-651E-4E0A-BE31-297CAAAE246A}" srcOrd="8" destOrd="0" presId="urn:microsoft.com/office/officeart/2005/8/layout/hProcess7"/>
    <dgm:cxn modelId="{7534A57E-FBAE-4E90-A7C6-3A07F89364CD}" type="presParOf" srcId="{858951F0-651E-4E0A-BE31-297CAAAE246A}" destId="{5C200D1B-3858-470B-A67D-0B5AFDF78122}" srcOrd="0" destOrd="0" presId="urn:microsoft.com/office/officeart/2005/8/layout/hProcess7"/>
    <dgm:cxn modelId="{5CA2F891-FC9F-4D65-8E23-E1BBE0E04625}" type="presParOf" srcId="{858951F0-651E-4E0A-BE31-297CAAAE246A}" destId="{443A153A-8C28-4252-AFD0-65B82EF03035}" srcOrd="1" destOrd="0" presId="urn:microsoft.com/office/officeart/2005/8/layout/hProcess7"/>
    <dgm:cxn modelId="{324BE09F-8B60-40E9-BA2C-F70E27B706FA}" type="presParOf" srcId="{858951F0-651E-4E0A-BE31-297CAAAE246A}" destId="{A1E5C88E-840B-4794-9157-82CB3EF97DA2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7961D6-D6E8-4CC8-AEF6-7FBBBD5ADC29}">
      <dsp:nvSpPr>
        <dsp:cNvPr id="0" name=""/>
        <dsp:cNvSpPr/>
      </dsp:nvSpPr>
      <dsp:spPr>
        <a:xfrm>
          <a:off x="616" y="565036"/>
          <a:ext cx="2651768" cy="3182122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marL="0" lvl="0" indent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chemeClr val="accent4">
                  <a:lumMod val="75000"/>
                </a:schemeClr>
              </a:solidFill>
            </a:rPr>
            <a:t>Grade 9 + 10</a:t>
          </a:r>
        </a:p>
      </dsp:txBody>
      <dsp:txXfrm rot="16200000">
        <a:off x="-1038877" y="1604530"/>
        <a:ext cx="2609340" cy="530353"/>
      </dsp:txXfrm>
    </dsp:sp>
    <dsp:sp modelId="{89B1E7DA-6547-43BA-88C9-FD93775D10C0}">
      <dsp:nvSpPr>
        <dsp:cNvPr id="0" name=""/>
        <dsp:cNvSpPr/>
      </dsp:nvSpPr>
      <dsp:spPr>
        <a:xfrm>
          <a:off x="530970" y="565036"/>
          <a:ext cx="1975567" cy="318212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222885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solidFill>
                <a:schemeClr val="accent4">
                  <a:lumMod val="75000"/>
                </a:schemeClr>
              </a:solidFill>
            </a:rPr>
            <a:t>IGCSE</a:t>
          </a:r>
        </a:p>
      </dsp:txBody>
      <dsp:txXfrm>
        <a:off x="530970" y="565036"/>
        <a:ext cx="1975567" cy="3182122"/>
      </dsp:txXfrm>
    </dsp:sp>
    <dsp:sp modelId="{94E6419E-922B-467C-99D3-79877C32167D}">
      <dsp:nvSpPr>
        <dsp:cNvPr id="0" name=""/>
        <dsp:cNvSpPr/>
      </dsp:nvSpPr>
      <dsp:spPr>
        <a:xfrm>
          <a:off x="2745197" y="565036"/>
          <a:ext cx="2651768" cy="3182122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marL="0" lvl="0" indent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chemeClr val="accent4">
                  <a:lumMod val="75000"/>
                </a:schemeClr>
              </a:solidFill>
            </a:rPr>
            <a:t>Grade 11</a:t>
          </a:r>
        </a:p>
      </dsp:txBody>
      <dsp:txXfrm rot="16200000">
        <a:off x="1705703" y="1604530"/>
        <a:ext cx="2609340" cy="530353"/>
      </dsp:txXfrm>
    </dsp:sp>
    <dsp:sp modelId="{8528065E-F0AE-4072-9D2F-1F7A7D6CAF58}">
      <dsp:nvSpPr>
        <dsp:cNvPr id="0" name=""/>
        <dsp:cNvSpPr/>
      </dsp:nvSpPr>
      <dsp:spPr>
        <a:xfrm rot="5400000">
          <a:off x="2524670" y="3093650"/>
          <a:ext cx="467570" cy="39776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DDE4C-E297-49B9-AC9D-EDF354294C3F}">
      <dsp:nvSpPr>
        <dsp:cNvPr id="0" name=""/>
        <dsp:cNvSpPr/>
      </dsp:nvSpPr>
      <dsp:spPr>
        <a:xfrm>
          <a:off x="3275550" y="565036"/>
          <a:ext cx="1975567" cy="318212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222885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solidFill>
                <a:schemeClr val="accent4">
                  <a:lumMod val="75000"/>
                </a:schemeClr>
              </a:solidFill>
            </a:rPr>
            <a:t>IAS</a:t>
          </a:r>
        </a:p>
      </dsp:txBody>
      <dsp:txXfrm>
        <a:off x="3275550" y="565036"/>
        <a:ext cx="1975567" cy="3182122"/>
      </dsp:txXfrm>
    </dsp:sp>
    <dsp:sp modelId="{5C200D1B-3858-470B-A67D-0B5AFDF78122}">
      <dsp:nvSpPr>
        <dsp:cNvPr id="0" name=""/>
        <dsp:cNvSpPr/>
      </dsp:nvSpPr>
      <dsp:spPr>
        <a:xfrm>
          <a:off x="5489777" y="565036"/>
          <a:ext cx="2651768" cy="3182122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marL="0" lvl="0" indent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chemeClr val="accent4">
                  <a:lumMod val="75000"/>
                </a:schemeClr>
              </a:solidFill>
            </a:rPr>
            <a:t>Grade 12</a:t>
          </a:r>
        </a:p>
      </dsp:txBody>
      <dsp:txXfrm rot="16200000">
        <a:off x="4450284" y="1604530"/>
        <a:ext cx="2609340" cy="530353"/>
      </dsp:txXfrm>
    </dsp:sp>
    <dsp:sp modelId="{5BB318CD-4120-42C2-8C09-E13A40BCCE4F}">
      <dsp:nvSpPr>
        <dsp:cNvPr id="0" name=""/>
        <dsp:cNvSpPr/>
      </dsp:nvSpPr>
      <dsp:spPr>
        <a:xfrm rot="5400000">
          <a:off x="5269251" y="3093650"/>
          <a:ext cx="467570" cy="39776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E5C88E-840B-4794-9157-82CB3EF97DA2}">
      <dsp:nvSpPr>
        <dsp:cNvPr id="0" name=""/>
        <dsp:cNvSpPr/>
      </dsp:nvSpPr>
      <dsp:spPr>
        <a:xfrm>
          <a:off x="6020131" y="565036"/>
          <a:ext cx="1975567" cy="318212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222885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solidFill>
                <a:schemeClr val="accent4">
                  <a:lumMod val="75000"/>
                </a:schemeClr>
              </a:solidFill>
            </a:rPr>
            <a:t>IA2</a:t>
          </a:r>
        </a:p>
      </dsp:txBody>
      <dsp:txXfrm>
        <a:off x="6020131" y="565036"/>
        <a:ext cx="1975567" cy="31821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0" name="Shape 30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/>
          <p:cNvSpPr>
            <a:spLocks noGrp="1"/>
          </p:cNvSpPr>
          <p:nvPr>
            <p:ph type="pic" sz="half" idx="21"/>
          </p:nvPr>
        </p:nvSpPr>
        <p:spPr>
          <a:xfrm>
            <a:off x="533399" y="685799"/>
            <a:ext cx="4953001" cy="61722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5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6400800" y="1104900"/>
            <a:ext cx="5791200" cy="46482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10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4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artial Circle 8"/>
          <p:cNvSpPr/>
          <p:nvPr/>
        </p:nvSpPr>
        <p:spPr>
          <a:xfrm>
            <a:off x="1112126" y="1121751"/>
            <a:ext cx="4242248" cy="45382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074" h="18913" extrusionOk="0">
                <a:moveTo>
                  <a:pt x="20074" y="14123"/>
                </a:moveTo>
                <a:lnTo>
                  <a:pt x="20074" y="14123"/>
                </a:lnTo>
                <a:cubicBezTo>
                  <a:pt x="17147" y="18664"/>
                  <a:pt x="10595" y="20256"/>
                  <a:pt x="5438" y="17679"/>
                </a:cubicBezTo>
                <a:cubicBezTo>
                  <a:pt x="282" y="15101"/>
                  <a:pt x="-1526" y="9330"/>
                  <a:pt x="1401" y="4789"/>
                </a:cubicBezTo>
                <a:cubicBezTo>
                  <a:pt x="4327" y="248"/>
                  <a:pt x="10880" y="-1344"/>
                  <a:pt x="16037" y="1233"/>
                </a:cubicBezTo>
                <a:cubicBezTo>
                  <a:pt x="16785" y="1607"/>
                  <a:pt x="17479" y="2059"/>
                  <a:pt x="18104" y="2579"/>
                </a:cubicBezTo>
                <a:lnTo>
                  <a:pt x="10737" y="9456"/>
                </a:lnTo>
                <a:close/>
              </a:path>
            </a:pathLst>
          </a:custGeom>
          <a:ln w="19050">
            <a:solidFill>
              <a:schemeClr val="accent1"/>
            </a:solidFill>
            <a:prstDash val="dash"/>
            <a:miter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15" name="Freeform: Shape 10"/>
          <p:cNvSpPr>
            <a:spLocks noGrp="1"/>
          </p:cNvSpPr>
          <p:nvPr>
            <p:ph type="pic" sz="quarter" idx="21"/>
          </p:nvPr>
        </p:nvSpPr>
        <p:spPr>
          <a:xfrm>
            <a:off x="1295307" y="1304982"/>
            <a:ext cx="3900020" cy="417190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11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3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icture Placeholder 5"/>
          <p:cNvSpPr>
            <a:spLocks noGrp="1"/>
          </p:cNvSpPr>
          <p:nvPr>
            <p:ph type="pic" sz="half" idx="21"/>
          </p:nvPr>
        </p:nvSpPr>
        <p:spPr>
          <a:xfrm>
            <a:off x="6705600" y="1533938"/>
            <a:ext cx="5486400" cy="379012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12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icture Placeholder 4"/>
          <p:cNvSpPr>
            <a:spLocks noGrp="1"/>
          </p:cNvSpPr>
          <p:nvPr>
            <p:ph type="pic" idx="21"/>
          </p:nvPr>
        </p:nvSpPr>
        <p:spPr>
          <a:xfrm>
            <a:off x="-1" y="1153928"/>
            <a:ext cx="5912978" cy="570407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13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7287266" y="1066800"/>
            <a:ext cx="3657601" cy="47244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14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838200" y="1219200"/>
            <a:ext cx="10515600" cy="2590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15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990600" y="2362200"/>
            <a:ext cx="2133600" cy="35052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61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3657600" y="1143000"/>
            <a:ext cx="2133600" cy="35052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1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6553200" y="1040625"/>
            <a:ext cx="4572000" cy="36576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17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838200" y="1333500"/>
            <a:ext cx="5181600" cy="4191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18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6712698" y="1302499"/>
            <a:ext cx="4253004" cy="425300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18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4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1245230" y="1230349"/>
            <a:ext cx="3657601" cy="45497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19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6934200" y="0"/>
            <a:ext cx="4648200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20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icture Placeholder 10"/>
          <p:cNvSpPr>
            <a:spLocks noGrp="1"/>
          </p:cNvSpPr>
          <p:nvPr>
            <p:ph type="pic" sz="quarter" idx="21"/>
          </p:nvPr>
        </p:nvSpPr>
        <p:spPr>
          <a:xfrm>
            <a:off x="992044" y="2368668"/>
            <a:ext cx="1698173" cy="169817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16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3828624" y="2368668"/>
            <a:ext cx="1698172" cy="169817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17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6665203" y="2368668"/>
            <a:ext cx="1698173" cy="169817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18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9501782" y="2368668"/>
            <a:ext cx="1698172" cy="169817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21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3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icture Placeholder 10"/>
          <p:cNvSpPr>
            <a:spLocks noGrp="1"/>
          </p:cNvSpPr>
          <p:nvPr>
            <p:ph type="pic" sz="quarter" idx="21"/>
          </p:nvPr>
        </p:nvSpPr>
        <p:spPr>
          <a:xfrm>
            <a:off x="1031722" y="2340831"/>
            <a:ext cx="2508552" cy="334473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28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3317723" y="1172430"/>
            <a:ext cx="2508553" cy="334473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22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4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7162800" y="0"/>
            <a:ext cx="4267200" cy="61722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23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0" y="2108200"/>
            <a:ext cx="5410200" cy="3606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47" name="Freeform: Shape 5"/>
          <p:cNvSpPr/>
          <p:nvPr/>
        </p:nvSpPr>
        <p:spPr>
          <a:xfrm>
            <a:off x="-152816" y="1992203"/>
            <a:ext cx="5715416" cy="38299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8434" y="0"/>
                </a:lnTo>
                <a:cubicBezTo>
                  <a:pt x="20183" y="0"/>
                  <a:pt x="21600" y="2059"/>
                  <a:pt x="21600" y="4598"/>
                </a:cubicBezTo>
                <a:lnTo>
                  <a:pt x="21600" y="17002"/>
                </a:lnTo>
                <a:cubicBezTo>
                  <a:pt x="21600" y="19541"/>
                  <a:pt x="20183" y="21600"/>
                  <a:pt x="18434" y="21600"/>
                </a:cubicBezTo>
                <a:lnTo>
                  <a:pt x="0" y="21600"/>
                </a:lnTo>
                <a:close/>
              </a:path>
            </a:pathLst>
          </a:custGeom>
          <a:ln w="19050">
            <a:solidFill>
              <a:srgbClr val="5F2E8D"/>
            </a:solidFill>
            <a:prstDash val="dash"/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4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7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609600" y="1238222"/>
            <a:ext cx="10972832" cy="219077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57" name="Picture Placeholder 5"/>
          <p:cNvSpPr>
            <a:spLocks noGrp="1"/>
          </p:cNvSpPr>
          <p:nvPr>
            <p:ph type="pic" sz="quarter" idx="22"/>
          </p:nvPr>
        </p:nvSpPr>
        <p:spPr>
          <a:xfrm>
            <a:off x="8305799" y="3177450"/>
            <a:ext cx="1066801" cy="10668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25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6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905874" y="1600198"/>
            <a:ext cx="4836522" cy="400685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26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8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6781800" y="1219192"/>
            <a:ext cx="4419602" cy="441961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27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9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icture Placeholder 4"/>
          <p:cNvSpPr>
            <a:spLocks noGrp="1"/>
          </p:cNvSpPr>
          <p:nvPr>
            <p:ph type="pic" idx="21"/>
          </p:nvPr>
        </p:nvSpPr>
        <p:spPr>
          <a:xfrm>
            <a:off x="1" y="1165948"/>
            <a:ext cx="6475562" cy="569205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28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1071154" y="1495696"/>
            <a:ext cx="3866607" cy="386660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2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0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2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10"/>
          <p:cNvSpPr>
            <a:spLocks noGrp="1"/>
          </p:cNvSpPr>
          <p:nvPr>
            <p:ph type="pic" sz="quarter" idx="21"/>
          </p:nvPr>
        </p:nvSpPr>
        <p:spPr>
          <a:xfrm>
            <a:off x="8501743" y="1276771"/>
            <a:ext cx="2340429" cy="234042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7" name="Picture Placeholder 9"/>
          <p:cNvSpPr>
            <a:spLocks noGrp="1"/>
          </p:cNvSpPr>
          <p:nvPr>
            <p:ph type="pic" sz="quarter" idx="22"/>
          </p:nvPr>
        </p:nvSpPr>
        <p:spPr>
          <a:xfrm>
            <a:off x="7219408" y="3617197"/>
            <a:ext cx="2161903" cy="216190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8" name="Picture Placeholder 8"/>
          <p:cNvSpPr>
            <a:spLocks noGrp="1"/>
          </p:cNvSpPr>
          <p:nvPr>
            <p:ph type="pic" sz="quarter" idx="23"/>
          </p:nvPr>
        </p:nvSpPr>
        <p:spPr>
          <a:xfrm>
            <a:off x="10140042" y="4157672"/>
            <a:ext cx="1080953" cy="108095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3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1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1181100" y="1828800"/>
            <a:ext cx="3657600" cy="36576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4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9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3195917" y="1600200"/>
            <a:ext cx="1909483" cy="190948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65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195917" y="3569353"/>
            <a:ext cx="1909483" cy="190948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66" name="Picture Placeholder 8"/>
          <p:cNvSpPr>
            <a:spLocks noGrp="1"/>
          </p:cNvSpPr>
          <p:nvPr>
            <p:ph type="pic" sz="quarter" idx="23"/>
          </p:nvPr>
        </p:nvSpPr>
        <p:spPr>
          <a:xfrm>
            <a:off x="1219200" y="3569353"/>
            <a:ext cx="1909483" cy="190948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6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8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6629400" y="0"/>
            <a:ext cx="4691742" cy="61722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7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7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1232976" y="2502242"/>
            <a:ext cx="1698172" cy="169817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5" name="Picture Placeholder 12"/>
          <p:cNvSpPr>
            <a:spLocks noGrp="1"/>
          </p:cNvSpPr>
          <p:nvPr>
            <p:ph type="pic" sz="quarter" idx="22"/>
          </p:nvPr>
        </p:nvSpPr>
        <p:spPr>
          <a:xfrm>
            <a:off x="3911334" y="2502242"/>
            <a:ext cx="1698172" cy="169817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6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6589693" y="2502242"/>
            <a:ext cx="1698172" cy="169817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7" name="Picture Placeholder 10"/>
          <p:cNvSpPr>
            <a:spLocks noGrp="1"/>
          </p:cNvSpPr>
          <p:nvPr>
            <p:ph type="pic" sz="quarter" idx="24"/>
          </p:nvPr>
        </p:nvSpPr>
        <p:spPr>
          <a:xfrm>
            <a:off x="9268049" y="2502242"/>
            <a:ext cx="1698172" cy="169817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8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6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1143000" y="1600200"/>
            <a:ext cx="4038600" cy="5257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9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chart" Target="../charts/chart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Relationship Id="rId6" Type="http://schemas.openxmlformats.org/officeDocument/2006/relationships/chart" Target="../charts/chart1.xml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Relationship Id="rId6" Type="http://schemas.openxmlformats.org/officeDocument/2006/relationships/chart" Target="../charts/chart3.xml"/><Relationship Id="rId5" Type="http://schemas.openxmlformats.org/officeDocument/2006/relationships/image" Target="../media/image24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5.png"/><Relationship Id="rId5" Type="http://schemas.openxmlformats.org/officeDocument/2006/relationships/chart" Target="../charts/chart4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mailto:r.mashni@nos.edu.jo" TargetMode="External"/><Relationship Id="rId13" Type="http://schemas.openxmlformats.org/officeDocument/2006/relationships/hyperlink" Target="mailto:m.shakori@nos.edu.jo" TargetMode="External"/><Relationship Id="rId3" Type="http://schemas.openxmlformats.org/officeDocument/2006/relationships/image" Target="../media/image1.png"/><Relationship Id="rId7" Type="http://schemas.openxmlformats.org/officeDocument/2006/relationships/hyperlink" Target="mailto:r.khalilieh@nos.edu.jo" TargetMode="External"/><Relationship Id="rId12" Type="http://schemas.openxmlformats.org/officeDocument/2006/relationships/hyperlink" Target="mailto:d.ghattas@nos.edu.jo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Relationship Id="rId6" Type="http://schemas.openxmlformats.org/officeDocument/2006/relationships/hyperlink" Target="mailto:m.ayyash@nos.edu.jo" TargetMode="External"/><Relationship Id="rId11" Type="http://schemas.openxmlformats.org/officeDocument/2006/relationships/hyperlink" Target="mailto:w.abukhader@nos.edu.jo" TargetMode="External"/><Relationship Id="rId5" Type="http://schemas.openxmlformats.org/officeDocument/2006/relationships/hyperlink" Target="mailto:b.abbas@nos.edu.jo" TargetMode="External"/><Relationship Id="rId10" Type="http://schemas.openxmlformats.org/officeDocument/2006/relationships/hyperlink" Target="mailto:r.awad@nos.edu.jo" TargetMode="External"/><Relationship Id="rId4" Type="http://schemas.openxmlformats.org/officeDocument/2006/relationships/image" Target="../media/image6.png"/><Relationship Id="rId9" Type="http://schemas.openxmlformats.org/officeDocument/2006/relationships/hyperlink" Target="mailto:f.alfar@nos.edu.jo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mailto:c.tobassi@nos.edu.jo" TargetMode="External"/><Relationship Id="rId3" Type="http://schemas.openxmlformats.org/officeDocument/2006/relationships/image" Target="../media/image1.png"/><Relationship Id="rId7" Type="http://schemas.openxmlformats.org/officeDocument/2006/relationships/hyperlink" Target="mailto:p.abunaffa@nos.edu.jo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Relationship Id="rId6" Type="http://schemas.openxmlformats.org/officeDocument/2006/relationships/hyperlink" Target="mailto:n.zabaneh@nos.edu.jo" TargetMode="External"/><Relationship Id="rId11" Type="http://schemas.openxmlformats.org/officeDocument/2006/relationships/hyperlink" Target="mailto:i.alsmairat@nos.edu.jo" TargetMode="External"/><Relationship Id="rId5" Type="http://schemas.openxmlformats.org/officeDocument/2006/relationships/hyperlink" Target="mailto:s.sammour@nos.edu.jo" TargetMode="External"/><Relationship Id="rId10" Type="http://schemas.openxmlformats.org/officeDocument/2006/relationships/hyperlink" Target="mailto:s.salameh@nos.edu.jo" TargetMode="External"/><Relationship Id="rId4" Type="http://schemas.openxmlformats.org/officeDocument/2006/relationships/image" Target="../media/image6.png"/><Relationship Id="rId9" Type="http://schemas.openxmlformats.org/officeDocument/2006/relationships/hyperlink" Target="mailto:s.Dababneh@nos.edu.jo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Lorem ipsum dolor sit"/>
          <p:cNvSpPr txBox="1"/>
          <p:nvPr/>
        </p:nvSpPr>
        <p:spPr>
          <a:xfrm>
            <a:off x="5047849" y="2351782"/>
            <a:ext cx="5226749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>
                <a:solidFill>
                  <a:srgbClr val="002752"/>
                </a:solidFill>
              </a:defRPr>
            </a:lvl1pPr>
          </a:lstStyle>
          <a:p>
            <a:pPr algn="ctr"/>
            <a:r>
              <a:rPr lang="en-US" b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The National Orthodox School</a:t>
            </a:r>
          </a:p>
          <a:p>
            <a:pPr algn="ctr"/>
            <a:r>
              <a:rPr lang="en-US" b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2023 - 2024</a:t>
            </a:r>
          </a:p>
        </p:txBody>
      </p:sp>
      <p:pic>
        <p:nvPicPr>
          <p:cNvPr id="30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8643" y="5901678"/>
            <a:ext cx="4825163" cy="54906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11" name="Group"/>
          <p:cNvGrpSpPr/>
          <p:nvPr/>
        </p:nvGrpSpPr>
        <p:grpSpPr>
          <a:xfrm>
            <a:off x="-114190" y="-66456"/>
            <a:ext cx="3171725" cy="6983685"/>
            <a:chOff x="0" y="0"/>
            <a:chExt cx="3171723" cy="6983683"/>
          </a:xfrm>
        </p:grpSpPr>
        <p:grpSp>
          <p:nvGrpSpPr>
            <p:cNvPr id="309" name="Group"/>
            <p:cNvGrpSpPr/>
            <p:nvPr/>
          </p:nvGrpSpPr>
          <p:grpSpPr>
            <a:xfrm>
              <a:off x="46656" y="0"/>
              <a:ext cx="3125068" cy="3119218"/>
              <a:chOff x="0" y="0"/>
              <a:chExt cx="3125067" cy="3119217"/>
            </a:xfrm>
          </p:grpSpPr>
          <p:pic>
            <p:nvPicPr>
              <p:cNvPr id="305" name="Image" descr="Image"/>
              <p:cNvPicPr>
                <a:picLocks noChangeAspect="1"/>
              </p:cNvPicPr>
              <p:nvPr/>
            </p:nvPicPr>
            <p:blipFill>
              <a:blip r:embed="rId3"/>
              <a:srcRect b="31383"/>
              <a:stretch>
                <a:fillRect/>
              </a:stretch>
            </p:blipFill>
            <p:spPr>
              <a:xfrm>
                <a:off x="1785" y="0"/>
                <a:ext cx="1565789" cy="156921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06" name="Image" descr="Image"/>
              <p:cNvPicPr>
                <a:picLocks noChangeAspect="1"/>
              </p:cNvPicPr>
              <p:nvPr/>
            </p:nvPicPr>
            <p:blipFill>
              <a:blip r:embed="rId4"/>
              <a:srcRect l="21999" t="71155" r="51506"/>
              <a:stretch>
                <a:fillRect/>
              </a:stretch>
            </p:blipFill>
            <p:spPr>
              <a:xfrm>
                <a:off x="1563323" y="1557313"/>
                <a:ext cx="1561745" cy="155455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07" name="Image" descr="Image"/>
              <p:cNvPicPr>
                <a:picLocks noChangeAspect="1"/>
              </p:cNvPicPr>
              <p:nvPr/>
            </p:nvPicPr>
            <p:blipFill>
              <a:blip r:embed="rId5"/>
              <a:srcRect t="9222" r="11853" b="14723"/>
              <a:stretch>
                <a:fillRect/>
              </a:stretch>
            </p:blipFill>
            <p:spPr>
              <a:xfrm>
                <a:off x="1564164" y="14610"/>
                <a:ext cx="1560003" cy="155455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08" name="Image" descr="Image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0" y="1549971"/>
                <a:ext cx="1569246" cy="156924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310" name="Rectangle"/>
            <p:cNvSpPr/>
            <p:nvPr/>
          </p:nvSpPr>
          <p:spPr>
            <a:xfrm>
              <a:off x="0" y="3061875"/>
              <a:ext cx="3158947" cy="3921809"/>
            </a:xfrm>
            <a:prstGeom prst="rect">
              <a:avLst/>
            </a:prstGeom>
            <a:solidFill>
              <a:srgbClr val="00275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dirty="0"/>
            </a:p>
          </p:txBody>
        </p:sp>
      </p:grpSp>
      <p:pic>
        <p:nvPicPr>
          <p:cNvPr id="312" name="Image" descr="Image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969535" y="332289"/>
            <a:ext cx="3383379" cy="127386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B97D5E1-71D3-4D6D-8757-26EDBFC518D0}"/>
              </a:ext>
            </a:extLst>
          </p:cNvPr>
          <p:cNvSpPr/>
          <p:nvPr/>
        </p:nvSpPr>
        <p:spPr>
          <a:xfrm>
            <a:off x="4613223" y="4365443"/>
            <a:ext cx="609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500" b="1" dirty="0">
                <a:solidFill>
                  <a:schemeClr val="accent4">
                    <a:lumMod val="75000"/>
                  </a:schemeClr>
                </a:solidFill>
              </a:rPr>
              <a:t>Parents’ Orientation Meeting</a:t>
            </a:r>
          </a:p>
          <a:p>
            <a:pPr algn="ctr"/>
            <a:r>
              <a:rPr lang="en-US" sz="2500" b="1" dirty="0">
                <a:solidFill>
                  <a:schemeClr val="accent4">
                    <a:lumMod val="75000"/>
                  </a:schemeClr>
                </a:solidFill>
              </a:rPr>
              <a:t>Grade 10 IGCSE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316" name="Lorem ipsum…"/>
          <p:cNvSpPr txBox="1"/>
          <p:nvPr/>
        </p:nvSpPr>
        <p:spPr>
          <a:xfrm>
            <a:off x="796502" y="653401"/>
            <a:ext cx="8639730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eaLnBrk="0" fontAlgn="base">
              <a:spcBef>
                <a:spcPct val="30000"/>
              </a:spcBef>
              <a:spcAft>
                <a:spcPct val="0"/>
              </a:spcAft>
              <a:buClr>
                <a:srgbClr val="0065BD"/>
              </a:buClr>
              <a:defRPr/>
            </a:pPr>
            <a:r>
              <a:rPr lang="en-US" sz="2500" b="1" u="sng" dirty="0">
                <a:solidFill>
                  <a:schemeClr val="accent4">
                    <a:lumMod val="75000"/>
                  </a:schemeClr>
                </a:solidFill>
                <a:latin typeface="Arial"/>
                <a:ea typeface="MS PGothic" charset="0"/>
              </a:rPr>
              <a:t>OPTIONS GUIDE</a:t>
            </a:r>
          </a:p>
        </p:txBody>
      </p:sp>
      <p:pic>
        <p:nvPicPr>
          <p:cNvPr id="318" name="Image" descr="Image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DFCEE9-85F7-488F-9FC9-BE112B0331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0395" y="678470"/>
            <a:ext cx="4291210" cy="607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8491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316" name="Lorem ipsum…"/>
          <p:cNvSpPr txBox="1"/>
          <p:nvPr/>
        </p:nvSpPr>
        <p:spPr>
          <a:xfrm>
            <a:off x="919050" y="1010935"/>
            <a:ext cx="8639730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eaLnBrk="0" fontAlgn="base">
              <a:spcBef>
                <a:spcPct val="30000"/>
              </a:spcBef>
              <a:spcAft>
                <a:spcPct val="0"/>
              </a:spcAft>
              <a:buClr>
                <a:srgbClr val="0065BD"/>
              </a:buClr>
              <a:defRPr/>
            </a:pPr>
            <a:r>
              <a:rPr lang="en-US" sz="2500" b="1" u="sng" dirty="0">
                <a:solidFill>
                  <a:schemeClr val="accent4">
                    <a:lumMod val="75000"/>
                  </a:schemeClr>
                </a:solidFill>
                <a:latin typeface="Arial"/>
                <a:ea typeface="MS PGothic" charset="0"/>
              </a:rPr>
              <a:t>OPTIONS GUIDE</a:t>
            </a:r>
          </a:p>
        </p:txBody>
      </p:sp>
      <p:pic>
        <p:nvPicPr>
          <p:cNvPr id="31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088" y="5901678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Image" descr="Imag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8DD658-A4E3-46CB-8493-8E339C01749F}"/>
              </a:ext>
            </a:extLst>
          </p:cNvPr>
          <p:cNvSpPr txBox="1">
            <a:spLocks/>
          </p:cNvSpPr>
          <p:nvPr/>
        </p:nvSpPr>
        <p:spPr>
          <a:xfrm>
            <a:off x="1102622" y="1887257"/>
            <a:ext cx="9248009" cy="400348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0" fontAlgn="base" hangingPunct="0">
              <a:spcBef>
                <a:spcPct val="3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  <a:defRPr/>
            </a:pP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Arial"/>
                <a:ea typeface="MS PGothic" charset="0"/>
              </a:rPr>
              <a:t> IGCSE &amp; IAL subject options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accent4">
                    <a:lumMod val="75000"/>
                  </a:schemeClr>
                </a:solidFill>
              </a:rPr>
              <a:t> Jordanian Equivalency Requirements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accent4">
                    <a:lumMod val="75000"/>
                  </a:schemeClr>
                </a:solidFill>
              </a:rPr>
              <a:t> The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</a:rPr>
              <a:t>MoE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</a:rPr>
              <a:t> rules and regulations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accent4">
                    <a:lumMod val="75000"/>
                  </a:schemeClr>
                </a:solidFill>
              </a:rPr>
              <a:t> Latest Announcements</a:t>
            </a:r>
          </a:p>
        </p:txBody>
      </p:sp>
    </p:spTree>
    <p:extLst>
      <p:ext uri="{BB962C8B-B14F-4D97-AF65-F5344CB8AC3E}">
        <p14:creationId xmlns:p14="http://schemas.microsoft.com/office/powerpoint/2010/main" val="40949257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316" name="Lorem ipsum…"/>
          <p:cNvSpPr txBox="1"/>
          <p:nvPr/>
        </p:nvSpPr>
        <p:spPr>
          <a:xfrm>
            <a:off x="796502" y="653401"/>
            <a:ext cx="8639730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75000"/>
                  </a:schemeClr>
                </a:solidFill>
              </a:rPr>
              <a:t>IGCSE Subject Options:</a:t>
            </a:r>
          </a:p>
        </p:txBody>
      </p:sp>
      <p:pic>
        <p:nvPicPr>
          <p:cNvPr id="31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088" y="5901678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Image" descr="Imag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3EF7CE8-0355-4D0C-AFE7-91911D3767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555854"/>
              </p:ext>
            </p:extLst>
          </p:nvPr>
        </p:nvGraphicFramePr>
        <p:xfrm>
          <a:off x="2111604" y="1545993"/>
          <a:ext cx="7584797" cy="44247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78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8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7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12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00575" algn="l"/>
                        </a:tabLst>
                      </a:pPr>
                      <a:r>
                        <a:rPr lang="en-US" sz="1800" dirty="0">
                          <a:effectLst/>
                        </a:rPr>
                        <a:t>IGCSE / O-level subjects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00575" algn="l"/>
                        </a:tabLst>
                      </a:pPr>
                      <a:r>
                        <a:rPr lang="en-US" sz="1800" dirty="0">
                          <a:effectLst/>
                        </a:rPr>
                        <a:t>Board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00575" algn="l"/>
                        </a:tabLst>
                      </a:pPr>
                      <a:r>
                        <a:rPr lang="en-US" sz="1800" dirty="0">
                          <a:effectLst/>
                        </a:rPr>
                        <a:t>Code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296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  <a:tabLst>
                          <a:tab pos="4600575" algn="l"/>
                        </a:tabLst>
                      </a:pPr>
                      <a:r>
                        <a:rPr lang="en-US" sz="1800" dirty="0">
                          <a:effectLst/>
                        </a:rPr>
                        <a:t>Mathematics*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00575" algn="l"/>
                        </a:tabLs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Cambridge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00575" algn="l"/>
                        </a:tabLs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0580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296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  <a:tabLst>
                          <a:tab pos="4600575" algn="l"/>
                        </a:tabLst>
                      </a:pPr>
                      <a:r>
                        <a:rPr lang="en-US" sz="1800" dirty="0">
                          <a:effectLst/>
                        </a:rPr>
                        <a:t>ICT*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00575" algn="l"/>
                        </a:tabLs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Cambridge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00575" algn="l"/>
                        </a:tabLs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0417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607401"/>
                  </a:ext>
                </a:extLst>
              </a:tr>
              <a:tr h="332296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  <a:tabLst>
                          <a:tab pos="4600575" algn="l"/>
                        </a:tabLst>
                      </a:pPr>
                      <a:r>
                        <a:rPr lang="en-US" sz="1800" dirty="0">
                          <a:effectLst/>
                        </a:rPr>
                        <a:t>English*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00575" algn="l"/>
                        </a:tabLs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Cambridge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00575" algn="l"/>
                        </a:tabLs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0510/0511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418382"/>
                  </a:ext>
                </a:extLst>
              </a:tr>
              <a:tr h="332296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  <a:tabLst>
                          <a:tab pos="4600575" algn="l"/>
                        </a:tabLst>
                      </a:pPr>
                      <a:r>
                        <a:rPr lang="en-US" sz="1800" dirty="0">
                          <a:effectLst/>
                        </a:rPr>
                        <a:t>Arabic*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00575" algn="l"/>
                        </a:tabLs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Cambridge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00575" algn="l"/>
                        </a:tabLs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3180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594542"/>
                  </a:ext>
                </a:extLst>
              </a:tr>
              <a:tr h="332296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  <a:tabLst>
                          <a:tab pos="4600575" algn="l"/>
                        </a:tabLst>
                      </a:pPr>
                      <a:r>
                        <a:rPr lang="en-US" sz="1800" dirty="0">
                          <a:effectLst/>
                        </a:rPr>
                        <a:t>Physics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00575" algn="l"/>
                        </a:tabLs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Cambridge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00575" algn="l"/>
                        </a:tabLs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0625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296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  <a:tabLst>
                          <a:tab pos="4600575" algn="l"/>
                        </a:tabLst>
                      </a:pPr>
                      <a:r>
                        <a:rPr lang="en-US" sz="1800" dirty="0">
                          <a:effectLst/>
                        </a:rPr>
                        <a:t>Chemistry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00575" algn="l"/>
                        </a:tabLs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Cambridge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00575" algn="l"/>
                        </a:tabLs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0620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296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  <a:tabLst>
                          <a:tab pos="4600575" algn="l"/>
                        </a:tabLst>
                      </a:pPr>
                      <a:r>
                        <a:rPr lang="en-US" sz="1800" dirty="0">
                          <a:effectLst/>
                        </a:rPr>
                        <a:t>Biology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00575" algn="l"/>
                        </a:tabLs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</a:rPr>
                        <a:t>Cambridge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00575" algn="l"/>
                        </a:tabLs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0610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296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  <a:tabLst>
                          <a:tab pos="4600575" algn="l"/>
                        </a:tabLst>
                      </a:pPr>
                      <a:r>
                        <a:rPr lang="en-US" sz="1800" dirty="0">
                          <a:effectLst/>
                        </a:rPr>
                        <a:t>Travel and Tourism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00575" algn="l"/>
                        </a:tabLs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Cambridge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00575" algn="l"/>
                        </a:tabLs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0471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565065"/>
                  </a:ext>
                </a:extLst>
              </a:tr>
              <a:tr h="332296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  <a:tabLst>
                          <a:tab pos="4600575" algn="l"/>
                        </a:tabLst>
                      </a:pPr>
                      <a:r>
                        <a:rPr lang="en-US" sz="1800" dirty="0">
                          <a:effectLst/>
                        </a:rPr>
                        <a:t>Business studies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00575" algn="l"/>
                        </a:tabLs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Cambridge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00575" algn="l"/>
                        </a:tabLs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0450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923570"/>
                  </a:ext>
                </a:extLst>
              </a:tr>
              <a:tr h="332296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  <a:tabLst>
                          <a:tab pos="4600575" algn="l"/>
                        </a:tabLst>
                      </a:pPr>
                      <a:r>
                        <a:rPr lang="en-US" sz="1800" dirty="0">
                          <a:effectLst/>
                        </a:rPr>
                        <a:t>Food and Nutrition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00575" algn="l"/>
                        </a:tabLs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Cambridge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00575" algn="l"/>
                        </a:tabLs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0648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56213"/>
                  </a:ext>
                </a:extLst>
              </a:tr>
              <a:tr h="332296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  <a:tabLst>
                          <a:tab pos="4600575" algn="l"/>
                        </a:tabLst>
                      </a:pPr>
                      <a:r>
                        <a:rPr lang="en-US" sz="1800" dirty="0">
                          <a:effectLst/>
                        </a:rPr>
                        <a:t>French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00575" algn="l"/>
                        </a:tabLs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Cambridge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00575" algn="l"/>
                        </a:tabLs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0520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8284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  <a:tabLst>
                          <a:tab pos="4600575" algn="l"/>
                        </a:tabLst>
                      </a:pPr>
                      <a:r>
                        <a:rPr lang="en-US" sz="1800" dirty="0">
                          <a:effectLst/>
                        </a:rPr>
                        <a:t>Global Perspectives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00575" algn="l"/>
                        </a:tabLs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Cambridge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00575" algn="l"/>
                        </a:tabLs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0457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234109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316" name="Lorem ipsum…"/>
          <p:cNvSpPr txBox="1"/>
          <p:nvPr/>
        </p:nvSpPr>
        <p:spPr>
          <a:xfrm>
            <a:off x="796502" y="653401"/>
            <a:ext cx="8639730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75000"/>
                  </a:schemeClr>
                </a:solidFill>
              </a:rPr>
              <a:t>IGCSE Subject Options:</a:t>
            </a:r>
          </a:p>
        </p:txBody>
      </p:sp>
      <p:pic>
        <p:nvPicPr>
          <p:cNvPr id="31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088" y="5901678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Image" descr="Imag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329E989-AFE8-46B3-89E6-9DA478E12517}"/>
              </a:ext>
            </a:extLst>
          </p:cNvPr>
          <p:cNvSpPr txBox="1">
            <a:spLocks/>
          </p:cNvSpPr>
          <p:nvPr/>
        </p:nvSpPr>
        <p:spPr>
          <a:xfrm>
            <a:off x="936534" y="1528511"/>
            <a:ext cx="11007228" cy="13208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en-US" sz="2500" dirty="0"/>
              <a:t>Students can choose one subject from </a:t>
            </a:r>
            <a:r>
              <a:rPr lang="en-US" sz="2500" b="1" dirty="0"/>
              <a:t>each</a:t>
            </a:r>
            <a:r>
              <a:rPr lang="en-US" sz="2500" dirty="0"/>
              <a:t> given option based on student’s interests, future study plans, and with regard to the scientific or literary equivalency:</a:t>
            </a:r>
            <a:br>
              <a:rPr lang="en-US" sz="2500" dirty="0"/>
            </a:br>
            <a:endParaRPr lang="en-US" sz="2500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6058A6C-891D-40AA-8BE2-02E1B6BEE2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30384"/>
              </p:ext>
            </p:extLst>
          </p:nvPr>
        </p:nvGraphicFramePr>
        <p:xfrm>
          <a:off x="1824172" y="2429521"/>
          <a:ext cx="8376285" cy="28748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55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64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3416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00575" algn="l"/>
                        </a:tabLst>
                      </a:pPr>
                      <a:r>
                        <a:rPr lang="en-US" sz="3000" dirty="0">
                          <a:effectLst/>
                        </a:rPr>
                        <a:t>Subject Options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9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00575" algn="l"/>
                        </a:tabLst>
                      </a:pPr>
                      <a:r>
                        <a:rPr lang="en-US" sz="2000" dirty="0">
                          <a:effectLst/>
                        </a:rPr>
                        <a:t>Physics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00575" algn="l"/>
                        </a:tabLs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vs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00575" algn="l"/>
                        </a:tabLs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Travel and Tourism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8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00575" algn="l"/>
                        </a:tabLst>
                      </a:pPr>
                      <a:r>
                        <a:rPr lang="en-US" sz="2000" dirty="0">
                          <a:effectLst/>
                        </a:rPr>
                        <a:t>Biology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00575" algn="l"/>
                        </a:tabLs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vs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00575" algn="l"/>
                        </a:tabLs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Food and Nutrition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787">
                <a:tc>
                  <a:txBody>
                    <a:bodyPr/>
                    <a:lstStyle/>
                    <a:p>
                      <a:pPr marL="0" marR="0" indent="0" algn="ctr" defTabSz="914400" rtl="0" latinLnBrk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600575" algn="l"/>
                        </a:tabLst>
                      </a:pPr>
                      <a:r>
                        <a:rPr lang="en-US" sz="2000" b="1" i="0" u="none" strike="noStrike" cap="none" spc="0" baseline="0" dirty="0">
                          <a:solidFill>
                            <a:schemeClr val="lt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Chemistry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latinLnBrk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600575" algn="l"/>
                        </a:tabLst>
                      </a:pPr>
                      <a:r>
                        <a:rPr lang="en-US" sz="2000" b="1" i="0" u="none" strike="noStrike" cap="none" spc="0" baseline="0" dirty="0">
                          <a:solidFill>
                            <a:schemeClr val="bg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vs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latinLnBrk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600575" algn="l"/>
                        </a:tabLst>
                      </a:pPr>
                      <a:r>
                        <a:rPr lang="en-US" sz="2000" b="1" i="0" u="none" strike="noStrike" cap="none" spc="0" baseline="0" dirty="0">
                          <a:solidFill>
                            <a:schemeClr val="bg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Business Studies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13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00575" algn="l"/>
                        </a:tabLst>
                      </a:pPr>
                      <a:r>
                        <a:rPr lang="en-US" sz="2000" dirty="0">
                          <a:effectLst/>
                        </a:rPr>
                        <a:t>French or Global Perspectives (Externals)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00575" algn="l"/>
                        </a:tabLs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vs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00575" algn="l"/>
                        </a:tabLs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Social studies &amp; PE (School subjects)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782542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088" y="6184481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Image" descr="Imag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048947B-057D-4086-A528-E94916DC295B}"/>
              </a:ext>
            </a:extLst>
          </p:cNvPr>
          <p:cNvSpPr txBox="1">
            <a:spLocks/>
          </p:cNvSpPr>
          <p:nvPr/>
        </p:nvSpPr>
        <p:spPr>
          <a:xfrm>
            <a:off x="1263193" y="630254"/>
            <a:ext cx="5751560" cy="63094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800" b="1"/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r>
              <a:rPr lang="en-US" sz="3500" dirty="0">
                <a:solidFill>
                  <a:schemeClr val="accent4">
                    <a:lumMod val="75000"/>
                  </a:schemeClr>
                </a:solidFill>
              </a:rPr>
              <a:t>Important Notes: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9A4C5A4-DAAE-4009-A759-E455101CEF41}"/>
              </a:ext>
            </a:extLst>
          </p:cNvPr>
          <p:cNvSpPr txBox="1">
            <a:spLocks/>
          </p:cNvSpPr>
          <p:nvPr/>
        </p:nvSpPr>
        <p:spPr>
          <a:xfrm>
            <a:off x="1312605" y="1530256"/>
            <a:ext cx="10257719" cy="4929336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>
              <a:buFont typeface="Wingdings" panose="05000000000000000000" pitchFamily="2" charset="2"/>
              <a:buChar char="Ø"/>
              <a:defRPr/>
            </a:pPr>
            <a:r>
              <a:rPr lang="en-US" sz="3000" dirty="0">
                <a:solidFill>
                  <a:schemeClr val="accent4">
                    <a:lumMod val="75000"/>
                  </a:schemeClr>
                </a:solidFill>
              </a:rPr>
              <a:t>Changing subject options is </a:t>
            </a:r>
            <a:r>
              <a:rPr lang="en-US" sz="3000" b="1" dirty="0">
                <a:solidFill>
                  <a:schemeClr val="accent4">
                    <a:lumMod val="75000"/>
                  </a:schemeClr>
                </a:solidFill>
              </a:rPr>
              <a:t>NOT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</a:rPr>
              <a:t> allowed in Grade 10. The student only has the option to change from extended to core syllabus. </a:t>
            </a:r>
          </a:p>
          <a:p>
            <a:pPr marL="0" indent="0" hangingPunct="1">
              <a:buNone/>
              <a:defRPr/>
            </a:pPr>
            <a:endParaRPr lang="en-US" sz="3000" dirty="0">
              <a:solidFill>
                <a:schemeClr val="accent4">
                  <a:lumMod val="75000"/>
                </a:schemeClr>
              </a:solidFill>
            </a:endParaRPr>
          </a:p>
          <a:p>
            <a:pPr hangingPunct="1">
              <a:buFont typeface="Wingdings" panose="05000000000000000000" pitchFamily="2" charset="2"/>
              <a:buChar char="Ø"/>
              <a:defRPr/>
            </a:pPr>
            <a:r>
              <a:rPr lang="en-US" sz="3000" dirty="0">
                <a:solidFill>
                  <a:schemeClr val="accent4">
                    <a:lumMod val="75000"/>
                  </a:schemeClr>
                </a:solidFill>
              </a:rPr>
              <a:t>Students are not allowed to drop any selected subject in grade 10. However, if a student decides not to sit for the external exam of a specific subject, s/he has the choice not to register as long as s/he has a minimum of 6 IGCSE subjects.</a:t>
            </a:r>
          </a:p>
          <a:p>
            <a:pPr marL="0" indent="0" hangingPunct="1">
              <a:buFont typeface="Arial"/>
              <a:buNone/>
              <a:defRPr/>
            </a:pPr>
            <a:endParaRPr lang="ar-LB" sz="3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9693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088" y="6184481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Image" descr="Imag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048947B-057D-4086-A528-E94916DC295B}"/>
              </a:ext>
            </a:extLst>
          </p:cNvPr>
          <p:cNvSpPr txBox="1">
            <a:spLocks/>
          </p:cNvSpPr>
          <p:nvPr/>
        </p:nvSpPr>
        <p:spPr>
          <a:xfrm>
            <a:off x="1263193" y="630254"/>
            <a:ext cx="5751560" cy="63094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800" b="1"/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r>
              <a:rPr lang="en-US" sz="3500" dirty="0">
                <a:solidFill>
                  <a:schemeClr val="accent4">
                    <a:lumMod val="75000"/>
                  </a:schemeClr>
                </a:solidFill>
              </a:rPr>
              <a:t>Important Notes: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3383F37-15C3-455A-8192-A2A1A606297F}"/>
              </a:ext>
            </a:extLst>
          </p:cNvPr>
          <p:cNvSpPr txBox="1">
            <a:spLocks/>
          </p:cNvSpPr>
          <p:nvPr/>
        </p:nvSpPr>
        <p:spPr>
          <a:xfrm>
            <a:off x="1250234" y="1884040"/>
            <a:ext cx="10212760" cy="4065240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>
              <a:buFont typeface="Wingdings" panose="05000000000000000000" pitchFamily="2" charset="2"/>
              <a:buChar char="Ø"/>
              <a:defRPr/>
            </a:pPr>
            <a:r>
              <a:rPr lang="en-US" sz="3000">
                <a:solidFill>
                  <a:schemeClr val="accent4">
                    <a:lumMod val="75000"/>
                  </a:schemeClr>
                </a:solidFill>
              </a:rPr>
              <a:t> Students’ academic performance will be closely monitored, should any student need a remedial plan &amp;/or to change options or even programs.</a:t>
            </a:r>
          </a:p>
          <a:p>
            <a:pPr hangingPunct="1">
              <a:buFont typeface="Wingdings" panose="05000000000000000000" pitchFamily="2" charset="2"/>
              <a:buChar char="Ø"/>
              <a:defRPr/>
            </a:pPr>
            <a:endParaRPr lang="en-US" sz="3000">
              <a:solidFill>
                <a:schemeClr val="accent4">
                  <a:lumMod val="75000"/>
                </a:schemeClr>
              </a:solidFill>
            </a:endParaRPr>
          </a:p>
          <a:p>
            <a:pPr hangingPunct="1">
              <a:buFont typeface="Wingdings" panose="05000000000000000000" pitchFamily="2" charset="2"/>
              <a:buChar char="Ø"/>
              <a:defRPr/>
            </a:pPr>
            <a:r>
              <a:rPr lang="en-US" sz="3000">
                <a:solidFill>
                  <a:schemeClr val="accent4">
                    <a:lumMod val="75000"/>
                  </a:schemeClr>
                </a:solidFill>
              </a:rPr>
              <a:t> The </a:t>
            </a:r>
            <a:r>
              <a:rPr lang="en-US" sz="3000" b="1">
                <a:solidFill>
                  <a:schemeClr val="accent4">
                    <a:lumMod val="75000"/>
                  </a:schemeClr>
                </a:solidFill>
              </a:rPr>
              <a:t>ONLY official communication channel </a:t>
            </a:r>
            <a:r>
              <a:rPr lang="en-US" sz="3000">
                <a:solidFill>
                  <a:schemeClr val="accent4">
                    <a:lumMod val="75000"/>
                  </a:schemeClr>
                </a:solidFill>
              </a:rPr>
              <a:t>between the students/parents and the department is the </a:t>
            </a:r>
            <a:r>
              <a:rPr lang="en-US" sz="3000" b="1">
                <a:solidFill>
                  <a:schemeClr val="accent4">
                    <a:lumMod val="75000"/>
                  </a:schemeClr>
                </a:solidFill>
              </a:rPr>
              <a:t>student/family’s school EMAIL.</a:t>
            </a:r>
            <a:r>
              <a:rPr lang="en-US" sz="300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pPr hangingPunct="1">
              <a:buFont typeface="Wingdings" panose="05000000000000000000" pitchFamily="2" charset="2"/>
              <a:buChar char="Ø"/>
              <a:defRPr/>
            </a:pPr>
            <a:endParaRPr lang="en-US" sz="3000">
              <a:solidFill>
                <a:schemeClr val="accent4">
                  <a:lumMod val="75000"/>
                </a:schemeClr>
              </a:solidFill>
            </a:endParaRPr>
          </a:p>
          <a:p>
            <a:pPr hangingPunct="1">
              <a:buFont typeface="Wingdings" panose="05000000000000000000" pitchFamily="2" charset="2"/>
              <a:buChar char="Ø"/>
              <a:defRPr/>
            </a:pPr>
            <a:endParaRPr lang="en-US" sz="3000">
              <a:solidFill>
                <a:schemeClr val="accent4">
                  <a:lumMod val="75000"/>
                </a:schemeClr>
              </a:solidFill>
            </a:endParaRPr>
          </a:p>
          <a:p>
            <a:pPr marL="0" indent="0" hangingPunct="1">
              <a:buFont typeface="Arial"/>
              <a:buNone/>
              <a:defRPr/>
            </a:pPr>
            <a:endParaRPr lang="en-US" sz="3000">
              <a:solidFill>
                <a:schemeClr val="accent4">
                  <a:lumMod val="75000"/>
                </a:schemeClr>
              </a:solidFill>
            </a:endParaRPr>
          </a:p>
          <a:p>
            <a:pPr marL="0" indent="0" hangingPunct="1">
              <a:buFont typeface="Arial"/>
              <a:buNone/>
              <a:defRPr/>
            </a:pPr>
            <a:endParaRPr lang="ar-LB" sz="3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8717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088" y="6184481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Image" descr="Imag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048947B-057D-4086-A528-E94916DC295B}"/>
              </a:ext>
            </a:extLst>
          </p:cNvPr>
          <p:cNvSpPr txBox="1">
            <a:spLocks/>
          </p:cNvSpPr>
          <p:nvPr/>
        </p:nvSpPr>
        <p:spPr>
          <a:xfrm>
            <a:off x="1263192" y="630254"/>
            <a:ext cx="7855405" cy="63094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800" b="1"/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r>
              <a:rPr lang="en-US" sz="3500" dirty="0">
                <a:solidFill>
                  <a:schemeClr val="accent4">
                    <a:lumMod val="75000"/>
                  </a:schemeClr>
                </a:solidFill>
              </a:rPr>
              <a:t>Extended vs Core Syllabus (CAMBRIDGE)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7069DD0-3CE3-47C7-AAD0-44DC4205C1D2}"/>
              </a:ext>
            </a:extLst>
          </p:cNvPr>
          <p:cNvSpPr txBox="1">
            <a:spLocks/>
          </p:cNvSpPr>
          <p:nvPr/>
        </p:nvSpPr>
        <p:spPr>
          <a:xfrm>
            <a:off x="1312606" y="1782433"/>
            <a:ext cx="8887196" cy="4065240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>
              <a:buFont typeface="Wingdings" panose="05000000000000000000" pitchFamily="2" charset="2"/>
              <a:buChar char="Ø"/>
              <a:defRPr/>
            </a:pPr>
            <a:r>
              <a:rPr lang="en-US" sz="300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3000" b="1">
                <a:solidFill>
                  <a:schemeClr val="accent4">
                    <a:lumMod val="75000"/>
                  </a:schemeClr>
                </a:solidFill>
              </a:rPr>
              <a:t>Extended syllabus:</a:t>
            </a:r>
          </a:p>
          <a:p>
            <a:pPr lvl="2" hangingPunct="1">
              <a:buFont typeface="Wingdings" panose="05000000000000000000" pitchFamily="2" charset="2"/>
              <a:buChar char="Ø"/>
              <a:defRPr/>
            </a:pPr>
            <a:r>
              <a:rPr lang="en-US" sz="2400">
                <a:solidFill>
                  <a:schemeClr val="accent4">
                    <a:lumMod val="75000"/>
                  </a:schemeClr>
                </a:solidFill>
              </a:rPr>
              <a:t> Core curriculum + Supplement </a:t>
            </a:r>
          </a:p>
          <a:p>
            <a:pPr lvl="2" hangingPunct="1">
              <a:buFont typeface="Wingdings" panose="05000000000000000000" pitchFamily="2" charset="2"/>
              <a:buChar char="Ø"/>
              <a:defRPr/>
            </a:pPr>
            <a:r>
              <a:rPr lang="en-US" sz="2400">
                <a:solidFill>
                  <a:schemeClr val="accent4">
                    <a:lumMod val="75000"/>
                  </a:schemeClr>
                </a:solidFill>
              </a:rPr>
              <a:t> Grading A* - D </a:t>
            </a:r>
          </a:p>
          <a:p>
            <a:pPr lvl="2" hangingPunct="1">
              <a:buFont typeface="Wingdings" panose="05000000000000000000" pitchFamily="2" charset="2"/>
              <a:buChar char="Ø"/>
              <a:defRPr/>
            </a:pPr>
            <a:r>
              <a:rPr lang="en-US" sz="2400">
                <a:solidFill>
                  <a:schemeClr val="accent4">
                    <a:lumMod val="75000"/>
                  </a:schemeClr>
                </a:solidFill>
              </a:rPr>
              <a:t> Available for all IGCSE subjects</a:t>
            </a:r>
          </a:p>
          <a:p>
            <a:pPr hangingPunct="1">
              <a:buFont typeface="Wingdings" panose="05000000000000000000" pitchFamily="2" charset="2"/>
              <a:buChar char="Ø"/>
              <a:defRPr/>
            </a:pPr>
            <a:r>
              <a:rPr lang="en-US" sz="3000" b="1">
                <a:solidFill>
                  <a:schemeClr val="accent4">
                    <a:lumMod val="75000"/>
                  </a:schemeClr>
                </a:solidFill>
              </a:rPr>
              <a:t> Core syllabus </a:t>
            </a:r>
            <a:r>
              <a:rPr lang="en-US" sz="3000">
                <a:solidFill>
                  <a:schemeClr val="accent4">
                    <a:lumMod val="75000"/>
                  </a:schemeClr>
                </a:solidFill>
              </a:rPr>
              <a:t>– Core curriculum only</a:t>
            </a:r>
          </a:p>
          <a:p>
            <a:pPr lvl="2" hangingPunct="1">
              <a:buFont typeface="Wingdings" panose="05000000000000000000" pitchFamily="2" charset="2"/>
              <a:buChar char="Ø"/>
              <a:defRPr/>
            </a:pPr>
            <a:r>
              <a:rPr lang="en-US" sz="2400">
                <a:solidFill>
                  <a:schemeClr val="accent4">
                    <a:lumMod val="75000"/>
                  </a:schemeClr>
                </a:solidFill>
              </a:rPr>
              <a:t> Core curriculum ONLY</a:t>
            </a:r>
          </a:p>
          <a:p>
            <a:pPr lvl="2" hangingPunct="1">
              <a:buFont typeface="Wingdings" panose="05000000000000000000" pitchFamily="2" charset="2"/>
              <a:buChar char="Ø"/>
              <a:defRPr/>
            </a:pPr>
            <a:r>
              <a:rPr lang="en-US" sz="2400">
                <a:solidFill>
                  <a:schemeClr val="accent4">
                    <a:lumMod val="75000"/>
                  </a:schemeClr>
                </a:solidFill>
              </a:rPr>
              <a:t> Grading C – D</a:t>
            </a:r>
          </a:p>
          <a:p>
            <a:pPr lvl="2" hangingPunct="1">
              <a:buFont typeface="Wingdings" panose="05000000000000000000" pitchFamily="2" charset="2"/>
              <a:buChar char="Ø"/>
              <a:defRPr/>
            </a:pPr>
            <a:r>
              <a:rPr lang="en-US" sz="2400">
                <a:solidFill>
                  <a:schemeClr val="accent4">
                    <a:lumMod val="75000"/>
                  </a:schemeClr>
                </a:solidFill>
              </a:rPr>
              <a:t> Available for a number of subjects</a:t>
            </a:r>
          </a:p>
          <a:p>
            <a:pPr hangingPunct="1">
              <a:buFont typeface="Wingdings" panose="05000000000000000000" pitchFamily="2" charset="2"/>
              <a:buChar char="Ø"/>
              <a:defRPr/>
            </a:pPr>
            <a:endParaRPr lang="en-US" sz="3000">
              <a:solidFill>
                <a:schemeClr val="accent4">
                  <a:lumMod val="75000"/>
                </a:schemeClr>
              </a:solidFill>
            </a:endParaRPr>
          </a:p>
          <a:p>
            <a:pPr marL="0" indent="0" hangingPunct="1">
              <a:buFont typeface="Arial"/>
              <a:buNone/>
              <a:defRPr/>
            </a:pPr>
            <a:endParaRPr lang="en-US" sz="3000">
              <a:solidFill>
                <a:schemeClr val="accent4">
                  <a:lumMod val="75000"/>
                </a:schemeClr>
              </a:solidFill>
            </a:endParaRPr>
          </a:p>
          <a:p>
            <a:pPr hangingPunct="1">
              <a:buFont typeface="Wingdings" panose="05000000000000000000" pitchFamily="2" charset="2"/>
              <a:buChar char="Ø"/>
              <a:defRPr/>
            </a:pPr>
            <a:endParaRPr lang="en-US" sz="3000">
              <a:solidFill>
                <a:schemeClr val="accent4">
                  <a:lumMod val="75000"/>
                </a:schemeClr>
              </a:solidFill>
            </a:endParaRPr>
          </a:p>
          <a:p>
            <a:pPr marL="0" indent="0" hangingPunct="1">
              <a:buFont typeface="Arial"/>
              <a:buNone/>
              <a:defRPr/>
            </a:pPr>
            <a:endParaRPr lang="en-US" sz="3000">
              <a:solidFill>
                <a:schemeClr val="accent4">
                  <a:lumMod val="75000"/>
                </a:schemeClr>
              </a:solidFill>
            </a:endParaRPr>
          </a:p>
          <a:p>
            <a:pPr marL="0" indent="0" hangingPunct="1">
              <a:buFont typeface="Arial"/>
              <a:buNone/>
              <a:defRPr/>
            </a:pPr>
            <a:endParaRPr lang="ar-LB" sz="3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8325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088" y="6184481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Image" descr="Imag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048947B-057D-4086-A528-E94916DC295B}"/>
              </a:ext>
            </a:extLst>
          </p:cNvPr>
          <p:cNvSpPr txBox="1">
            <a:spLocks/>
          </p:cNvSpPr>
          <p:nvPr/>
        </p:nvSpPr>
        <p:spPr>
          <a:xfrm>
            <a:off x="1263193" y="630254"/>
            <a:ext cx="5751560" cy="584775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800" b="1"/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Calibri "/>
              </a:rPr>
              <a:t>Core Option (Syllabus)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E489D8-CBD5-46CF-9EBA-A2F1944E38D7}"/>
              </a:ext>
            </a:extLst>
          </p:cNvPr>
          <p:cNvSpPr txBox="1">
            <a:spLocks/>
          </p:cNvSpPr>
          <p:nvPr/>
        </p:nvSpPr>
        <p:spPr>
          <a:xfrm>
            <a:off x="1263193" y="1621627"/>
            <a:ext cx="8534400" cy="4680520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Available for Mathematics, Physics, Chemistry, Biology, &amp; English as a second language</a:t>
            </a:r>
          </a:p>
          <a:p>
            <a:pPr hangingPunct="1"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Highest passing grade is a “C”</a:t>
            </a:r>
          </a:p>
          <a:p>
            <a:pPr hangingPunct="1"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Only the core syllabus is studied</a:t>
            </a:r>
          </a:p>
          <a:p>
            <a:pPr hangingPunct="1"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Different exam papers </a:t>
            </a:r>
          </a:p>
          <a:p>
            <a:pPr hangingPunct="1"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Different registration option codes </a:t>
            </a:r>
          </a:p>
          <a:p>
            <a:pPr marL="0" indent="0" hangingPunct="1">
              <a:buFont typeface="Arial"/>
              <a:buNone/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	Example: June 2023</a:t>
            </a:r>
          </a:p>
          <a:p>
            <a:pPr marL="0" indent="0" hangingPunct="1">
              <a:buFont typeface="Arial"/>
              <a:buNone/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	BIOLOGY Extended: 0610CY</a:t>
            </a:r>
          </a:p>
          <a:p>
            <a:pPr marL="0" indent="0" hangingPunct="1">
              <a:buFont typeface="Arial"/>
              <a:buNone/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	BIOLOGY Core: 0610GY</a:t>
            </a:r>
          </a:p>
          <a:p>
            <a:pPr hangingPunct="1">
              <a:buFont typeface="Wingdings" panose="05000000000000000000" pitchFamily="2" charset="2"/>
              <a:buChar char="Ø"/>
              <a:defRPr/>
            </a:pPr>
            <a:endParaRPr lang="en-US" sz="3000" dirty="0">
              <a:solidFill>
                <a:schemeClr val="accent4">
                  <a:lumMod val="75000"/>
                </a:schemeClr>
              </a:solidFill>
            </a:endParaRPr>
          </a:p>
          <a:p>
            <a:pPr hangingPunct="1">
              <a:buFont typeface="Wingdings" panose="05000000000000000000" pitchFamily="2" charset="2"/>
              <a:buChar char="Ø"/>
              <a:defRPr/>
            </a:pPr>
            <a:endParaRPr lang="en-US" sz="3000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hangingPunct="1">
              <a:buFont typeface="Arial"/>
              <a:buNone/>
              <a:defRPr/>
            </a:pPr>
            <a:endParaRPr lang="en-US" sz="3000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hangingPunct="1">
              <a:buFont typeface="Arial"/>
              <a:buNone/>
              <a:defRPr/>
            </a:pPr>
            <a:endParaRPr lang="ar-LB" sz="3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5797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088" y="6184481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Image" descr="Imag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048947B-057D-4086-A528-E94916DC295B}"/>
              </a:ext>
            </a:extLst>
          </p:cNvPr>
          <p:cNvSpPr txBox="1">
            <a:spLocks/>
          </p:cNvSpPr>
          <p:nvPr/>
        </p:nvSpPr>
        <p:spPr>
          <a:xfrm>
            <a:off x="1263193" y="309741"/>
            <a:ext cx="5751560" cy="584775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800" b="1"/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Core Option: Sciences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E3C528-070A-4682-8A24-A8B7C9CF1F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6563" y="950864"/>
            <a:ext cx="6238875" cy="39719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EDE106-9741-43D0-AD3C-48F061518D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1537" y="4983312"/>
            <a:ext cx="2828925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00615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088" y="6184481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Image" descr="Imag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048947B-057D-4086-A528-E94916DC295B}"/>
              </a:ext>
            </a:extLst>
          </p:cNvPr>
          <p:cNvSpPr txBox="1">
            <a:spLocks/>
          </p:cNvSpPr>
          <p:nvPr/>
        </p:nvSpPr>
        <p:spPr>
          <a:xfrm>
            <a:off x="1263193" y="309741"/>
            <a:ext cx="5751560" cy="584775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800" b="1"/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Core Option: Sciences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CBF4DD-A785-4936-BF6A-4B577E6CC2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6205" y="901015"/>
            <a:ext cx="7022879" cy="528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80496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088" y="5901678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Image" descr="Imag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F4702B0-BE68-4F9F-B813-26723D073D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4789" y="1"/>
            <a:ext cx="96581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8703D5A-C30F-4F8B-A078-167CD81D7ADE}"/>
              </a:ext>
            </a:extLst>
          </p:cNvPr>
          <p:cNvSpPr/>
          <p:nvPr/>
        </p:nvSpPr>
        <p:spPr>
          <a:xfrm rot="16200000">
            <a:off x="-1065603" y="2912224"/>
            <a:ext cx="49640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 hangingPunct="1">
              <a:defRPr/>
            </a:pPr>
            <a:r>
              <a:rPr lang="en-US" sz="5400" b="1" kern="120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rgbClr val="9C85C0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Congratulations!</a:t>
            </a:r>
          </a:p>
        </p:txBody>
      </p:sp>
    </p:spTree>
    <p:extLst>
      <p:ext uri="{BB962C8B-B14F-4D97-AF65-F5344CB8AC3E}">
        <p14:creationId xmlns:p14="http://schemas.microsoft.com/office/powerpoint/2010/main" val="32290851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088" y="6184481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Image" descr="Imag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EF85A7F-8861-4143-9438-8E0E988B71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471" y="1353411"/>
            <a:ext cx="7464092" cy="15351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11E08C-9A11-4A11-BF54-8FAB794C0F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8775" y="3008754"/>
            <a:ext cx="6295218" cy="337271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73B0DF2-F1F4-401E-86B1-505E8BB7A06E}"/>
              </a:ext>
            </a:extLst>
          </p:cNvPr>
          <p:cNvSpPr txBox="1">
            <a:spLocks/>
          </p:cNvSpPr>
          <p:nvPr/>
        </p:nvSpPr>
        <p:spPr>
          <a:xfrm>
            <a:off x="1263192" y="430317"/>
            <a:ext cx="7758259" cy="63094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800" b="1"/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r>
              <a:rPr lang="en-US" sz="3500" dirty="0">
                <a:solidFill>
                  <a:schemeClr val="accent4">
                    <a:lumMod val="75000"/>
                  </a:schemeClr>
                </a:solidFill>
              </a:rPr>
              <a:t>Mathematics: Extended Vs. Core Syllabus</a:t>
            </a:r>
          </a:p>
        </p:txBody>
      </p:sp>
    </p:spTree>
    <p:extLst>
      <p:ext uri="{BB962C8B-B14F-4D97-AF65-F5344CB8AC3E}">
        <p14:creationId xmlns:p14="http://schemas.microsoft.com/office/powerpoint/2010/main" val="638199269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088" y="6184481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Image" descr="Imag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2F0C49-DCDD-4F7A-ADB0-6D5E9711E03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8634"/>
          <a:stretch/>
        </p:blipFill>
        <p:spPr>
          <a:xfrm>
            <a:off x="728151" y="1874282"/>
            <a:ext cx="5241622" cy="350968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B1A124E-D34E-4492-AD7C-F44C24DC9F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9092" y="1994422"/>
            <a:ext cx="5230974" cy="338954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1ACBAC4-36EE-4FD4-9E87-4844CB34211D}"/>
              </a:ext>
            </a:extLst>
          </p:cNvPr>
          <p:cNvSpPr txBox="1">
            <a:spLocks/>
          </p:cNvSpPr>
          <p:nvPr/>
        </p:nvSpPr>
        <p:spPr>
          <a:xfrm>
            <a:off x="1263192" y="430317"/>
            <a:ext cx="7758259" cy="63094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800" b="1"/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r>
              <a:rPr lang="en-US" sz="3500" dirty="0">
                <a:solidFill>
                  <a:schemeClr val="accent4">
                    <a:lumMod val="75000"/>
                  </a:schemeClr>
                </a:solidFill>
              </a:rPr>
              <a:t>Mathematics: Extended Vs. Core Syllabus</a:t>
            </a:r>
          </a:p>
        </p:txBody>
      </p:sp>
    </p:spTree>
    <p:extLst>
      <p:ext uri="{BB962C8B-B14F-4D97-AF65-F5344CB8AC3E}">
        <p14:creationId xmlns:p14="http://schemas.microsoft.com/office/powerpoint/2010/main" val="96970706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088" y="6184481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Image" descr="Imag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048947B-057D-4086-A528-E94916DC295B}"/>
              </a:ext>
            </a:extLst>
          </p:cNvPr>
          <p:cNvSpPr txBox="1">
            <a:spLocks/>
          </p:cNvSpPr>
          <p:nvPr/>
        </p:nvSpPr>
        <p:spPr>
          <a:xfrm>
            <a:off x="1263192" y="430317"/>
            <a:ext cx="7758259" cy="63094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800" b="1"/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r>
              <a:rPr lang="en-US" sz="3500" dirty="0">
                <a:solidFill>
                  <a:schemeClr val="accent4">
                    <a:lumMod val="75000"/>
                  </a:schemeClr>
                </a:solidFill>
              </a:rPr>
              <a:t>Core Option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008ACC-D6CF-42D9-9A63-A64C7ACBAEF8}"/>
              </a:ext>
            </a:extLst>
          </p:cNvPr>
          <p:cNvSpPr txBox="1"/>
          <p:nvPr/>
        </p:nvSpPr>
        <p:spPr>
          <a:xfrm>
            <a:off x="1337687" y="1778831"/>
            <a:ext cx="1023263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4">
                    <a:lumMod val="75000"/>
                  </a:schemeClr>
                </a:solidFill>
              </a:rPr>
              <a:t>Who Decides??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accent4">
                    <a:lumMod val="75000"/>
                  </a:schemeClr>
                </a:solidFill>
              </a:rPr>
              <a:t>Students/Parents</a:t>
            </a:r>
          </a:p>
          <a:p>
            <a:r>
              <a:rPr lang="en-US" sz="4000" dirty="0">
                <a:solidFill>
                  <a:schemeClr val="accent4">
                    <a:lumMod val="75000"/>
                  </a:schemeClr>
                </a:solidFill>
              </a:rPr>
              <a:t>&amp;/OR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accent4">
                    <a:lumMod val="75000"/>
                  </a:schemeClr>
                </a:solidFill>
              </a:rPr>
              <a:t>School </a:t>
            </a:r>
          </a:p>
          <a:p>
            <a:r>
              <a:rPr lang="en-US" sz="3000" dirty="0">
                <a:solidFill>
                  <a:schemeClr val="accent4">
                    <a:lumMod val="75000"/>
                  </a:schemeClr>
                </a:solidFill>
              </a:rPr>
              <a:t>Based on the student’s academic performance &amp; teachers’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3958870908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088" y="6184481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Image" descr="Imag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048947B-057D-4086-A528-E94916DC295B}"/>
              </a:ext>
            </a:extLst>
          </p:cNvPr>
          <p:cNvSpPr txBox="1">
            <a:spLocks/>
          </p:cNvSpPr>
          <p:nvPr/>
        </p:nvSpPr>
        <p:spPr>
          <a:xfrm>
            <a:off x="1263192" y="138090"/>
            <a:ext cx="7758259" cy="63094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800" b="1"/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r>
              <a:rPr lang="en-US" sz="3500" dirty="0">
                <a:solidFill>
                  <a:schemeClr val="accent4">
                    <a:lumMod val="75000"/>
                  </a:schemeClr>
                </a:solidFill>
              </a:rPr>
              <a:t>Calculation of final Mark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FB56C3-405D-4458-8034-D3549BB57F4D}"/>
              </a:ext>
            </a:extLst>
          </p:cNvPr>
          <p:cNvSpPr txBox="1"/>
          <p:nvPr/>
        </p:nvSpPr>
        <p:spPr>
          <a:xfrm>
            <a:off x="1142929" y="1104867"/>
            <a:ext cx="1023263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accent4">
                    <a:lumMod val="75000"/>
                  </a:schemeClr>
                </a:solidFill>
              </a:rPr>
              <a:t>Raw Marks vs. Weighted Marks</a:t>
            </a:r>
          </a:p>
          <a:p>
            <a:endParaRPr lang="en-US" sz="30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3000" b="1" dirty="0">
                <a:solidFill>
                  <a:schemeClr val="accent4">
                    <a:lumMod val="75000"/>
                  </a:schemeClr>
                </a:solidFill>
              </a:rPr>
              <a:t>Example 1:</a:t>
            </a:r>
          </a:p>
          <a:p>
            <a:r>
              <a:rPr lang="en-US" sz="3000" b="1" dirty="0" err="1">
                <a:solidFill>
                  <a:schemeClr val="accent4">
                    <a:lumMod val="75000"/>
                  </a:schemeClr>
                </a:solidFill>
              </a:rPr>
              <a:t>Maths</a:t>
            </a:r>
            <a:r>
              <a:rPr lang="en-US" sz="3000" b="1" dirty="0">
                <a:solidFill>
                  <a:schemeClr val="accent4">
                    <a:lumMod val="75000"/>
                  </a:schemeClr>
                </a:solidFill>
              </a:rPr>
              <a:t> 0580 (Extended) </a:t>
            </a:r>
          </a:p>
          <a:p>
            <a:pPr marL="457200" lvl="2" indent="-457200"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accent4">
                    <a:lumMod val="75000"/>
                  </a:schemeClr>
                </a:solidFill>
              </a:rPr>
              <a:t>Paper 2 – Raw mark out of 70 / Weight: 35%</a:t>
            </a:r>
          </a:p>
          <a:p>
            <a:pPr marL="457200" lvl="2" indent="-457200"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accent4">
                    <a:lumMod val="75000"/>
                  </a:schemeClr>
                </a:solidFill>
              </a:rPr>
              <a:t>Paper 4 – Raw mark out of 130 / Weight: 65%</a:t>
            </a:r>
          </a:p>
          <a:p>
            <a:pPr lvl="2" indent="0"/>
            <a:r>
              <a:rPr lang="en-US" sz="3000" dirty="0">
                <a:solidFill>
                  <a:schemeClr val="accent4">
                    <a:lumMod val="75000"/>
                  </a:schemeClr>
                </a:solidFill>
              </a:rPr>
              <a:t>Final mark is out of 200</a:t>
            </a:r>
          </a:p>
          <a:p>
            <a:pPr lvl="2" indent="0"/>
            <a:endParaRPr lang="en-US" sz="3000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sz="3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113913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088" y="6184481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Image" descr="Imag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048947B-057D-4086-A528-E94916DC295B}"/>
              </a:ext>
            </a:extLst>
          </p:cNvPr>
          <p:cNvSpPr txBox="1">
            <a:spLocks/>
          </p:cNvSpPr>
          <p:nvPr/>
        </p:nvSpPr>
        <p:spPr>
          <a:xfrm>
            <a:off x="1263192" y="119236"/>
            <a:ext cx="7758259" cy="63094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800" b="1"/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r>
              <a:rPr lang="en-US" sz="3500" dirty="0">
                <a:solidFill>
                  <a:schemeClr val="accent4">
                    <a:lumMod val="75000"/>
                  </a:schemeClr>
                </a:solidFill>
              </a:rPr>
              <a:t>Calculation of final Mark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FB56C3-405D-4458-8034-D3549BB57F4D}"/>
              </a:ext>
            </a:extLst>
          </p:cNvPr>
          <p:cNvSpPr txBox="1"/>
          <p:nvPr/>
        </p:nvSpPr>
        <p:spPr>
          <a:xfrm>
            <a:off x="913481" y="872726"/>
            <a:ext cx="1023263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accent4">
                    <a:lumMod val="75000"/>
                  </a:schemeClr>
                </a:solidFill>
              </a:rPr>
              <a:t>Raw Marks vs. Weighted Marks</a:t>
            </a:r>
          </a:p>
          <a:p>
            <a:pPr lvl="2" indent="0"/>
            <a:endParaRPr lang="en-US" sz="30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3000" b="1" dirty="0">
                <a:solidFill>
                  <a:schemeClr val="accent4">
                    <a:lumMod val="75000"/>
                  </a:schemeClr>
                </a:solidFill>
              </a:rPr>
              <a:t>Example 2:</a:t>
            </a:r>
          </a:p>
          <a:p>
            <a:r>
              <a:rPr lang="en-US" sz="3000" b="1" dirty="0">
                <a:solidFill>
                  <a:schemeClr val="accent4">
                    <a:lumMod val="75000"/>
                  </a:schemeClr>
                </a:solidFill>
              </a:rPr>
              <a:t>Chemistry 0620 (Extended) </a:t>
            </a:r>
          </a:p>
          <a:p>
            <a:pPr marL="457200" lvl="2" indent="-457200"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accent4">
                    <a:lumMod val="75000"/>
                  </a:schemeClr>
                </a:solidFill>
              </a:rPr>
              <a:t>Paper 2 – Raw mark out of 40 / Weight: 30%</a:t>
            </a:r>
          </a:p>
          <a:p>
            <a:pPr marL="457200" lvl="2" indent="-457200"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accent4">
                    <a:lumMod val="75000"/>
                  </a:schemeClr>
                </a:solidFill>
              </a:rPr>
              <a:t>Paper 4 – Raw mark out of 80 / Weight: 50%</a:t>
            </a:r>
          </a:p>
          <a:p>
            <a:pPr marL="457200" lvl="2" indent="-457200"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accent4">
                    <a:lumMod val="75000"/>
                  </a:schemeClr>
                </a:solidFill>
              </a:rPr>
              <a:t>Paper 6 – Raw mark out of 40 / Weight: 20%</a:t>
            </a:r>
          </a:p>
          <a:p>
            <a:pPr lvl="2" indent="0"/>
            <a:r>
              <a:rPr lang="en-US" sz="3000" dirty="0">
                <a:solidFill>
                  <a:schemeClr val="accent4">
                    <a:lumMod val="75000"/>
                  </a:schemeClr>
                </a:solidFill>
              </a:rPr>
              <a:t>Final mark is out of 200, therefore:</a:t>
            </a:r>
          </a:p>
          <a:p>
            <a:pPr lvl="2" indent="0"/>
            <a:r>
              <a:rPr lang="en-US" sz="3000" dirty="0">
                <a:solidFill>
                  <a:schemeClr val="accent4">
                    <a:lumMod val="75000"/>
                  </a:schemeClr>
                </a:solidFill>
              </a:rPr>
              <a:t>Paper 2 = 40 X 1.5 = 60</a:t>
            </a:r>
          </a:p>
          <a:p>
            <a:pPr lvl="2" indent="0"/>
            <a:r>
              <a:rPr lang="en-US" sz="3000" dirty="0">
                <a:solidFill>
                  <a:schemeClr val="accent4">
                    <a:lumMod val="75000"/>
                  </a:schemeClr>
                </a:solidFill>
              </a:rPr>
              <a:t>Paper 4 = 80 X 1.25 = 100</a:t>
            </a:r>
          </a:p>
          <a:p>
            <a:pPr lvl="2" indent="0"/>
            <a:r>
              <a:rPr lang="en-US" sz="3000" dirty="0">
                <a:solidFill>
                  <a:schemeClr val="accent4">
                    <a:lumMod val="75000"/>
                  </a:schemeClr>
                </a:solidFill>
              </a:rPr>
              <a:t>Paper 6 = 40 X 1 = 40</a:t>
            </a:r>
          </a:p>
        </p:txBody>
      </p:sp>
    </p:spTree>
    <p:extLst>
      <p:ext uri="{BB962C8B-B14F-4D97-AF65-F5344CB8AC3E}">
        <p14:creationId xmlns:p14="http://schemas.microsoft.com/office/powerpoint/2010/main" val="3761344395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088" y="6184481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Image" descr="Imag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048947B-057D-4086-A528-E94916DC295B}"/>
              </a:ext>
            </a:extLst>
          </p:cNvPr>
          <p:cNvSpPr txBox="1">
            <a:spLocks/>
          </p:cNvSpPr>
          <p:nvPr/>
        </p:nvSpPr>
        <p:spPr>
          <a:xfrm>
            <a:off x="728150" y="391766"/>
            <a:ext cx="7758259" cy="1169551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800" b="1"/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r>
              <a:rPr lang="en-US" sz="3500" dirty="0">
                <a:solidFill>
                  <a:schemeClr val="accent4">
                    <a:lumMod val="75000"/>
                  </a:schemeClr>
                </a:solidFill>
              </a:rPr>
              <a:t>Grade Boundaries: We Are Almost Back to the Pre-COVID Levels!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81A9EC-0EB0-4F4A-B86F-4230487D9B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7979" y="1661940"/>
            <a:ext cx="7509506" cy="1249245"/>
          </a:xfrm>
          <a:prstGeom prst="rect">
            <a:avLst/>
          </a:prstGeom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64283E86-C9DD-4EF6-B856-04FA6C0DF5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0497738"/>
              </p:ext>
            </p:extLst>
          </p:nvPr>
        </p:nvGraphicFramePr>
        <p:xfrm>
          <a:off x="883995" y="3078916"/>
          <a:ext cx="5431964" cy="3324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AE1D2103-0AF7-492A-908F-6DA72D2A10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7034298"/>
              </p:ext>
            </p:extLst>
          </p:nvPr>
        </p:nvGraphicFramePr>
        <p:xfrm>
          <a:off x="6941087" y="3017956"/>
          <a:ext cx="4855968" cy="3213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304976186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088" y="6184481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Image" descr="Imag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048947B-057D-4086-A528-E94916DC295B}"/>
              </a:ext>
            </a:extLst>
          </p:cNvPr>
          <p:cNvSpPr txBox="1">
            <a:spLocks/>
          </p:cNvSpPr>
          <p:nvPr/>
        </p:nvSpPr>
        <p:spPr>
          <a:xfrm>
            <a:off x="728150" y="391766"/>
            <a:ext cx="7758259" cy="1169551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800" b="1"/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r>
              <a:rPr lang="en-US" sz="3500" dirty="0">
                <a:solidFill>
                  <a:schemeClr val="accent4">
                    <a:lumMod val="75000"/>
                  </a:schemeClr>
                </a:solidFill>
              </a:rPr>
              <a:t>Grade Boundaries: We Are Almost Back to the Pre-COVID Levels!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364B62-BFD9-4163-A6C6-CF20745435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5016" y="1614652"/>
            <a:ext cx="10101968" cy="1285441"/>
          </a:xfrm>
          <a:prstGeom prst="rect">
            <a:avLst/>
          </a:prstGeom>
        </p:spPr>
      </p:pic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192B3E87-9724-44E7-B2E1-9E6779B7A8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1397595"/>
              </p:ext>
            </p:extLst>
          </p:nvPr>
        </p:nvGraphicFramePr>
        <p:xfrm>
          <a:off x="3288595" y="3007150"/>
          <a:ext cx="5270943" cy="3355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053156918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088" y="6184481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Image" descr="Imag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048947B-057D-4086-A528-E94916DC295B}"/>
              </a:ext>
            </a:extLst>
          </p:cNvPr>
          <p:cNvSpPr txBox="1">
            <a:spLocks/>
          </p:cNvSpPr>
          <p:nvPr/>
        </p:nvSpPr>
        <p:spPr>
          <a:xfrm>
            <a:off x="728150" y="391766"/>
            <a:ext cx="7758259" cy="1169551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800" b="1"/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r>
              <a:rPr lang="en-US" sz="3500" dirty="0">
                <a:solidFill>
                  <a:schemeClr val="accent4">
                    <a:lumMod val="75000"/>
                  </a:schemeClr>
                </a:solidFill>
              </a:rPr>
              <a:t>Grade Boundaries: We Are Almost Back to the Pre-COVID Levels!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D0CDE6F4-4CBF-4FF1-B38A-F349187EFF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7983623"/>
              </p:ext>
            </p:extLst>
          </p:nvPr>
        </p:nvGraphicFramePr>
        <p:xfrm>
          <a:off x="2740886" y="3116267"/>
          <a:ext cx="5692140" cy="3246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D9A5D0FB-06EC-4331-A674-E6DAF6D75A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733" y="1561317"/>
            <a:ext cx="10064518" cy="144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100934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088" y="6184481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Image" descr="Imag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048947B-057D-4086-A528-E94916DC295B}"/>
              </a:ext>
            </a:extLst>
          </p:cNvPr>
          <p:cNvSpPr txBox="1">
            <a:spLocks/>
          </p:cNvSpPr>
          <p:nvPr/>
        </p:nvSpPr>
        <p:spPr>
          <a:xfrm>
            <a:off x="1263192" y="430317"/>
            <a:ext cx="7758259" cy="646331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800" b="1"/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r>
              <a:rPr lang="en-US" sz="3600" dirty="0">
                <a:solidFill>
                  <a:schemeClr val="accent4">
                    <a:lumMod val="75000"/>
                  </a:schemeClr>
                </a:solidFill>
              </a:rPr>
              <a:t>Jordanian  Equivalency </a:t>
            </a:r>
            <a:endParaRPr lang="en-US" sz="35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9C51B2D-F968-42ED-BA91-97569FA82580}"/>
              </a:ext>
            </a:extLst>
          </p:cNvPr>
          <p:cNvSpPr txBox="1">
            <a:spLocks/>
          </p:cNvSpPr>
          <p:nvPr/>
        </p:nvSpPr>
        <p:spPr>
          <a:xfrm>
            <a:off x="1095789" y="1519772"/>
            <a:ext cx="10131534" cy="99323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hangingPunct="1">
              <a:buFont typeface="Arial"/>
              <a:buNone/>
              <a:defRPr/>
            </a:pP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final GPA is calculated based on the below formula:</a:t>
            </a:r>
          </a:p>
          <a:p>
            <a:pPr marL="0" indent="0" hangingPunct="1">
              <a:buFont typeface="Arial"/>
              <a:buNone/>
              <a:defRPr/>
            </a:pP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of 6 IGCSE’s + Average of 2 AS’s or 1Full A-level + Full A-level (following the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MoE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subject requirements based on the stream)</a:t>
            </a:r>
            <a:endParaRPr lang="ar-LB" sz="3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ADE3496-9D7F-47B9-968F-9979D52CCDD3}"/>
              </a:ext>
            </a:extLst>
          </p:cNvPr>
          <p:cNvSpPr txBox="1">
            <a:spLocks/>
          </p:cNvSpPr>
          <p:nvPr/>
        </p:nvSpPr>
        <p:spPr>
          <a:xfrm>
            <a:off x="663951" y="2743359"/>
            <a:ext cx="2557736" cy="338532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3000" b="1" dirty="0">
                <a:solidFill>
                  <a:schemeClr val="accent4">
                    <a:lumMod val="75000"/>
                  </a:schemeClr>
                </a:solidFill>
              </a:rPr>
              <a:t>           IGCSE</a:t>
            </a:r>
          </a:p>
          <a:p>
            <a:pPr lvl="3">
              <a:buFont typeface="Wingdings" panose="05000000000000000000" pitchFamily="2" charset="2"/>
              <a:buChar char="ü"/>
              <a:defRPr/>
            </a:pPr>
            <a:r>
              <a:rPr lang="en-US" sz="3000" dirty="0">
                <a:solidFill>
                  <a:schemeClr val="accent4">
                    <a:lumMod val="75000"/>
                  </a:schemeClr>
                </a:solidFill>
              </a:rPr>
              <a:t>A*= 100</a:t>
            </a:r>
          </a:p>
          <a:p>
            <a:pPr lvl="3">
              <a:buFont typeface="Wingdings" panose="05000000000000000000" pitchFamily="2" charset="2"/>
              <a:buChar char="ü"/>
              <a:defRPr/>
            </a:pPr>
            <a:r>
              <a:rPr lang="en-US" sz="3000" dirty="0">
                <a:solidFill>
                  <a:schemeClr val="accent4">
                    <a:lumMod val="75000"/>
                  </a:schemeClr>
                </a:solidFill>
              </a:rPr>
              <a:t>A  = 95</a:t>
            </a:r>
          </a:p>
          <a:p>
            <a:pPr lvl="3">
              <a:buFont typeface="Wingdings" panose="05000000000000000000" pitchFamily="2" charset="2"/>
              <a:buChar char="ü"/>
              <a:defRPr/>
            </a:pPr>
            <a:r>
              <a:rPr lang="en-US" sz="3000" dirty="0">
                <a:solidFill>
                  <a:schemeClr val="accent4">
                    <a:lumMod val="75000"/>
                  </a:schemeClr>
                </a:solidFill>
              </a:rPr>
              <a:t>B  = 85 </a:t>
            </a:r>
          </a:p>
          <a:p>
            <a:pPr lvl="3">
              <a:buFont typeface="Wingdings" panose="05000000000000000000" pitchFamily="2" charset="2"/>
              <a:buChar char="ü"/>
              <a:defRPr/>
            </a:pPr>
            <a:r>
              <a:rPr lang="en-US" sz="3000" dirty="0">
                <a:solidFill>
                  <a:schemeClr val="accent4">
                    <a:lumMod val="75000"/>
                  </a:schemeClr>
                </a:solidFill>
              </a:rPr>
              <a:t>C  = 75 </a:t>
            </a:r>
          </a:p>
          <a:p>
            <a:pPr lvl="3">
              <a:buFont typeface="Wingdings" panose="05000000000000000000" pitchFamily="2" charset="2"/>
              <a:buChar char="ü"/>
              <a:defRPr/>
            </a:pPr>
            <a:r>
              <a:rPr lang="en-US" sz="3000" dirty="0">
                <a:solidFill>
                  <a:schemeClr val="accent4">
                    <a:lumMod val="75000"/>
                  </a:schemeClr>
                </a:solidFill>
              </a:rPr>
              <a:t>D  = 65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84949A1-2459-4AB8-A608-241B95D6E256}"/>
              </a:ext>
            </a:extLst>
          </p:cNvPr>
          <p:cNvSpPr txBox="1">
            <a:spLocks/>
          </p:cNvSpPr>
          <p:nvPr/>
        </p:nvSpPr>
        <p:spPr>
          <a:xfrm>
            <a:off x="4252364" y="2743358"/>
            <a:ext cx="2557736" cy="338532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3000" b="1" dirty="0">
                <a:solidFill>
                  <a:schemeClr val="accent4">
                    <a:lumMod val="75000"/>
                  </a:schemeClr>
                </a:solidFill>
              </a:rPr>
              <a:t>             AS</a:t>
            </a:r>
          </a:p>
          <a:p>
            <a:pPr lvl="3">
              <a:buFont typeface="Wingdings" panose="05000000000000000000" pitchFamily="2" charset="2"/>
              <a:buChar char="ü"/>
              <a:defRPr/>
            </a:pPr>
            <a:r>
              <a:rPr lang="en-US" sz="3000" dirty="0">
                <a:solidFill>
                  <a:schemeClr val="accent4">
                    <a:lumMod val="75000"/>
                  </a:schemeClr>
                </a:solidFill>
              </a:rPr>
              <a:t>A  = 95</a:t>
            </a:r>
          </a:p>
          <a:p>
            <a:pPr lvl="3">
              <a:buFont typeface="Wingdings" panose="05000000000000000000" pitchFamily="2" charset="2"/>
              <a:buChar char="ü"/>
              <a:defRPr/>
            </a:pPr>
            <a:r>
              <a:rPr lang="en-US" sz="3000" dirty="0">
                <a:solidFill>
                  <a:schemeClr val="accent4">
                    <a:lumMod val="75000"/>
                  </a:schemeClr>
                </a:solidFill>
              </a:rPr>
              <a:t>B  = 85 </a:t>
            </a:r>
          </a:p>
          <a:p>
            <a:pPr lvl="3">
              <a:buFont typeface="Wingdings" panose="05000000000000000000" pitchFamily="2" charset="2"/>
              <a:buChar char="ü"/>
              <a:defRPr/>
            </a:pPr>
            <a:r>
              <a:rPr lang="en-US" sz="3000" dirty="0">
                <a:solidFill>
                  <a:schemeClr val="accent4">
                    <a:lumMod val="75000"/>
                  </a:schemeClr>
                </a:solidFill>
              </a:rPr>
              <a:t>C  = 75 </a:t>
            </a:r>
          </a:p>
          <a:p>
            <a:pPr lvl="3">
              <a:buFont typeface="Wingdings" panose="05000000000000000000" pitchFamily="2" charset="2"/>
              <a:buChar char="ü"/>
              <a:defRPr/>
            </a:pPr>
            <a:r>
              <a:rPr lang="en-US" sz="3000" dirty="0">
                <a:solidFill>
                  <a:schemeClr val="accent4">
                    <a:lumMod val="75000"/>
                  </a:schemeClr>
                </a:solidFill>
              </a:rPr>
              <a:t>D  = 65</a:t>
            </a:r>
          </a:p>
          <a:p>
            <a:pPr lvl="3">
              <a:buFont typeface="Wingdings" panose="05000000000000000000" pitchFamily="2" charset="2"/>
              <a:buChar char="ü"/>
              <a:defRPr/>
            </a:pPr>
            <a:r>
              <a:rPr lang="en-US" sz="3000" dirty="0">
                <a:solidFill>
                  <a:schemeClr val="accent4">
                    <a:lumMod val="75000"/>
                  </a:schemeClr>
                </a:solidFill>
              </a:rPr>
              <a:t>E   = 55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9AF924B-4D0E-4427-A0AC-BA376F65152D}"/>
              </a:ext>
            </a:extLst>
          </p:cNvPr>
          <p:cNvSpPr txBox="1">
            <a:spLocks/>
          </p:cNvSpPr>
          <p:nvPr/>
        </p:nvSpPr>
        <p:spPr>
          <a:xfrm>
            <a:off x="8031345" y="2726148"/>
            <a:ext cx="2664296" cy="338532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3000" b="1" dirty="0">
                <a:solidFill>
                  <a:schemeClr val="accent4">
                    <a:lumMod val="75000"/>
                  </a:schemeClr>
                </a:solidFill>
              </a:rPr>
              <a:t>   FULL A-LEVEL</a:t>
            </a:r>
          </a:p>
          <a:p>
            <a:pPr lvl="3">
              <a:buFont typeface="Wingdings" panose="05000000000000000000" pitchFamily="2" charset="2"/>
              <a:buChar char="ü"/>
              <a:defRPr/>
            </a:pPr>
            <a:r>
              <a:rPr lang="en-US" sz="3000" dirty="0">
                <a:solidFill>
                  <a:schemeClr val="accent4">
                    <a:lumMod val="75000"/>
                  </a:schemeClr>
                </a:solidFill>
              </a:rPr>
              <a:t>A*= 100</a:t>
            </a:r>
          </a:p>
          <a:p>
            <a:pPr lvl="3">
              <a:buFont typeface="Wingdings" panose="05000000000000000000" pitchFamily="2" charset="2"/>
              <a:buChar char="ü"/>
              <a:defRPr/>
            </a:pPr>
            <a:r>
              <a:rPr lang="en-US" sz="3000" dirty="0">
                <a:solidFill>
                  <a:schemeClr val="accent4">
                    <a:lumMod val="75000"/>
                  </a:schemeClr>
                </a:solidFill>
              </a:rPr>
              <a:t>A  = 95</a:t>
            </a:r>
          </a:p>
          <a:p>
            <a:pPr lvl="3">
              <a:buFont typeface="Wingdings" panose="05000000000000000000" pitchFamily="2" charset="2"/>
              <a:buChar char="ü"/>
              <a:defRPr/>
            </a:pPr>
            <a:r>
              <a:rPr lang="en-US" sz="3000" dirty="0">
                <a:solidFill>
                  <a:schemeClr val="accent4">
                    <a:lumMod val="75000"/>
                  </a:schemeClr>
                </a:solidFill>
              </a:rPr>
              <a:t>B  = 85 </a:t>
            </a:r>
          </a:p>
          <a:p>
            <a:pPr lvl="3">
              <a:buFont typeface="Wingdings" panose="05000000000000000000" pitchFamily="2" charset="2"/>
              <a:buChar char="ü"/>
              <a:defRPr/>
            </a:pPr>
            <a:r>
              <a:rPr lang="en-US" sz="3000" dirty="0">
                <a:solidFill>
                  <a:schemeClr val="accent4">
                    <a:lumMod val="75000"/>
                  </a:schemeClr>
                </a:solidFill>
              </a:rPr>
              <a:t>C  = 75 </a:t>
            </a:r>
          </a:p>
          <a:p>
            <a:pPr lvl="3">
              <a:buFont typeface="Wingdings" panose="05000000000000000000" pitchFamily="2" charset="2"/>
              <a:buChar char="ü"/>
              <a:defRPr/>
            </a:pPr>
            <a:r>
              <a:rPr lang="en-US" sz="3000" dirty="0">
                <a:solidFill>
                  <a:schemeClr val="accent4">
                    <a:lumMod val="75000"/>
                  </a:schemeClr>
                </a:solidFill>
              </a:rPr>
              <a:t>D  = 65</a:t>
            </a:r>
          </a:p>
          <a:p>
            <a:pPr lvl="3">
              <a:buFont typeface="Wingdings" panose="05000000000000000000" pitchFamily="2" charset="2"/>
              <a:buChar char="ü"/>
              <a:defRPr/>
            </a:pPr>
            <a:r>
              <a:rPr lang="en-US" sz="3000" dirty="0">
                <a:solidFill>
                  <a:schemeClr val="accent4">
                    <a:lumMod val="75000"/>
                  </a:schemeClr>
                </a:solidFill>
              </a:rPr>
              <a:t>E   = 55 </a:t>
            </a:r>
          </a:p>
        </p:txBody>
      </p:sp>
    </p:spTree>
    <p:extLst>
      <p:ext uri="{BB962C8B-B14F-4D97-AF65-F5344CB8AC3E}">
        <p14:creationId xmlns:p14="http://schemas.microsoft.com/office/powerpoint/2010/main" val="2709770074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088" y="6184481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Image" descr="Imag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E457FAB-6EF6-4B19-B453-537F70DA1A8E}"/>
              </a:ext>
            </a:extLst>
          </p:cNvPr>
          <p:cNvSpPr txBox="1">
            <a:spLocks/>
          </p:cNvSpPr>
          <p:nvPr/>
        </p:nvSpPr>
        <p:spPr>
          <a:xfrm>
            <a:off x="708865" y="715962"/>
            <a:ext cx="8689655" cy="80803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en-US" sz="3000" b="1" dirty="0">
                <a:solidFill>
                  <a:schemeClr val="accent4">
                    <a:lumMod val="75000"/>
                  </a:schemeClr>
                </a:solidFill>
              </a:rPr>
              <a:t>For subject-specific academic inquiries please contact:</a:t>
            </a:r>
            <a:endParaRPr lang="ar-LB" sz="3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B057479B-5802-4A82-BD18-81AA45577D0E}"/>
              </a:ext>
            </a:extLst>
          </p:cNvPr>
          <p:cNvSpPr txBox="1">
            <a:spLocks/>
          </p:cNvSpPr>
          <p:nvPr/>
        </p:nvSpPr>
        <p:spPr>
          <a:xfrm>
            <a:off x="1007806" y="1622565"/>
            <a:ext cx="4572000" cy="4646261"/>
          </a:xfrm>
          <a:prstGeom prst="rect">
            <a:avLst/>
          </a:prstGeom>
        </p:spPr>
        <p:txBody>
          <a:bodyPr>
            <a:no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109537" indent="0" algn="ctr" hangingPunct="1">
              <a:buFont typeface="Arial"/>
              <a:buNone/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Bassam Abbas - Head of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</a:rPr>
              <a:t>Maths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Dept.</a:t>
            </a:r>
          </a:p>
          <a:p>
            <a:pPr marL="109537" indent="0" algn="ctr" hangingPunct="1">
              <a:buFont typeface="Arial"/>
              <a:buNone/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b.abbas@nos.edu.jo</a:t>
            </a:r>
            <a:endParaRPr lang="en-US" sz="2000" dirty="0">
              <a:solidFill>
                <a:schemeClr val="accent4">
                  <a:lumMod val="75000"/>
                </a:schemeClr>
              </a:solidFill>
            </a:endParaRPr>
          </a:p>
          <a:p>
            <a:pPr marL="109537" indent="0" algn="ctr" hangingPunct="1">
              <a:buFont typeface="Arial"/>
              <a:buNone/>
            </a:pPr>
            <a:endParaRPr lang="en-US" sz="2000" dirty="0">
              <a:solidFill>
                <a:schemeClr val="accent4">
                  <a:lumMod val="75000"/>
                </a:schemeClr>
              </a:solidFill>
            </a:endParaRPr>
          </a:p>
          <a:p>
            <a:pPr marL="109537" indent="0" algn="ctr" hangingPunct="1">
              <a:buFont typeface="Arial"/>
              <a:buNone/>
            </a:pP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</a:rPr>
              <a:t>Muna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Ayyash – Head of Arabic Dept.</a:t>
            </a:r>
          </a:p>
          <a:p>
            <a:pPr marL="109537" indent="0" algn="ctr" hangingPunct="1">
              <a:buFont typeface="Arial"/>
              <a:buNone/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m.ayyash@nos.edu.jo</a:t>
            </a:r>
            <a:endParaRPr lang="en-US" sz="2000" dirty="0">
              <a:solidFill>
                <a:schemeClr val="accent4">
                  <a:lumMod val="75000"/>
                </a:schemeClr>
              </a:solidFill>
            </a:endParaRPr>
          </a:p>
          <a:p>
            <a:pPr marL="109537" indent="0" algn="ctr" hangingPunct="1">
              <a:buFont typeface="Arial"/>
              <a:buNone/>
            </a:pPr>
            <a:endParaRPr lang="en-US" sz="2000" dirty="0">
              <a:solidFill>
                <a:schemeClr val="accent4">
                  <a:lumMod val="75000"/>
                </a:schemeClr>
              </a:solidFill>
            </a:endParaRPr>
          </a:p>
          <a:p>
            <a:pPr marL="109537" indent="0" algn="ctr" hangingPunct="1">
              <a:buFont typeface="Arial"/>
              <a:buNone/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Rania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</a:rPr>
              <a:t>Khalilieh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– Head of English Dept. </a:t>
            </a:r>
          </a:p>
          <a:p>
            <a:pPr marL="109537" indent="0" algn="ctr" hangingPunct="1">
              <a:buFont typeface="Arial"/>
              <a:buNone/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r.khalilieh@nos.edu.jo</a:t>
            </a:r>
            <a:endParaRPr lang="en-US" sz="2000" dirty="0">
              <a:solidFill>
                <a:schemeClr val="accent4">
                  <a:lumMod val="75000"/>
                </a:schemeClr>
              </a:solidFill>
            </a:endParaRPr>
          </a:p>
          <a:p>
            <a:pPr marL="109537" indent="0" algn="ctr" hangingPunct="1">
              <a:buFont typeface="Arial"/>
              <a:buNone/>
            </a:pPr>
            <a:endParaRPr lang="en-US" sz="2000" dirty="0">
              <a:solidFill>
                <a:schemeClr val="accent4">
                  <a:lumMod val="75000"/>
                </a:schemeClr>
              </a:solidFill>
            </a:endParaRPr>
          </a:p>
          <a:p>
            <a:pPr marL="109537" indent="0" algn="ctr" hangingPunct="1">
              <a:buFont typeface="Arial"/>
              <a:buNone/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Rafi’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</a:rPr>
              <a:t>AlMashne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– Physics Coordinator</a:t>
            </a:r>
          </a:p>
          <a:p>
            <a:pPr marL="109537" indent="0" algn="ctr" hangingPunct="1">
              <a:buFont typeface="Arial"/>
              <a:buNone/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r.mashne@nos.edu.jo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D067ACB4-2B2B-4450-9447-9F6975075C9F}"/>
              </a:ext>
            </a:extLst>
          </p:cNvPr>
          <p:cNvSpPr txBox="1">
            <a:spLocks/>
          </p:cNvSpPr>
          <p:nvPr/>
        </p:nvSpPr>
        <p:spPr>
          <a:xfrm>
            <a:off x="6096000" y="1558608"/>
            <a:ext cx="4572000" cy="464626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537" indent="0" algn="ctr">
              <a:buNone/>
            </a:pP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Fadi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AlFar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– Chemistry Coordinator</a:t>
            </a:r>
          </a:p>
          <a:p>
            <a:pPr marL="109537" indent="0" algn="ctr">
              <a:buNone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f.alfar@nos.edu.jo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pPr marL="109537" indent="0" algn="ctr">
              <a:buNone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Riham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Awwad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– Biology Coordinator</a:t>
            </a:r>
          </a:p>
          <a:p>
            <a:pPr marL="109537" indent="0" algn="ctr">
              <a:buNone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r.awad@nos.edu.jo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pPr marL="109537" indent="0" algn="ctr">
              <a:buNone/>
            </a:pP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Wesam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Abu-Khader – IT Coordinator</a:t>
            </a:r>
          </a:p>
          <a:p>
            <a:pPr marL="109537" indent="0" algn="ctr">
              <a:buNone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w.abukhader@nos.edu.jo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pPr marL="109537" indent="0" algn="ctr">
              <a:buNone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Doris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Ghattas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– Global Perspectives Coordinator</a:t>
            </a:r>
          </a:p>
          <a:p>
            <a:pPr marL="109537" indent="0" algn="ctr">
              <a:buNone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d.ghattas@nos.edu.jo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pPr marL="109537" indent="0" algn="ctr">
              <a:buNone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Marian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Shakori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– Business Coordinator</a:t>
            </a:r>
          </a:p>
          <a:p>
            <a:pPr marL="109537" indent="0" algn="ctr">
              <a:buNone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m.shakori@nos.edu.jo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pPr marL="109537" indent="0" algn="ctr">
              <a:buNone/>
            </a:pP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92151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088" y="5901678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Image" descr="Imag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EBC169-9CE1-4E41-B636-F9FC380810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2784" y="1"/>
            <a:ext cx="9768327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22D0175-8A13-4F27-94E0-768E127AEC98}"/>
              </a:ext>
            </a:extLst>
          </p:cNvPr>
          <p:cNvSpPr/>
          <p:nvPr/>
        </p:nvSpPr>
        <p:spPr>
          <a:xfrm rot="16200000">
            <a:off x="-1254142" y="2912224"/>
            <a:ext cx="49640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 hangingPunct="1">
              <a:defRPr/>
            </a:pPr>
            <a:r>
              <a:rPr lang="en-US" sz="5400" b="1" kern="120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rgbClr val="9C85C0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Congratulations!</a:t>
            </a:r>
          </a:p>
        </p:txBody>
      </p:sp>
    </p:spTree>
    <p:extLst>
      <p:ext uri="{BB962C8B-B14F-4D97-AF65-F5344CB8AC3E}">
        <p14:creationId xmlns:p14="http://schemas.microsoft.com/office/powerpoint/2010/main" val="29401710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088" y="6184481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Image" descr="Imag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E457FAB-6EF6-4B19-B453-537F70DA1A8E}"/>
              </a:ext>
            </a:extLst>
          </p:cNvPr>
          <p:cNvSpPr txBox="1">
            <a:spLocks/>
          </p:cNvSpPr>
          <p:nvPr/>
        </p:nvSpPr>
        <p:spPr>
          <a:xfrm>
            <a:off x="708865" y="715962"/>
            <a:ext cx="8689655" cy="80803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en-US" sz="3000" b="1">
                <a:solidFill>
                  <a:schemeClr val="accent4">
                    <a:lumMod val="75000"/>
                  </a:schemeClr>
                </a:solidFill>
              </a:rPr>
              <a:t>For inquiries during school hours please contact us at</a:t>
            </a:r>
            <a:endParaRPr lang="ar-LB" sz="3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B057479B-5802-4A82-BD18-81AA45577D0E}"/>
              </a:ext>
            </a:extLst>
          </p:cNvPr>
          <p:cNvSpPr txBox="1">
            <a:spLocks/>
          </p:cNvSpPr>
          <p:nvPr/>
        </p:nvSpPr>
        <p:spPr>
          <a:xfrm>
            <a:off x="1007806" y="1462307"/>
            <a:ext cx="4572000" cy="4646261"/>
          </a:xfrm>
          <a:prstGeom prst="rect">
            <a:avLst/>
          </a:prstGeom>
        </p:spPr>
        <p:txBody>
          <a:bodyPr>
            <a:no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109537" indent="0" algn="ctr" hangingPunct="1">
              <a:buFont typeface="Arial"/>
              <a:buNone/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Sophie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</a:rPr>
              <a:t>Sammour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- Head of stage 9-12</a:t>
            </a:r>
          </a:p>
          <a:p>
            <a:pPr marL="109537" indent="0" algn="ctr" hangingPunct="1">
              <a:buFont typeface="Arial"/>
              <a:buNone/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s.sammour@nos.edu.jo</a:t>
            </a:r>
            <a:endParaRPr lang="en-US" sz="2000" dirty="0">
              <a:solidFill>
                <a:schemeClr val="accent4">
                  <a:lumMod val="75000"/>
                </a:schemeClr>
              </a:solidFill>
            </a:endParaRPr>
          </a:p>
          <a:p>
            <a:pPr marL="109537" indent="0" algn="ctr" hangingPunct="1">
              <a:buFont typeface="Arial"/>
              <a:buNone/>
            </a:pPr>
            <a:endParaRPr lang="en-US" sz="2000" dirty="0">
              <a:solidFill>
                <a:schemeClr val="accent4">
                  <a:lumMod val="75000"/>
                </a:schemeClr>
              </a:solidFill>
            </a:endParaRPr>
          </a:p>
          <a:p>
            <a:pPr marL="109537" indent="0" algn="ctr" hangingPunct="1">
              <a:buFont typeface="Arial"/>
              <a:buNone/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Nancy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</a:rPr>
              <a:t>Zabaneh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– IGCSE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</a:rPr>
              <a:t>Coordiantor</a:t>
            </a:r>
            <a:endParaRPr lang="en-US" sz="2000" dirty="0">
              <a:solidFill>
                <a:schemeClr val="accent4">
                  <a:lumMod val="75000"/>
                </a:schemeClr>
              </a:solidFill>
            </a:endParaRPr>
          </a:p>
          <a:p>
            <a:pPr marL="109537" indent="0" algn="ctr" hangingPunct="1">
              <a:buFont typeface="Arial"/>
              <a:buNone/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n.zabaneh@nos.edu.jo</a:t>
            </a:r>
            <a:endParaRPr lang="en-US" sz="2000" dirty="0">
              <a:solidFill>
                <a:schemeClr val="accent4">
                  <a:lumMod val="75000"/>
                </a:schemeClr>
              </a:solidFill>
            </a:endParaRPr>
          </a:p>
          <a:p>
            <a:pPr marL="109537" indent="0" algn="ctr" hangingPunct="1">
              <a:buFont typeface="Arial"/>
              <a:buNone/>
            </a:pPr>
            <a:endParaRPr lang="en-US" sz="2000" dirty="0">
              <a:solidFill>
                <a:schemeClr val="accent4">
                  <a:lumMod val="75000"/>
                </a:schemeClr>
              </a:solidFill>
            </a:endParaRPr>
          </a:p>
          <a:p>
            <a:pPr marL="109537" indent="0" algn="ctr" hangingPunct="1">
              <a:buFont typeface="Arial"/>
              <a:buNone/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Peter Abu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</a:rPr>
              <a:t>Naffa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' – Assistant IGCSE Coordinator</a:t>
            </a:r>
          </a:p>
          <a:p>
            <a:pPr marL="109537" indent="0" algn="ctr" hangingPunct="1">
              <a:buFont typeface="Arial"/>
              <a:buNone/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p.abunaffa@nos.edu.jo</a:t>
            </a:r>
            <a:endParaRPr lang="en-US" sz="2000" dirty="0">
              <a:solidFill>
                <a:schemeClr val="accent4">
                  <a:lumMod val="75000"/>
                </a:schemeClr>
              </a:solidFill>
            </a:endParaRPr>
          </a:p>
          <a:p>
            <a:pPr marL="109537" indent="0" algn="ctr" hangingPunct="1">
              <a:buFont typeface="Arial"/>
              <a:buNone/>
            </a:pPr>
            <a:endParaRPr lang="en-US" sz="2000" dirty="0">
              <a:solidFill>
                <a:schemeClr val="accent4">
                  <a:lumMod val="75000"/>
                </a:schemeClr>
              </a:solidFill>
            </a:endParaRPr>
          </a:p>
          <a:p>
            <a:pPr marL="109537" indent="0" algn="ctr" hangingPunct="1">
              <a:buFont typeface="Arial"/>
              <a:buNone/>
            </a:pP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</a:rPr>
              <a:t>Jwana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Al-Bay – Administrative Officer</a:t>
            </a:r>
          </a:p>
          <a:p>
            <a:pPr marL="109537" indent="0" algn="ctr" hangingPunct="1">
              <a:buFont typeface="Arial"/>
              <a:buNone/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j.albay@nos.edu.jo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D067ACB4-2B2B-4450-9447-9F6975075C9F}"/>
              </a:ext>
            </a:extLst>
          </p:cNvPr>
          <p:cNvSpPr txBox="1">
            <a:spLocks/>
          </p:cNvSpPr>
          <p:nvPr/>
        </p:nvSpPr>
        <p:spPr>
          <a:xfrm>
            <a:off x="6096000" y="1916831"/>
            <a:ext cx="4572000" cy="442740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537" indent="0" algn="ctr">
              <a:buNone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Shireen Dababneh – Counselor</a:t>
            </a:r>
          </a:p>
          <a:p>
            <a:pPr marL="109537" indent="0" algn="ctr">
              <a:buNone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s.Dababneh@nos.edu.jo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pPr marL="109537" indent="0" algn="ctr">
              <a:buNone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Sabrina Salameh – College Counselor</a:t>
            </a:r>
          </a:p>
          <a:p>
            <a:pPr marL="109537" indent="0" algn="ctr">
              <a:buNone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s.salameh@nos.edu.jo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pPr marL="109537" indent="0" algn="ctr">
              <a:buNone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Ibrahim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Alsmairat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- Discipline Supervisor</a:t>
            </a:r>
          </a:p>
          <a:p>
            <a:pPr marL="109537" indent="0" algn="ctr">
              <a:buNone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i.alsmairat@nos.edu.jo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pPr marL="109537" indent="0" algn="ctr">
              <a:buNone/>
            </a:pP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556666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088" y="6184481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Image" descr="Imag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E457FAB-6EF6-4B19-B453-537F70DA1A8E}"/>
              </a:ext>
            </a:extLst>
          </p:cNvPr>
          <p:cNvSpPr txBox="1">
            <a:spLocks/>
          </p:cNvSpPr>
          <p:nvPr/>
        </p:nvSpPr>
        <p:spPr>
          <a:xfrm>
            <a:off x="1057658" y="715962"/>
            <a:ext cx="8689655" cy="80803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en-US" sz="30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NOS Updates:</a:t>
            </a:r>
            <a:endParaRPr lang="ar-LB" sz="30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B057479B-5802-4A82-BD18-81AA45577D0E}"/>
              </a:ext>
            </a:extLst>
          </p:cNvPr>
          <p:cNvSpPr txBox="1">
            <a:spLocks/>
          </p:cNvSpPr>
          <p:nvPr/>
        </p:nvSpPr>
        <p:spPr>
          <a:xfrm>
            <a:off x="1007805" y="1415173"/>
            <a:ext cx="9606775" cy="4900786"/>
          </a:xfrm>
          <a:prstGeom prst="rect">
            <a:avLst/>
          </a:prstGeom>
        </p:spPr>
        <p:txBody>
          <a:bodyPr>
            <a:no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452437" indent="-342900" hangingPunct="1">
              <a:buFont typeface="Wingdings" panose="05000000000000000000" pitchFamily="2" charset="2"/>
              <a:buChar char="Ø"/>
            </a:pPr>
            <a:r>
              <a:rPr lang="en-US" sz="2500" dirty="0">
                <a:solidFill>
                  <a:schemeClr val="accent4">
                    <a:lumMod val="75000"/>
                  </a:schemeClr>
                </a:solidFill>
              </a:rPr>
              <a:t>CIS visit will be between 16/02/2024 – 22/02/2024</a:t>
            </a:r>
          </a:p>
          <a:p>
            <a:pPr marL="109537" indent="0" hangingPunct="1">
              <a:buNone/>
            </a:pPr>
            <a:endParaRPr lang="en-US" sz="2500" dirty="0">
              <a:solidFill>
                <a:schemeClr val="accent4">
                  <a:lumMod val="75000"/>
                </a:schemeClr>
              </a:solidFill>
            </a:endParaRPr>
          </a:p>
          <a:p>
            <a:pPr marL="452437" indent="-342900" hangingPunct="1">
              <a:buFont typeface="Wingdings" panose="05000000000000000000" pitchFamily="2" charset="2"/>
              <a:buChar char="Ø"/>
            </a:pPr>
            <a:r>
              <a:rPr lang="en-US" sz="2500" dirty="0">
                <a:solidFill>
                  <a:schemeClr val="accent4">
                    <a:lumMod val="75000"/>
                  </a:schemeClr>
                </a:solidFill>
              </a:rPr>
              <a:t>We have built an academic leadership team to provide other members of the school with direction and guidance and to support their professional levels. </a:t>
            </a:r>
          </a:p>
          <a:p>
            <a:pPr marL="109537" indent="0" hangingPunct="1">
              <a:buNone/>
            </a:pPr>
            <a:endParaRPr lang="en-US" sz="2500" dirty="0">
              <a:solidFill>
                <a:schemeClr val="accent4">
                  <a:lumMod val="75000"/>
                </a:schemeClr>
              </a:solidFill>
            </a:endParaRPr>
          </a:p>
          <a:p>
            <a:pPr marL="452437" indent="-342900" hangingPunct="1">
              <a:buFont typeface="Wingdings" panose="05000000000000000000" pitchFamily="2" charset="2"/>
              <a:buChar char="Ø"/>
            </a:pPr>
            <a:r>
              <a:rPr lang="en-US" sz="2500" dirty="0">
                <a:solidFill>
                  <a:schemeClr val="accent4">
                    <a:lumMod val="75000"/>
                  </a:schemeClr>
                </a:solidFill>
              </a:rPr>
              <a:t>We have amended and added new school policies such as:</a:t>
            </a:r>
          </a:p>
          <a:p>
            <a:pPr marL="947737" lvl="1" indent="-342900" hangingPunct="1">
              <a:buFont typeface="Wingdings" panose="05000000000000000000" pitchFamily="2" charset="2"/>
              <a:buChar char="Ø"/>
            </a:pPr>
            <a:r>
              <a:rPr lang="en-US" sz="2500" dirty="0">
                <a:solidFill>
                  <a:schemeClr val="accent4">
                    <a:lumMod val="75000"/>
                  </a:schemeClr>
                </a:solidFill>
              </a:rPr>
              <a:t>Academic Integrity </a:t>
            </a:r>
          </a:p>
          <a:p>
            <a:pPr marL="947737" lvl="1" indent="-342900" hangingPunct="1">
              <a:buFont typeface="Wingdings" panose="05000000000000000000" pitchFamily="2" charset="2"/>
              <a:buChar char="Ø"/>
            </a:pPr>
            <a:r>
              <a:rPr lang="en-US" sz="2500" dirty="0">
                <a:solidFill>
                  <a:schemeClr val="accent4">
                    <a:lumMod val="75000"/>
                  </a:schemeClr>
                </a:solidFill>
              </a:rPr>
              <a:t>Assessment </a:t>
            </a:r>
          </a:p>
          <a:p>
            <a:pPr marL="947737" lvl="1" indent="-342900" hangingPunct="1">
              <a:buFont typeface="Wingdings" panose="05000000000000000000" pitchFamily="2" charset="2"/>
              <a:buChar char="Ø"/>
            </a:pPr>
            <a:r>
              <a:rPr lang="en-US" sz="2500" dirty="0">
                <a:solidFill>
                  <a:schemeClr val="accent4">
                    <a:lumMod val="75000"/>
                  </a:schemeClr>
                </a:solidFill>
              </a:rPr>
              <a:t>Language</a:t>
            </a:r>
          </a:p>
          <a:p>
            <a:pPr marL="947737" lvl="1" indent="-342900" hangingPunct="1">
              <a:buFont typeface="Wingdings" panose="05000000000000000000" pitchFamily="2" charset="2"/>
              <a:buChar char="Ø"/>
            </a:pPr>
            <a:r>
              <a:rPr lang="en-US" sz="2500" dirty="0">
                <a:solidFill>
                  <a:schemeClr val="accent4">
                    <a:lumMod val="75000"/>
                  </a:schemeClr>
                </a:solidFill>
              </a:rPr>
              <a:t>High quality Teaching &amp; Learning definition </a:t>
            </a:r>
          </a:p>
          <a:p>
            <a:pPr marL="604837" lvl="1" indent="0" hangingPunct="1">
              <a:buNone/>
            </a:pPr>
            <a:endParaRPr lang="en-US" sz="2500" dirty="0">
              <a:solidFill>
                <a:schemeClr val="accent4">
                  <a:lumMod val="75000"/>
                </a:schemeClr>
              </a:solidFill>
            </a:endParaRPr>
          </a:p>
          <a:p>
            <a:pPr marL="109537" indent="0" hangingPunct="1">
              <a:buFont typeface="Arial"/>
              <a:buNone/>
            </a:pPr>
            <a:endParaRPr lang="en-US" sz="2500" dirty="0">
              <a:solidFill>
                <a:schemeClr val="accent4">
                  <a:lumMod val="75000"/>
                </a:schemeClr>
              </a:solidFill>
            </a:endParaRPr>
          </a:p>
          <a:p>
            <a:pPr marL="109537" indent="0" hangingPunct="1">
              <a:buFont typeface="Arial"/>
              <a:buNone/>
            </a:pPr>
            <a:endParaRPr lang="en-US" sz="25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647307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" name="Group"/>
          <p:cNvGrpSpPr/>
          <p:nvPr/>
        </p:nvGrpSpPr>
        <p:grpSpPr>
          <a:xfrm>
            <a:off x="-97251" y="3784862"/>
            <a:ext cx="3125069" cy="3119218"/>
            <a:chOff x="-1785" y="0"/>
            <a:chExt cx="3125067" cy="3119217"/>
          </a:xfrm>
        </p:grpSpPr>
        <p:pic>
          <p:nvPicPr>
            <p:cNvPr id="365" name="Image" descr="Image"/>
            <p:cNvPicPr>
              <a:picLocks noChangeAspect="1"/>
            </p:cNvPicPr>
            <p:nvPr/>
          </p:nvPicPr>
          <p:blipFill>
            <a:blip r:embed="rId2"/>
            <a:srcRect b="31383"/>
            <a:stretch>
              <a:fillRect/>
            </a:stretch>
          </p:blipFill>
          <p:spPr>
            <a:xfrm>
              <a:off x="0" y="0"/>
              <a:ext cx="1565788" cy="15692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6" name="Image" descr="Image"/>
            <p:cNvPicPr>
              <a:picLocks noChangeAspect="1"/>
            </p:cNvPicPr>
            <p:nvPr/>
          </p:nvPicPr>
          <p:blipFill>
            <a:blip r:embed="rId3"/>
            <a:srcRect l="21999" t="71155" r="51506"/>
            <a:stretch>
              <a:fillRect/>
            </a:stretch>
          </p:blipFill>
          <p:spPr>
            <a:xfrm>
              <a:off x="1561537" y="1544613"/>
              <a:ext cx="1561745" cy="15545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7" name="Image" descr="Image"/>
            <p:cNvPicPr>
              <a:picLocks noChangeAspect="1"/>
            </p:cNvPicPr>
            <p:nvPr/>
          </p:nvPicPr>
          <p:blipFill>
            <a:blip r:embed="rId4"/>
            <a:srcRect t="9222" r="11853" b="14723"/>
            <a:stretch>
              <a:fillRect/>
            </a:stretch>
          </p:blipFill>
          <p:spPr>
            <a:xfrm>
              <a:off x="1562378" y="1910"/>
              <a:ext cx="1560003" cy="15545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8" name="Image" descr="Image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1786" y="1549971"/>
              <a:ext cx="1569247" cy="15692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70" name="Rectangle"/>
          <p:cNvSpPr/>
          <p:nvPr/>
        </p:nvSpPr>
        <p:spPr>
          <a:xfrm>
            <a:off x="3002165" y="3789332"/>
            <a:ext cx="9214506" cy="3110279"/>
          </a:xfrm>
          <a:prstGeom prst="rect">
            <a:avLst/>
          </a:prstGeom>
          <a:solidFill>
            <a:srgbClr val="002752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71" name="Thank you"/>
          <p:cNvSpPr txBox="1"/>
          <p:nvPr/>
        </p:nvSpPr>
        <p:spPr>
          <a:xfrm>
            <a:off x="9309322" y="5377155"/>
            <a:ext cx="1853764" cy="497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>
                <a:solidFill>
                  <a:srgbClr val="FFFFFF"/>
                </a:solidFill>
              </a:defRPr>
            </a:lvl1pPr>
          </a:lstStyle>
          <a:p>
            <a:r>
              <a:t>Thank you</a:t>
            </a:r>
          </a:p>
        </p:txBody>
      </p:sp>
      <p:sp>
        <p:nvSpPr>
          <p:cNvPr id="372" name="شكراً"/>
          <p:cNvSpPr txBox="1"/>
          <p:nvPr/>
        </p:nvSpPr>
        <p:spPr>
          <a:xfrm>
            <a:off x="9979240" y="4725046"/>
            <a:ext cx="687046" cy="538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r" rtl="1">
              <a:defRPr sz="2900">
                <a:solidFill>
                  <a:srgbClr val="FFFFFF"/>
                </a:solidFill>
                <a:latin typeface="Droid Arabic Naskh"/>
                <a:ea typeface="Droid Arabic Naskh"/>
                <a:cs typeface="Droid Arabic Naskh"/>
                <a:sym typeface="Droid Arabic Naskh"/>
              </a:defRPr>
            </a:lvl1pPr>
          </a:lstStyle>
          <a:p>
            <a:r>
              <a:rPr lang="ar-JO" dirty="0">
                <a:latin typeface="+mn-lt"/>
              </a:rPr>
              <a:t>شكرًا</a:t>
            </a:r>
            <a:endParaRPr dirty="0">
              <a:latin typeface="+mn-lt"/>
            </a:endParaRPr>
          </a:p>
        </p:txBody>
      </p:sp>
      <p:pic>
        <p:nvPicPr>
          <p:cNvPr id="373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6427" y="478459"/>
            <a:ext cx="3405787" cy="12823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088" y="5901678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Image" descr="Imag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D384AB1-BF51-431D-97B4-11D15A423A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7096" y="1773334"/>
            <a:ext cx="7992011" cy="331133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316" name="Lorem ipsum…"/>
          <p:cNvSpPr txBox="1"/>
          <p:nvPr/>
        </p:nvSpPr>
        <p:spPr>
          <a:xfrm>
            <a:off x="1623753" y="1461575"/>
            <a:ext cx="5765359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3200" b="1">
                <a:solidFill>
                  <a:srgbClr val="002752"/>
                </a:solidFill>
              </a:defRPr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OUR IGCSE STUDENTS 2022/2023</a:t>
            </a:r>
            <a:endParaRPr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1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088" y="5901678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Image" descr="Imag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8656AF-0EA3-469A-847C-91307114AE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6421" y="2287198"/>
            <a:ext cx="5182177" cy="337363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316" name="Lorem ipsum…"/>
          <p:cNvSpPr txBox="1"/>
          <p:nvPr/>
        </p:nvSpPr>
        <p:spPr>
          <a:xfrm>
            <a:off x="1633854" y="653401"/>
            <a:ext cx="3945951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3200" b="1">
                <a:solidFill>
                  <a:srgbClr val="002752"/>
                </a:solidFill>
              </a:defRPr>
            </a:pPr>
            <a:r>
              <a:rPr lang="en-US" sz="3800" b="1" dirty="0">
                <a:solidFill>
                  <a:schemeClr val="accent4">
                    <a:lumMod val="75000"/>
                  </a:schemeClr>
                </a:solidFill>
              </a:rPr>
              <a:t>IGCSE/IAL Program</a:t>
            </a:r>
            <a:endParaRPr sz="38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1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088" y="5901678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Image" descr="Imag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3578737-2893-492E-A97C-9D82DE04BE58}"/>
              </a:ext>
            </a:extLst>
          </p:cNvPr>
          <p:cNvSpPr txBox="1">
            <a:spLocks/>
          </p:cNvSpPr>
          <p:nvPr/>
        </p:nvSpPr>
        <p:spPr>
          <a:xfrm>
            <a:off x="1102622" y="1736426"/>
            <a:ext cx="7543801" cy="494968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accent4">
                    <a:lumMod val="75000"/>
                  </a:schemeClr>
                </a:solidFill>
              </a:rPr>
              <a:t> Is a 4-year program</a:t>
            </a:r>
          </a:p>
        </p:txBody>
      </p:sp>
      <p:graphicFrame>
        <p:nvGraphicFramePr>
          <p:cNvPr id="13" name="Content Placeholder 3">
            <a:extLst>
              <a:ext uri="{FF2B5EF4-FFF2-40B4-BE49-F238E27FC236}">
                <a16:creationId xmlns:a16="http://schemas.microsoft.com/office/drawing/2014/main" id="{62DB1E3F-D8D1-44EB-B099-6C08451733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6041546"/>
              </p:ext>
            </p:extLst>
          </p:nvPr>
        </p:nvGraphicFramePr>
        <p:xfrm>
          <a:off x="1703513" y="1700808"/>
          <a:ext cx="8142163" cy="4312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F6D6AF4C-E246-401D-BD3F-64FB196645F5}"/>
              </a:ext>
            </a:extLst>
          </p:cNvPr>
          <p:cNvGrpSpPr/>
          <p:nvPr/>
        </p:nvGrpSpPr>
        <p:grpSpPr>
          <a:xfrm>
            <a:off x="5115104" y="3244838"/>
            <a:ext cx="3897221" cy="2834532"/>
            <a:chOff x="3656676" y="3244838"/>
            <a:chExt cx="3567630" cy="2834532"/>
          </a:xfrm>
        </p:grpSpPr>
        <p:sp>
          <p:nvSpPr>
            <p:cNvPr id="15" name="Right Brace 14">
              <a:extLst>
                <a:ext uri="{FF2B5EF4-FFF2-40B4-BE49-F238E27FC236}">
                  <a16:creationId xmlns:a16="http://schemas.microsoft.com/office/drawing/2014/main" id="{F45F838B-B873-47DB-BDD5-90641174309C}"/>
                </a:ext>
              </a:extLst>
            </p:cNvPr>
            <p:cNvSpPr/>
            <p:nvPr/>
          </p:nvSpPr>
          <p:spPr>
            <a:xfrm rot="5400000">
              <a:off x="4443915" y="3053029"/>
              <a:ext cx="1768338" cy="2151956"/>
            </a:xfrm>
            <a:prstGeom prst="rightBrace">
              <a:avLst>
                <a:gd name="adj1" fmla="val 8333"/>
                <a:gd name="adj2" fmla="val 100000"/>
              </a:avLst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Arrow: Down 15">
              <a:extLst>
                <a:ext uri="{FF2B5EF4-FFF2-40B4-BE49-F238E27FC236}">
                  <a16:creationId xmlns:a16="http://schemas.microsoft.com/office/drawing/2014/main" id="{14FB6484-241D-49A4-87F4-1BBB4177B806}"/>
                </a:ext>
              </a:extLst>
            </p:cNvPr>
            <p:cNvSpPr/>
            <p:nvPr/>
          </p:nvSpPr>
          <p:spPr>
            <a:xfrm>
              <a:off x="5004048" y="4149080"/>
              <a:ext cx="576064" cy="1008112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B61C68D-1705-48A0-B04B-3ED027EA2B32}"/>
                </a:ext>
              </a:extLst>
            </p:cNvPr>
            <p:cNvSpPr/>
            <p:nvPr/>
          </p:nvSpPr>
          <p:spPr>
            <a:xfrm>
              <a:off x="3656676" y="5156040"/>
              <a:ext cx="356763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dirty="0">
                  <a:ln w="0"/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FULL A LEVEL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43568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Graphic spid="1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088" y="5901678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Image" descr="Imag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3578737-2893-492E-A97C-9D82DE04BE58}"/>
              </a:ext>
            </a:extLst>
          </p:cNvPr>
          <p:cNvSpPr txBox="1">
            <a:spLocks/>
          </p:cNvSpPr>
          <p:nvPr/>
        </p:nvSpPr>
        <p:spPr>
          <a:xfrm>
            <a:off x="1102622" y="1463045"/>
            <a:ext cx="7543801" cy="494968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accent4">
                    <a:lumMod val="75000"/>
                  </a:schemeClr>
                </a:solidFill>
              </a:rPr>
              <a:t>IGCSE syllabus is covered over 2 years</a:t>
            </a:r>
          </a:p>
        </p:txBody>
      </p:sp>
      <p:sp>
        <p:nvSpPr>
          <p:cNvPr id="18" name="Lorem ipsum…">
            <a:extLst>
              <a:ext uri="{FF2B5EF4-FFF2-40B4-BE49-F238E27FC236}">
                <a16:creationId xmlns:a16="http://schemas.microsoft.com/office/drawing/2014/main" id="{C28583D4-970D-49A1-BE15-14DBDCED64EA}"/>
              </a:ext>
            </a:extLst>
          </p:cNvPr>
          <p:cNvSpPr txBox="1"/>
          <p:nvPr/>
        </p:nvSpPr>
        <p:spPr>
          <a:xfrm>
            <a:off x="1399819" y="653401"/>
            <a:ext cx="4414028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3200" b="1">
                <a:solidFill>
                  <a:srgbClr val="002752"/>
                </a:solidFill>
              </a:defRPr>
            </a:pPr>
            <a:r>
              <a:rPr lang="en-US" sz="3800" b="1" dirty="0">
                <a:solidFill>
                  <a:schemeClr val="accent4">
                    <a:lumMod val="75000"/>
                  </a:schemeClr>
                </a:solidFill>
              </a:rPr>
              <a:t>IGCSE (GRADE 9 + 10)</a:t>
            </a:r>
            <a:endParaRPr sz="38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F7342A-0B51-4140-AF1D-463DFE40AE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6404" y="1934210"/>
            <a:ext cx="2854008" cy="40763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3C9362-E504-4D07-B925-B8A74DB99A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7798" y="1822338"/>
            <a:ext cx="3436918" cy="429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2072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088" y="5901678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Image" descr="Imag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1A7FC7F-A560-44F0-8256-E44F125346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9549" y="1353411"/>
            <a:ext cx="6306955" cy="444707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6423F4B-268F-4844-8B30-E3936D083396}"/>
              </a:ext>
            </a:extLst>
          </p:cNvPr>
          <p:cNvGrpSpPr/>
          <p:nvPr/>
        </p:nvGrpSpPr>
        <p:grpSpPr>
          <a:xfrm>
            <a:off x="8059917" y="2865748"/>
            <a:ext cx="3421929" cy="1172821"/>
            <a:chOff x="8059917" y="2865748"/>
            <a:chExt cx="3421929" cy="117282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" name="Arrow: Left 2">
              <a:extLst>
                <a:ext uri="{FF2B5EF4-FFF2-40B4-BE49-F238E27FC236}">
                  <a16:creationId xmlns:a16="http://schemas.microsoft.com/office/drawing/2014/main" id="{6C5AABAD-E345-4603-A0F4-CA6C437B350F}"/>
                </a:ext>
              </a:extLst>
            </p:cNvPr>
            <p:cNvSpPr/>
            <p:nvPr/>
          </p:nvSpPr>
          <p:spPr>
            <a:xfrm>
              <a:off x="8059917" y="2865748"/>
              <a:ext cx="3421929" cy="1172821"/>
            </a:xfrm>
            <a:prstGeom prst="leftArrow">
              <a:avLst/>
            </a:prstGeom>
            <a:solidFill>
              <a:schemeClr val="accent4">
                <a:lumMod val="75000"/>
              </a:schemeClr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normalizeH="0" baseline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B6EE433-FF74-4EB9-90A2-8EF0EC8310B9}"/>
                </a:ext>
              </a:extLst>
            </p:cNvPr>
            <p:cNvSpPr txBox="1"/>
            <p:nvPr/>
          </p:nvSpPr>
          <p:spPr>
            <a:xfrm>
              <a:off x="8634953" y="3266307"/>
              <a:ext cx="2846893" cy="400108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>
                  <a:solidFill>
                    <a:schemeClr val="accent4">
                      <a:lumMod val="75000"/>
                    </a:schemeClr>
                  </a:solidFill>
                </a:rPr>
                <a:t>ASSESSMENT OBJECTIVES</a:t>
              </a:r>
              <a:endParaRPr kumimoji="0" lang="en-US" sz="2000" b="1" i="0" u="none" strike="noStrike" cap="none" spc="0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FillTx/>
                <a:sym typeface="Calibri"/>
              </a:endParaRPr>
            </a:p>
          </p:txBody>
        </p:sp>
      </p:grpSp>
      <p:sp>
        <p:nvSpPr>
          <p:cNvPr id="10" name="Lorem ipsum…">
            <a:extLst>
              <a:ext uri="{FF2B5EF4-FFF2-40B4-BE49-F238E27FC236}">
                <a16:creationId xmlns:a16="http://schemas.microsoft.com/office/drawing/2014/main" id="{55989CCD-5058-4292-9755-78C53D556259}"/>
              </a:ext>
            </a:extLst>
          </p:cNvPr>
          <p:cNvSpPr txBox="1"/>
          <p:nvPr/>
        </p:nvSpPr>
        <p:spPr>
          <a:xfrm>
            <a:off x="1915186" y="653401"/>
            <a:ext cx="3383296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3200" b="1">
                <a:solidFill>
                  <a:srgbClr val="002752"/>
                </a:solidFill>
              </a:defRPr>
            </a:pPr>
            <a:r>
              <a:rPr lang="en-US" sz="3800" b="1" dirty="0">
                <a:solidFill>
                  <a:schemeClr val="accent4">
                    <a:lumMod val="75000"/>
                  </a:schemeClr>
                </a:solidFill>
              </a:rPr>
              <a:t>IGCSE SYLLABUS</a:t>
            </a:r>
            <a:endParaRPr sz="3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6502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316" name="Lorem ipsum…"/>
          <p:cNvSpPr txBox="1"/>
          <p:nvPr/>
        </p:nvSpPr>
        <p:spPr>
          <a:xfrm>
            <a:off x="796502" y="653401"/>
            <a:ext cx="8639730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eaLnBrk="0" fontAlgn="base">
              <a:spcBef>
                <a:spcPct val="30000"/>
              </a:spcBef>
              <a:spcAft>
                <a:spcPct val="0"/>
              </a:spcAft>
              <a:buClr>
                <a:srgbClr val="0065BD"/>
              </a:buClr>
              <a:defRPr/>
            </a:pPr>
            <a:r>
              <a:rPr lang="en-US" sz="2500" b="1" u="sng" dirty="0">
                <a:solidFill>
                  <a:schemeClr val="accent4">
                    <a:lumMod val="75000"/>
                  </a:schemeClr>
                </a:solidFill>
                <a:latin typeface="Arial"/>
                <a:ea typeface="MS PGothic" charset="0"/>
              </a:rPr>
              <a:t>Requirements of the Jordanian equivalency in IGCSE level: </a:t>
            </a:r>
          </a:p>
        </p:txBody>
      </p:sp>
      <p:pic>
        <p:nvPicPr>
          <p:cNvPr id="31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088" y="5901678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Image" descr="Imag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3578737-2893-492E-A97C-9D82DE04BE58}"/>
              </a:ext>
            </a:extLst>
          </p:cNvPr>
          <p:cNvSpPr txBox="1">
            <a:spLocks/>
          </p:cNvSpPr>
          <p:nvPr/>
        </p:nvSpPr>
        <p:spPr>
          <a:xfrm>
            <a:off x="1102622" y="1887257"/>
            <a:ext cx="9248009" cy="4003489"/>
          </a:xfrm>
          <a:prstGeom prst="rect">
            <a:avLst/>
          </a:prstGeom>
        </p:spPr>
        <p:txBody>
          <a:bodyPr vert="horz" lIns="0" tIns="45720" rIns="0" bIns="45720" rtlCol="0">
            <a:normAutofit fontScale="70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0" fontAlgn="base" hangingPunct="0">
              <a:spcBef>
                <a:spcPct val="30000"/>
              </a:spcBef>
              <a:spcAft>
                <a:spcPct val="0"/>
              </a:spcAft>
              <a:buClrTx/>
              <a:buFont typeface="Webdings" pitchFamily="18" charset="2"/>
              <a:buChar char="4"/>
              <a:defRPr/>
            </a:pPr>
            <a:r>
              <a:rPr lang="en-US" sz="3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Arial"/>
                <a:ea typeface="MS PGothic" charset="0"/>
              </a:rPr>
              <a:t>Six IGCSE/O-level subjects – A*, A, B, C, and D (passing grades) </a:t>
            </a:r>
          </a:p>
          <a:p>
            <a:pPr marL="0" indent="0" eaLnBrk="0" fontAlgn="base" hangingPunct="0">
              <a:spcBef>
                <a:spcPct val="30000"/>
              </a:spcBef>
              <a:spcAft>
                <a:spcPct val="0"/>
              </a:spcAft>
              <a:buNone/>
              <a:defRPr/>
            </a:pPr>
            <a:endParaRPr lang="en-US" sz="3600" dirty="0">
              <a:solidFill>
                <a:schemeClr val="accent4">
                  <a:lumMod val="75000"/>
                </a:schemeClr>
              </a:solidFill>
              <a:latin typeface="Arial"/>
              <a:ea typeface="MS PGothic" charset="0"/>
            </a:endParaRPr>
          </a:p>
          <a:p>
            <a:pPr marL="0" indent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65BD"/>
              </a:buClr>
              <a:buNone/>
              <a:defRPr/>
            </a:pPr>
            <a:r>
              <a:rPr lang="en-US" sz="3200" b="1" u="sng" dirty="0">
                <a:solidFill>
                  <a:schemeClr val="accent4">
                    <a:lumMod val="75000"/>
                  </a:schemeClr>
                </a:solidFill>
                <a:latin typeface="Arial"/>
                <a:ea typeface="MS PGothic" charset="0"/>
              </a:rPr>
              <a:t>Scientific stream equivalency: </a:t>
            </a:r>
            <a:endParaRPr lang="en-US" sz="3200" u="sng" dirty="0">
              <a:solidFill>
                <a:schemeClr val="accent4">
                  <a:lumMod val="75000"/>
                </a:schemeClr>
              </a:solidFill>
              <a:latin typeface="Arial"/>
              <a:ea typeface="MS PGothic" charset="0"/>
            </a:endParaRPr>
          </a:p>
          <a:p>
            <a:pPr lvl="0" eaLnBrk="0" fontAlgn="base" hangingPunct="0">
              <a:spcBef>
                <a:spcPct val="30000"/>
              </a:spcBef>
              <a:spcAft>
                <a:spcPct val="0"/>
              </a:spcAft>
              <a:buClrTx/>
              <a:buFont typeface="Webdings" pitchFamily="18" charset="2"/>
              <a:buChar char="4"/>
              <a:defRPr/>
            </a:pP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Arial"/>
                <a:ea typeface="MS PGothic" charset="0"/>
              </a:rPr>
              <a:t>6 passing grades in IGCSE or O-level exams including: </a:t>
            </a:r>
          </a:p>
          <a:p>
            <a:pPr marL="685800" eaLnBrk="0" fontAlgn="base" hangingPunct="0">
              <a:spcBef>
                <a:spcPct val="3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Arial"/>
                <a:ea typeface="MS PGothic" charset="0"/>
              </a:rPr>
              <a:t> at least two scientific subjects </a:t>
            </a:r>
          </a:p>
          <a:p>
            <a:pPr marL="685800" eaLnBrk="0" fontAlgn="base" hangingPunct="0">
              <a:spcBef>
                <a:spcPct val="3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Arial"/>
                <a:ea typeface="MS PGothic" charset="0"/>
              </a:rPr>
              <a:t>Arabic </a:t>
            </a:r>
          </a:p>
          <a:p>
            <a:pPr marL="0" indent="0" eaLnBrk="0" fontAlgn="base" hangingPunct="0">
              <a:spcBef>
                <a:spcPct val="30000"/>
              </a:spcBef>
              <a:spcAft>
                <a:spcPct val="0"/>
              </a:spcAft>
              <a:buNone/>
              <a:defRPr/>
            </a:pPr>
            <a:endParaRPr lang="en-US" sz="3600" dirty="0">
              <a:solidFill>
                <a:schemeClr val="accent4">
                  <a:lumMod val="75000"/>
                </a:schemeClr>
              </a:solidFill>
              <a:latin typeface="Arial"/>
              <a:ea typeface="MS PGothic" charset="0"/>
            </a:endParaRPr>
          </a:p>
          <a:p>
            <a:pPr marL="0" indent="0" eaLnBrk="0" fontAlgn="base" hangingPunct="0">
              <a:spcBef>
                <a:spcPct val="30000"/>
              </a:spcBef>
              <a:spcAft>
                <a:spcPct val="0"/>
              </a:spcAft>
              <a:buNone/>
              <a:defRPr/>
            </a:pPr>
            <a:r>
              <a:rPr lang="en-US" sz="3200" b="1" u="sng" dirty="0">
                <a:solidFill>
                  <a:schemeClr val="accent4">
                    <a:lumMod val="75000"/>
                  </a:schemeClr>
                </a:solidFill>
                <a:latin typeface="Arial"/>
                <a:ea typeface="MS PGothic" charset="0"/>
              </a:rPr>
              <a:t>Literary stream equivalency: </a:t>
            </a:r>
          </a:p>
          <a:p>
            <a:pPr lvl="0" eaLnBrk="0" fontAlgn="base" hangingPunct="0">
              <a:spcBef>
                <a:spcPct val="30000"/>
              </a:spcBef>
              <a:spcAft>
                <a:spcPct val="0"/>
              </a:spcAft>
              <a:buClrTx/>
              <a:buFont typeface="Webdings" pitchFamily="18" charset="2"/>
              <a:buChar char="4"/>
              <a:defRPr/>
            </a:pP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Arial"/>
                <a:ea typeface="MS PGothic" charset="0"/>
              </a:rPr>
              <a:t>6 passing grades in IGCSE or O-level exams including: </a:t>
            </a:r>
          </a:p>
          <a:p>
            <a:pPr marL="685800" eaLnBrk="0" fontAlgn="base" hangingPunct="0">
              <a:spcBef>
                <a:spcPct val="3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Arial"/>
                <a:ea typeface="MS PGothic" charset="0"/>
              </a:rPr>
              <a:t> at least two scientific subjects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3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9044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23FC1"/>
      </a:accent1>
      <a:accent2>
        <a:srgbClr val="FECB35"/>
      </a:accent2>
      <a:accent3>
        <a:srgbClr val="F6861F"/>
      </a:accent3>
      <a:accent4>
        <a:srgbClr val="263699"/>
      </a:accent4>
      <a:accent5>
        <a:srgbClr val="8C0B15"/>
      </a:accent5>
      <a:accent6>
        <a:srgbClr val="C53D3F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23FC1"/>
      </a:accent1>
      <a:accent2>
        <a:srgbClr val="FECB35"/>
      </a:accent2>
      <a:accent3>
        <a:srgbClr val="F6861F"/>
      </a:accent3>
      <a:accent4>
        <a:srgbClr val="263699"/>
      </a:accent4>
      <a:accent5>
        <a:srgbClr val="8C0B15"/>
      </a:accent5>
      <a:accent6>
        <a:srgbClr val="C53D3F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16680</TotalTime>
  <Words>1167</Words>
  <Application>Microsoft Office PowerPoint</Application>
  <PresentationFormat>Widescreen</PresentationFormat>
  <Paragraphs>237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MS PGothic</vt:lpstr>
      <vt:lpstr>Arial</vt:lpstr>
      <vt:lpstr>Calibri</vt:lpstr>
      <vt:lpstr>Calibri </vt:lpstr>
      <vt:lpstr>Calibri Light</vt:lpstr>
      <vt:lpstr>Courier New</vt:lpstr>
      <vt:lpstr>Droid Arabic Naskh</vt:lpstr>
      <vt:lpstr>Webdings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N.Alfar</dc:creator>
  <cp:lastModifiedBy>N.Zabaneh</cp:lastModifiedBy>
  <cp:revision>63</cp:revision>
  <dcterms:modified xsi:type="dcterms:W3CDTF">2023-09-17T19:27:57Z</dcterms:modified>
</cp:coreProperties>
</file>