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79729C-A8C6-47D7-9D23-AE9C5206E897}" v="226" dt="2023-12-04T14:38:10.3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9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044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8943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14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506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353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21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25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5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6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5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90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37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1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1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35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b="1" err="1">
                <a:solidFill>
                  <a:srgbClr val="293846"/>
                </a:solidFill>
                <a:ea typeface="+mj-lt"/>
                <a:cs typeface="+mj-lt"/>
              </a:rPr>
              <a:t>ألقاب</a:t>
            </a:r>
            <a:r>
              <a:rPr lang="en-US" sz="4400" b="1" dirty="0">
                <a:solidFill>
                  <a:srgbClr val="293846"/>
                </a:solidFill>
                <a:ea typeface="+mj-lt"/>
                <a:cs typeface="+mj-lt"/>
              </a:rPr>
              <a:t> </a:t>
            </a:r>
            <a:r>
              <a:rPr lang="en-US" sz="4400" b="1" err="1">
                <a:solidFill>
                  <a:srgbClr val="293846"/>
                </a:solidFill>
                <a:ea typeface="+mj-lt"/>
                <a:cs typeface="+mj-lt"/>
              </a:rPr>
              <a:t>واسماء</a:t>
            </a:r>
            <a:r>
              <a:rPr lang="en-US" sz="4400" b="1" dirty="0">
                <a:solidFill>
                  <a:srgbClr val="293846"/>
                </a:solidFill>
                <a:ea typeface="+mj-lt"/>
                <a:cs typeface="+mj-lt"/>
              </a:rPr>
              <a:t> </a:t>
            </a:r>
            <a:r>
              <a:rPr lang="en-US" sz="4400" b="1" err="1">
                <a:solidFill>
                  <a:srgbClr val="293846"/>
                </a:solidFill>
                <a:ea typeface="+mj-lt"/>
                <a:cs typeface="+mj-lt"/>
              </a:rPr>
              <a:t>الرب</a:t>
            </a:r>
            <a:r>
              <a:rPr lang="en-US" sz="4400" b="1" dirty="0">
                <a:solidFill>
                  <a:srgbClr val="293846"/>
                </a:solidFill>
                <a:ea typeface="+mj-lt"/>
                <a:cs typeface="+mj-lt"/>
              </a:rPr>
              <a:t> </a:t>
            </a:r>
            <a:r>
              <a:rPr lang="en-US" sz="4400" b="1" err="1">
                <a:solidFill>
                  <a:srgbClr val="293846"/>
                </a:solidFill>
                <a:ea typeface="+mj-lt"/>
                <a:cs typeface="+mj-lt"/>
              </a:rPr>
              <a:t>يسوع</a:t>
            </a:r>
            <a:r>
              <a:rPr lang="en-US" sz="4400" b="1" dirty="0">
                <a:solidFill>
                  <a:srgbClr val="293846"/>
                </a:solidFill>
                <a:ea typeface="+mj-lt"/>
                <a:cs typeface="+mj-lt"/>
              </a:rPr>
              <a:t> </a:t>
            </a:r>
            <a:r>
              <a:rPr lang="en-US" sz="4400" b="1" err="1">
                <a:solidFill>
                  <a:srgbClr val="293846"/>
                </a:solidFill>
                <a:ea typeface="+mj-lt"/>
                <a:cs typeface="+mj-lt"/>
              </a:rPr>
              <a:t>المسيح</a:t>
            </a:r>
            <a:r>
              <a:rPr lang="en-US" sz="4400" b="1" dirty="0">
                <a:solidFill>
                  <a:srgbClr val="293846"/>
                </a:solidFill>
                <a:ea typeface="+mj-lt"/>
                <a:cs typeface="+mj-lt"/>
              </a:rPr>
              <a:t> </a:t>
            </a:r>
            <a:endParaRPr lang="en-US" sz="4400">
              <a:ea typeface="Calibri Light"/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ea typeface="Calibri"/>
                <a:cs typeface="Calibri"/>
              </a:rPr>
              <a:t>عمل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الطالب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فارس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زوايدة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B5FFF-9E5B-BAD3-7E45-E66D5F368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604045"/>
            <a:ext cx="8946541" cy="56443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buNone/>
            </a:pPr>
            <a:r>
              <a:rPr lang="en-US" sz="2800" b="1" dirty="0">
                <a:solidFill>
                  <a:schemeClr val="bg1"/>
                </a:solidFill>
              </a:rPr>
              <a:t> </a:t>
            </a:r>
            <a:r>
              <a:rPr lang="en-US" sz="2800" b="1" dirty="0" err="1">
                <a:solidFill>
                  <a:schemeClr val="bg1"/>
                </a:solidFill>
              </a:rPr>
              <a:t>إبن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الله</a:t>
            </a:r>
            <a:endParaRPr lang="en-US" sz="2800" b="1" dirty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en-US" sz="2800" err="1">
                <a:solidFill>
                  <a:schemeClr val="bg1"/>
                </a:solidFill>
              </a:rPr>
              <a:t>فَأَجَابَهَا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الْمَلاكُ</a:t>
            </a:r>
            <a:r>
              <a:rPr lang="en-US" sz="2800" dirty="0">
                <a:solidFill>
                  <a:schemeClr val="bg1"/>
                </a:solidFill>
              </a:rPr>
              <a:t>: «</a:t>
            </a:r>
            <a:r>
              <a:rPr lang="en-US" sz="2800" err="1">
                <a:solidFill>
                  <a:schemeClr val="bg1"/>
                </a:solidFill>
              </a:rPr>
              <a:t>الرُّوحُ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الْقُدُسُ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يَحِلُّ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عَلَيْكِ</a:t>
            </a:r>
            <a:r>
              <a:rPr lang="en-US" sz="2800" dirty="0">
                <a:solidFill>
                  <a:schemeClr val="bg1"/>
                </a:solidFill>
              </a:rPr>
              <a:t>، </a:t>
            </a:r>
            <a:r>
              <a:rPr lang="en-US" sz="2800" err="1">
                <a:solidFill>
                  <a:schemeClr val="bg1"/>
                </a:solidFill>
              </a:rPr>
              <a:t>وَقُدْرَةُ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الْعَلِيِّ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تُظَلِّلُكِ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  <a:r>
              <a:rPr lang="en-US" sz="2800" err="1">
                <a:solidFill>
                  <a:schemeClr val="bg1"/>
                </a:solidFill>
              </a:rPr>
              <a:t>لِذلِكَ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أَيْضاً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فَالْقُدُّوسُ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الْمَوْلُودُ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مِنْكِ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يُدْعَى</a:t>
            </a:r>
            <a:r>
              <a:rPr lang="en-US" sz="2800" dirty="0">
                <a:solidFill>
                  <a:schemeClr val="bg1"/>
                </a:solidFill>
              </a:rPr>
              <a:t> </a:t>
            </a:r>
            <a:r>
              <a:rPr lang="en-US" sz="2800" u="sng" err="1">
                <a:solidFill>
                  <a:schemeClr val="bg1"/>
                </a:solidFill>
              </a:rPr>
              <a:t>ابْنَ</a:t>
            </a:r>
            <a:r>
              <a:rPr lang="en-US" sz="2800" u="sng" dirty="0">
                <a:solidFill>
                  <a:schemeClr val="bg1"/>
                </a:solidFill>
              </a:rPr>
              <a:t> </a:t>
            </a:r>
            <a:r>
              <a:rPr lang="en-US" sz="2800" u="sng" err="1">
                <a:solidFill>
                  <a:schemeClr val="bg1"/>
                </a:solidFill>
              </a:rPr>
              <a:t>الله</a:t>
            </a:r>
            <a:r>
              <a:rPr lang="en-US" sz="2800" err="1">
                <a:solidFill>
                  <a:schemeClr val="bg1"/>
                </a:solidFill>
              </a:rPr>
              <a:t>ِ</a:t>
            </a:r>
            <a:endParaRPr lang="en-US" sz="280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en-US" sz="2800" err="1">
                <a:solidFill>
                  <a:schemeClr val="bg1"/>
                </a:solidFill>
              </a:rPr>
              <a:t>لوقا</a:t>
            </a:r>
            <a:r>
              <a:rPr lang="en-US" sz="2800" dirty="0">
                <a:solidFill>
                  <a:schemeClr val="bg1"/>
                </a:solidFill>
              </a:rPr>
              <a:t> 1: 35</a:t>
            </a:r>
          </a:p>
          <a:p>
            <a:pPr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en-US" sz="2800" b="1" err="1">
                <a:solidFill>
                  <a:schemeClr val="bg1"/>
                </a:solidFill>
              </a:rPr>
              <a:t>إبن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err="1">
                <a:solidFill>
                  <a:schemeClr val="bg1"/>
                </a:solidFill>
              </a:rPr>
              <a:t>الإنسان</a:t>
            </a:r>
            <a:endParaRPr lang="en-US" sz="2800" b="1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en-US" sz="2800" err="1">
                <a:solidFill>
                  <a:schemeClr val="bg1"/>
                </a:solidFill>
              </a:rPr>
              <a:t>لأَنَّهُ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كَمَا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أَنَّ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لِلآبِ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حَيَاةً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فِي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ذَاتِهِ</a:t>
            </a:r>
            <a:r>
              <a:rPr lang="en-US" sz="2800" dirty="0">
                <a:solidFill>
                  <a:schemeClr val="bg1"/>
                </a:solidFill>
              </a:rPr>
              <a:t>، </a:t>
            </a:r>
            <a:r>
              <a:rPr lang="en-US" sz="2800" err="1">
                <a:solidFill>
                  <a:schemeClr val="bg1"/>
                </a:solidFill>
              </a:rPr>
              <a:t>فَقَدْ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أَعْطَى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الاِبْنَ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أَيْضاً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أَنْ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تَكُونَ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لَهُ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حَيَاةٌ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فِي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ذَاتِهِ</a:t>
            </a:r>
            <a:r>
              <a:rPr lang="en-US" sz="2800" dirty="0">
                <a:solidFill>
                  <a:schemeClr val="bg1"/>
                </a:solidFill>
              </a:rPr>
              <a:t>، </a:t>
            </a:r>
            <a:r>
              <a:rPr lang="en-US" sz="2800" err="1">
                <a:solidFill>
                  <a:schemeClr val="bg1"/>
                </a:solidFill>
              </a:rPr>
              <a:t>وَأَعْطَاهُ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سُلْطَةً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أَنْ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يَدِينَ</a:t>
            </a:r>
            <a:r>
              <a:rPr lang="en-US" sz="2800" dirty="0">
                <a:solidFill>
                  <a:schemeClr val="bg1"/>
                </a:solidFill>
              </a:rPr>
              <a:t>، </a:t>
            </a:r>
            <a:r>
              <a:rPr lang="en-US" sz="2800" err="1">
                <a:solidFill>
                  <a:schemeClr val="bg1"/>
                </a:solidFill>
              </a:rPr>
              <a:t>لأَنَّهُ</a:t>
            </a:r>
            <a:r>
              <a:rPr lang="en-US" sz="2800" dirty="0">
                <a:solidFill>
                  <a:schemeClr val="bg1"/>
                </a:solidFill>
              </a:rPr>
              <a:t> </a:t>
            </a:r>
            <a:r>
              <a:rPr lang="en-US" sz="2800" u="sng" err="1">
                <a:solidFill>
                  <a:schemeClr val="bg1"/>
                </a:solidFill>
              </a:rPr>
              <a:t>ابْنُ</a:t>
            </a:r>
            <a:r>
              <a:rPr lang="en-US" sz="2800" u="sng" dirty="0">
                <a:solidFill>
                  <a:schemeClr val="bg1"/>
                </a:solidFill>
              </a:rPr>
              <a:t> </a:t>
            </a:r>
            <a:r>
              <a:rPr lang="en-US" sz="2800" u="sng" err="1">
                <a:solidFill>
                  <a:schemeClr val="bg1"/>
                </a:solidFill>
              </a:rPr>
              <a:t>الإِنْسَان</a:t>
            </a:r>
            <a:r>
              <a:rPr lang="en-US" sz="2800" err="1">
                <a:solidFill>
                  <a:schemeClr val="bg1"/>
                </a:solidFill>
              </a:rPr>
              <a:t>ِ</a:t>
            </a:r>
            <a:br>
              <a:rPr lang="en-US" sz="2800" dirty="0"/>
            </a:br>
            <a:r>
              <a:rPr lang="en-US" sz="2800" err="1">
                <a:solidFill>
                  <a:schemeClr val="bg1"/>
                </a:solidFill>
              </a:rPr>
              <a:t>يوحنا</a:t>
            </a:r>
            <a:r>
              <a:rPr lang="en-US" sz="2800" dirty="0">
                <a:solidFill>
                  <a:schemeClr val="bg1"/>
                </a:solidFill>
              </a:rPr>
              <a:t> 5: 26-ش27</a:t>
            </a:r>
          </a:p>
          <a:p>
            <a:pPr algn="r"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408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01221-FF9E-2D11-2EAE-BFF707868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700637"/>
            <a:ext cx="8946541" cy="554776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r">
              <a:buNone/>
            </a:pPr>
            <a:r>
              <a:rPr lang="en-US" sz="2800" dirty="0">
                <a:solidFill>
                  <a:schemeClr val="bg1"/>
                </a:solidFill>
              </a:rPr>
              <a:t> </a:t>
            </a:r>
            <a:r>
              <a:rPr lang="en-US" sz="2800" b="1" err="1">
                <a:solidFill>
                  <a:schemeClr val="bg1"/>
                </a:solidFill>
              </a:rPr>
              <a:t>القادر</a:t>
            </a:r>
            <a:endParaRPr lang="en-US" sz="2800" b="1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«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أَنَا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الأَلِفُ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وَالْيَاءُ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» (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الْبِدَايَةُ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وَالنِّهَايَةُ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).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هَذَا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يَقُولُهُ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الرَّبُّ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الإِلهُ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الْكَائِنُ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الَّذِي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كَانَ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الَّذِي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سَيَأْتِي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، </a:t>
            </a:r>
            <a:r>
              <a:rPr lang="en-US" sz="2800" u="sng" err="1">
                <a:solidFill>
                  <a:schemeClr val="bg1"/>
                </a:solidFill>
                <a:ea typeface="+mj-lt"/>
                <a:cs typeface="+mj-lt"/>
              </a:rPr>
              <a:t>الْقَادِرُ</a:t>
            </a:r>
            <a:r>
              <a:rPr lang="en-US" sz="2800" u="sng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عَلَى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كُلِّ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شَيْءٍ</a:t>
            </a:r>
            <a:br>
              <a:rPr lang="en-US" sz="2800" dirty="0">
                <a:ea typeface="+mj-lt"/>
                <a:cs typeface="+mj-lt"/>
              </a:rPr>
            </a:b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ﻳﻮﺣﻨﺎ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ﺭﺅﻳﺎ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1 :8</a:t>
            </a:r>
            <a:endParaRPr lang="en-US" sz="2800" dirty="0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r>
              <a:rPr lang="en-US" sz="2800" b="1" err="1">
                <a:solidFill>
                  <a:schemeClr val="bg1"/>
                </a:solidFill>
              </a:rPr>
              <a:t>فصحنا</a:t>
            </a:r>
            <a:endParaRPr lang="en-US" sz="2800" b="1" dirty="0" err="1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فَاعْزِلُوا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الْخَمِيرَةَ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الْعَتِيقَةَ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مِنْ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بَيْنِكُمْ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لِتَكُونُوا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عَجِيناً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جَدِيداً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،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لأَنَّكُمْ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فَطِيرٌ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!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فَإِنَّ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حَمَلَ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u="sng" err="1">
                <a:solidFill>
                  <a:schemeClr val="bg1"/>
                </a:solidFill>
                <a:ea typeface="+mj-lt"/>
                <a:cs typeface="+mj-lt"/>
              </a:rPr>
              <a:t>فِصْحِنَا</a:t>
            </a:r>
            <a:r>
              <a:rPr lang="en-US" sz="2800" u="sng" dirty="0">
                <a:solidFill>
                  <a:schemeClr val="bg1"/>
                </a:solidFill>
                <a:ea typeface="+mj-lt"/>
                <a:cs typeface="+mj-lt"/>
              </a:rPr>
              <a:t>،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أَيِ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الْمَسِيحَ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،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قَدْ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ذُبِحَ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.</a:t>
            </a:r>
            <a:br>
              <a:rPr lang="en-US" sz="2800" dirty="0">
                <a:ea typeface="+mj-lt"/>
                <a:cs typeface="+mj-lt"/>
              </a:rPr>
            </a:b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ﻛﻮﺭﻧﺜﻮﺱ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ﺍﻻﻭﻝ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5 :7</a:t>
            </a:r>
            <a:endParaRPr lang="en-US" sz="2800" dirty="0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r>
              <a:rPr lang="en-US" sz="2800" b="1" err="1">
                <a:solidFill>
                  <a:schemeClr val="bg1"/>
                </a:solidFill>
              </a:rPr>
              <a:t>نور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err="1">
                <a:solidFill>
                  <a:schemeClr val="bg1"/>
                </a:solidFill>
              </a:rPr>
              <a:t>العالم</a:t>
            </a:r>
            <a:endParaRPr lang="en-US" sz="2800" b="1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وَخَاطَبَهُمْ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يَسُوعُ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أَيْضاً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فَقَالَ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: «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أَنَا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u="sng" err="1">
                <a:solidFill>
                  <a:schemeClr val="bg1"/>
                </a:solidFill>
                <a:ea typeface="+mj-lt"/>
                <a:cs typeface="+mj-lt"/>
              </a:rPr>
              <a:t>نُورُ</a:t>
            </a:r>
            <a:r>
              <a:rPr lang="en-US" sz="2800" u="sng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u="sng" err="1">
                <a:solidFill>
                  <a:schemeClr val="bg1"/>
                </a:solidFill>
                <a:ea typeface="+mj-lt"/>
                <a:cs typeface="+mj-lt"/>
              </a:rPr>
              <a:t>الْعَالَم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.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مَنْ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يَتْبَعْنِي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فَلا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يَتَخَبَّطُ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فِي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الظَّلامِ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بَلْ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يَكُونُ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لَهُ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نُورُ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الْحَيَاةِ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».</a:t>
            </a:r>
            <a:br>
              <a:rPr lang="en-US" sz="2800" dirty="0">
                <a:ea typeface="+mj-lt"/>
                <a:cs typeface="+mj-lt"/>
              </a:rPr>
            </a:b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ﻳﻮﺣﻨﺎ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8 :12</a:t>
            </a:r>
            <a:endParaRPr lang="en-US" sz="2800" dirty="0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187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663F9-8A36-A81D-FBE6-71A44DE04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657707"/>
            <a:ext cx="8946541" cy="54833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buNone/>
            </a:pPr>
            <a:r>
              <a:rPr lang="en-US" sz="2800" dirty="0">
                <a:solidFill>
                  <a:schemeClr val="bg1"/>
                </a:solidFill>
              </a:rPr>
              <a:t> </a:t>
            </a:r>
            <a:r>
              <a:rPr lang="en-US" sz="2800" b="1" dirty="0" err="1">
                <a:solidFill>
                  <a:schemeClr val="bg1"/>
                </a:solidFill>
              </a:rPr>
              <a:t>المنقذ</a:t>
            </a:r>
            <a:endParaRPr lang="en-US" sz="2800" b="1" dirty="0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وَهكَذَا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،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سَوْفَ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يَخْلُصُ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جَمِيعُ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إِسْرَائِيلَ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،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وَفْقاً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لِمَا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قَدْ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كُتِبَ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: «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إِنَّ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u="sng" dirty="0" err="1">
                <a:solidFill>
                  <a:schemeClr val="bg1"/>
                </a:solidFill>
                <a:ea typeface="+mj-lt"/>
                <a:cs typeface="+mj-lt"/>
              </a:rPr>
              <a:t>الْمُنْقِذَ</a:t>
            </a:r>
            <a:r>
              <a:rPr lang="en-US" sz="2800" u="sng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سَيَطْلُعُ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مِنْ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صِهْيَوْنَ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وَيَرُدُّ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الإِثْمَ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عَنْ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يَعْقُوبَ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.</a:t>
            </a:r>
            <a:b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</a:b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ﺭﻭﻣﻴﺔ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11 :26</a:t>
            </a:r>
            <a:endParaRPr lang="en-US" sz="2800" dirty="0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r>
              <a:rPr lang="en-US" sz="2800" b="1" dirty="0" err="1">
                <a:solidFill>
                  <a:schemeClr val="bg1"/>
                </a:solidFill>
              </a:rPr>
              <a:t>كلمة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الله</a:t>
            </a:r>
            <a:endParaRPr lang="en-US" sz="2800" b="1" dirty="0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وَكَانَ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يَرْتَدِي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ثَوْباً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مُغَمَّساً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بِالدَّمِ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؛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أَمَّا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اسْمُهُ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فَهُوَ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«</a:t>
            </a:r>
            <a:r>
              <a:rPr lang="en-US" sz="2800" b="1" u="sng" dirty="0" err="1">
                <a:solidFill>
                  <a:schemeClr val="bg1"/>
                </a:solidFill>
                <a:ea typeface="+mj-lt"/>
                <a:cs typeface="+mj-lt"/>
              </a:rPr>
              <a:t>كَلِمَةُ</a:t>
            </a:r>
            <a:r>
              <a:rPr lang="en-US" sz="2800" b="1" u="sng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b="1" u="sng" dirty="0" err="1">
                <a:solidFill>
                  <a:schemeClr val="bg1"/>
                </a:solidFill>
                <a:ea typeface="+mj-lt"/>
                <a:cs typeface="+mj-lt"/>
              </a:rPr>
              <a:t>الله</a:t>
            </a:r>
            <a:r>
              <a:rPr lang="en-US" sz="2800" b="1" dirty="0" err="1">
                <a:solidFill>
                  <a:schemeClr val="bg1"/>
                </a:solidFill>
                <a:ea typeface="+mj-lt"/>
                <a:cs typeface="+mj-lt"/>
              </a:rPr>
              <a:t>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»</a:t>
            </a:r>
            <a:b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</a:b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ﺭﺅﻳﺎ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19 :13</a:t>
            </a:r>
            <a:endParaRPr lang="en-US" sz="2800" dirty="0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r>
              <a:rPr lang="en-US" sz="2800" dirty="0">
                <a:solidFill>
                  <a:schemeClr val="bg1"/>
                </a:solidFill>
              </a:rPr>
              <a:t> </a:t>
            </a:r>
            <a:r>
              <a:rPr lang="en-US" sz="2800" b="1" err="1">
                <a:solidFill>
                  <a:schemeClr val="bg1"/>
                </a:solidFill>
              </a:rPr>
              <a:t>مخلص</a:t>
            </a:r>
            <a:endParaRPr lang="en-US" sz="2800" b="1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فَقَدْ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وُلِدَ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لَكُمُ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الْيَوْمَ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فِي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مَدِينَةِ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دَاوُدَ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u="sng" dirty="0" err="1">
                <a:solidFill>
                  <a:schemeClr val="bg1"/>
                </a:solidFill>
                <a:ea typeface="+mj-lt"/>
                <a:cs typeface="+mj-lt"/>
              </a:rPr>
              <a:t>مُخَلِّص</a:t>
            </a:r>
            <a:r>
              <a:rPr lang="en-US" sz="2800" b="1" dirty="0" err="1">
                <a:solidFill>
                  <a:schemeClr val="bg1"/>
                </a:solidFill>
                <a:ea typeface="+mj-lt"/>
                <a:cs typeface="+mj-lt"/>
              </a:rPr>
              <a:t>ٌ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هُوَ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الْمَسِيحُ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الرَّبُّ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.</a:t>
            </a:r>
            <a:b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</a:br>
            <a:r>
              <a:rPr lang="en-US" sz="2800" dirty="0" err="1">
                <a:solidFill>
                  <a:schemeClr val="bg1"/>
                </a:solidFill>
                <a:ea typeface="+mj-lt"/>
                <a:cs typeface="+mj-lt"/>
              </a:rPr>
              <a:t>ﻟﻮﻗﺎ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2 :11</a:t>
            </a:r>
            <a:endParaRPr lang="en-US" sz="2800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631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3A73F-2811-2865-4775-12DA23BB6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561116"/>
            <a:ext cx="8946541" cy="568728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r"/>
            <a:r>
              <a:rPr lang="en-US" sz="2800" b="1" err="1">
                <a:solidFill>
                  <a:schemeClr val="bg1"/>
                </a:solidFill>
              </a:rPr>
              <a:t>ملك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err="1">
                <a:solidFill>
                  <a:schemeClr val="bg1"/>
                </a:solidFill>
              </a:rPr>
              <a:t>ملوك</a:t>
            </a:r>
            <a:endParaRPr lang="en-US" sz="2800" b="1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وَمِنْ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يَسُوعَ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الْمَسِيحِ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الشَّاهِدِ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الأَمِينِ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،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بِكْرِ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الْقَائِمِينَ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مِنْ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بَيْنِ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الأَمْوَاتِ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، </a:t>
            </a:r>
            <a:r>
              <a:rPr lang="en-US" sz="2800" u="sng" err="1">
                <a:solidFill>
                  <a:schemeClr val="bg1"/>
                </a:solidFill>
                <a:ea typeface="+mj-lt"/>
                <a:cs typeface="+mj-lt"/>
              </a:rPr>
              <a:t>مَلِكِ</a:t>
            </a:r>
            <a:r>
              <a:rPr lang="en-US" sz="2800" u="sng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u="sng" err="1">
                <a:solidFill>
                  <a:schemeClr val="bg1"/>
                </a:solidFill>
                <a:ea typeface="+mj-lt"/>
                <a:cs typeface="+mj-lt"/>
              </a:rPr>
              <a:t>مُلُوكِ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الأَرْضِ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،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ذَاكَ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الَّذِي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بِدَافِعِ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مَحَبَّتِهِ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لَنَا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مَاتَ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لأَجْلِنَا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فَغَسَلَنَا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بِدَمِهِ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مِنْ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خَطَايَانَا</a:t>
            </a:r>
            <a:br>
              <a:rPr lang="en-US" sz="2800" dirty="0">
                <a:ea typeface="+mj-lt"/>
                <a:cs typeface="+mj-lt"/>
              </a:rPr>
            </a:b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ﺭﺅﻳﺎ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1 :5</a:t>
            </a:r>
            <a:endParaRPr lang="en-US" sz="2800" dirty="0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r>
              <a:rPr lang="en-US" sz="2800" b="1" err="1">
                <a:solidFill>
                  <a:schemeClr val="bg1"/>
                </a:solidFill>
              </a:rPr>
              <a:t>واهب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err="1">
                <a:solidFill>
                  <a:schemeClr val="bg1"/>
                </a:solidFill>
              </a:rPr>
              <a:t>الحياة</a:t>
            </a:r>
            <a:endParaRPr lang="en-US" sz="2800" b="1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r>
              <a:rPr lang="en-US" sz="2800" err="1">
                <a:solidFill>
                  <a:schemeClr val="bg1"/>
                </a:solidFill>
              </a:rPr>
              <a:t>وَقَتَلْتُمْ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u="sng" err="1">
                <a:solidFill>
                  <a:schemeClr val="bg1"/>
                </a:solidFill>
                <a:ea typeface="+mj-lt"/>
                <a:cs typeface="+mj-lt"/>
              </a:rPr>
              <a:t>وَاهِبَ</a:t>
            </a:r>
            <a:r>
              <a:rPr lang="en-US" sz="2800" u="sng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u="sng" err="1">
                <a:solidFill>
                  <a:schemeClr val="bg1"/>
                </a:solidFill>
                <a:ea typeface="+mj-lt"/>
                <a:cs typeface="+mj-lt"/>
              </a:rPr>
              <a:t>الْحَيَاة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.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وَلَكِنَّ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اللهَ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أَقَامَهُ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مِنْ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بَيْنِ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الأَمْوَاتِ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وَنَحْنُ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شُهُودٌ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لِذَلِكَ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ﺍﻋﻤﺎﻝ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ﺍﻟﺮﺳﻞ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3 :15</a:t>
            </a:r>
            <a:endParaRPr lang="en-US" sz="2800" dirty="0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r>
              <a:rPr lang="en-US" sz="2800" b="1" err="1">
                <a:solidFill>
                  <a:schemeClr val="bg1"/>
                </a:solidFill>
              </a:rPr>
              <a:t>رئيس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err="1">
                <a:solidFill>
                  <a:schemeClr val="bg1"/>
                </a:solidFill>
              </a:rPr>
              <a:t>الكهنة</a:t>
            </a:r>
            <a:endParaRPr lang="en-US" sz="2800" b="1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وَلِذَلِكَ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كَانَ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لابُدَّ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أَنْ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يُشْبِهَ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إِخْوَتَهُ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مِنْ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جَمِيعِ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النَّوَاحِي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،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لِيَكُونَ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هُوَ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u="sng" err="1">
                <a:solidFill>
                  <a:schemeClr val="bg1"/>
                </a:solidFill>
                <a:ea typeface="+mj-lt"/>
                <a:cs typeface="+mj-lt"/>
              </a:rPr>
              <a:t>رَئِيسَ</a:t>
            </a:r>
            <a:r>
              <a:rPr lang="en-US" sz="2800" u="sng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u="sng" err="1">
                <a:solidFill>
                  <a:schemeClr val="bg1"/>
                </a:solidFill>
                <a:ea typeface="+mj-lt"/>
                <a:cs typeface="+mj-lt"/>
              </a:rPr>
              <a:t>الْكَهَنَة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،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الرَّحِيمَ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وَالأَمِينَ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،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الَّذِي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يَقُومُ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بِعَمَلِهِ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أَمَامَ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اللهِ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نِيَابَةً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عَنِ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الشَّعْبِ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،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فَيُكَفِّرَ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عَنْ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خَطَايَاهُمْ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العبرانيين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2 :17</a:t>
            </a:r>
            <a:endParaRPr lang="en-US" sz="2800" dirty="0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373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59883-B564-289E-8792-4619FA9A6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561116"/>
            <a:ext cx="8946541" cy="568728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r"/>
            <a:r>
              <a:rPr lang="en-US" sz="2800" dirty="0">
                <a:solidFill>
                  <a:schemeClr val="bg1"/>
                </a:solidFill>
              </a:rPr>
              <a:t> </a:t>
            </a:r>
            <a:r>
              <a:rPr lang="en-US" sz="2800" b="1" err="1">
                <a:solidFill>
                  <a:schemeClr val="bg1"/>
                </a:solidFill>
              </a:rPr>
              <a:t>صورة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err="1">
                <a:solidFill>
                  <a:schemeClr val="bg1"/>
                </a:solidFill>
              </a:rPr>
              <a:t>الله</a:t>
            </a:r>
            <a:endParaRPr lang="en-US" sz="2800" b="1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لَدَى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غَيْرِ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الْمُؤْمِنِينَ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الَّذِينَ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أَعْمَى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إِلَهُ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هَذَا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الْعَالَمِ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أَذْهَانَهُمْ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حَتَّى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لَا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يُضِيءَ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لَهُمْ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نُورُ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الإِنْجِيلِ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الْمُخْتَصِّ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بِمَجْدِ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الْمَسِيحِ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الَّذِي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هُوَ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u="sng" err="1">
                <a:solidFill>
                  <a:schemeClr val="bg1"/>
                </a:solidFill>
                <a:ea typeface="+mj-lt"/>
                <a:cs typeface="+mj-lt"/>
              </a:rPr>
              <a:t>صُورَةُ</a:t>
            </a:r>
            <a:r>
              <a:rPr lang="en-US" sz="2800" u="sng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u="sng" err="1">
                <a:solidFill>
                  <a:schemeClr val="bg1"/>
                </a:solidFill>
                <a:ea typeface="+mj-lt"/>
                <a:cs typeface="+mj-lt"/>
              </a:rPr>
              <a:t>الله</a:t>
            </a:r>
            <a:r>
              <a:rPr lang="en-US" sz="2800" b="1" err="1">
                <a:solidFill>
                  <a:schemeClr val="bg1"/>
                </a:solidFill>
                <a:ea typeface="+mj-lt"/>
                <a:cs typeface="+mj-lt"/>
              </a:rPr>
              <a:t>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.</a:t>
            </a:r>
            <a:b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</a:b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ﻛﻮﺭﻧﺜﻮﺱ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ﺍﻟﺜﺎﻧﻴﺔ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4 :4</a:t>
            </a:r>
            <a:endParaRPr lang="en-US" sz="2800" dirty="0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r>
              <a:rPr lang="en-US" sz="2800" b="1" dirty="0" err="1">
                <a:solidFill>
                  <a:schemeClr val="bg1"/>
                </a:solidFill>
              </a:rPr>
              <a:t>الشفيع</a:t>
            </a:r>
            <a:endParaRPr lang="en-US" sz="2800" b="1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يَا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أَوْلادِي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الصِّغَارَ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،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أَكْتُبُ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إِلَيْكُمْ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هَذِهِ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الأُمُورَ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لِكَيْ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لَا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تُخْطِئُوا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.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وَلكِنْ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،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إِنْ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أَخْطَأَ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أَحَدُكُمْ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،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فَلَنَا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عِنْدَ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الآبِ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u="sng" err="1">
                <a:solidFill>
                  <a:schemeClr val="bg1"/>
                </a:solidFill>
                <a:ea typeface="+mj-lt"/>
                <a:cs typeface="+mj-lt"/>
              </a:rPr>
              <a:t>شَفِيع</a:t>
            </a:r>
            <a:r>
              <a:rPr lang="en-US" sz="2800" b="1" err="1">
                <a:solidFill>
                  <a:schemeClr val="bg1"/>
                </a:solidFill>
                <a:ea typeface="+mj-lt"/>
                <a:cs typeface="+mj-lt"/>
              </a:rPr>
              <a:t>ٌ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هُوَ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يَسُوعُ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الْمَسِيحُ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الْبَارُّ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.</a:t>
            </a:r>
            <a:b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</a:b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ﻳﻮﺣﻨﺎ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ﺍﻻﻭﻝ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2 :1</a:t>
            </a:r>
            <a:endParaRPr lang="en-US" sz="2800" dirty="0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r>
              <a:rPr lang="en-US" sz="2800" dirty="0">
                <a:solidFill>
                  <a:schemeClr val="bg1"/>
                </a:solidFill>
              </a:rPr>
              <a:t> </a:t>
            </a:r>
            <a:r>
              <a:rPr lang="en-US" sz="2800" b="1" err="1">
                <a:solidFill>
                  <a:schemeClr val="bg1"/>
                </a:solidFill>
              </a:rPr>
              <a:t>الابن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err="1">
                <a:solidFill>
                  <a:schemeClr val="bg1"/>
                </a:solidFill>
              </a:rPr>
              <a:t>الوحيد</a:t>
            </a:r>
            <a:endParaRPr lang="en-US" sz="2800" b="1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مَا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مِنْ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أَحَدٍ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رَأَى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اللهَ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قَطُّ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.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وَلَكِنَّ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r>
              <a:rPr lang="en-US" sz="2800" u="sng" err="1">
                <a:solidFill>
                  <a:schemeClr val="bg1"/>
                </a:solidFill>
                <a:ea typeface="+mj-lt"/>
                <a:cs typeface="+mj-lt"/>
              </a:rPr>
              <a:t>الابْنَ</a:t>
            </a:r>
            <a:r>
              <a:rPr lang="en-US" sz="2800" u="sng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u="sng" err="1">
                <a:solidFill>
                  <a:schemeClr val="bg1"/>
                </a:solidFill>
                <a:ea typeface="+mj-lt"/>
                <a:cs typeface="+mj-lt"/>
              </a:rPr>
              <a:t>الْوَحِيد</a:t>
            </a:r>
            <a:r>
              <a:rPr lang="en-US" sz="2800" b="1" err="1">
                <a:solidFill>
                  <a:schemeClr val="bg1"/>
                </a:solidFill>
                <a:ea typeface="+mj-lt"/>
                <a:cs typeface="+mj-lt"/>
              </a:rPr>
              <a:t>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،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الَّذِي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فِي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حِضْنِ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الآبِ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،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هُوَ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الَّذِي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خَبَّرَ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عَنْهُ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.</a:t>
            </a:r>
            <a:b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</a:br>
            <a:r>
              <a:rPr lang="en-US" sz="2800" err="1">
                <a:solidFill>
                  <a:schemeClr val="bg1"/>
                </a:solidFill>
                <a:ea typeface="+mj-lt"/>
                <a:cs typeface="+mj-lt"/>
              </a:rPr>
              <a:t>ﻳﻮﺣﻨﺎ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 1 :18</a:t>
            </a:r>
            <a:endParaRPr lang="en-US" sz="2800" dirty="0">
              <a:solidFill>
                <a:schemeClr val="bg1"/>
              </a:solidFill>
            </a:endParaRPr>
          </a:p>
          <a:p>
            <a:pPr algn="r">
              <a:buClr>
                <a:srgbClr val="8AD0D6"/>
              </a:buClr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340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Ion</vt:lpstr>
      <vt:lpstr>ألقاب واسماء الرب يسوع المسيح 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119</cp:revision>
  <dcterms:created xsi:type="dcterms:W3CDTF">2023-12-04T14:15:16Z</dcterms:created>
  <dcterms:modified xsi:type="dcterms:W3CDTF">2023-12-04T14:38:23Z</dcterms:modified>
</cp:coreProperties>
</file>