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2" autoAdjust="0"/>
    <p:restoredTop sz="94660"/>
  </p:normalViewPr>
  <p:slideViewPr>
    <p:cSldViewPr snapToGrid="0">
      <p:cViewPr>
        <p:scale>
          <a:sx n="81" d="100"/>
          <a:sy n="81" d="100"/>
        </p:scale>
        <p:origin x="5"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58506D2C-E166-4635-AA8B-DD3EDB1D319A}" type="datetimeFigureOut">
              <a:rPr lang="en-GB" smtClean="0"/>
              <a:t>28/11/2023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5873A8-BE3F-4EDF-9EEF-A0B4BC7B1E96}" type="slidenum">
              <a:rPr lang="en-GB" smtClean="0"/>
              <a:t>‹#›</a:t>
            </a:fld>
            <a:endParaRPr lang="en-GB"/>
          </a:p>
        </p:txBody>
      </p:sp>
    </p:spTree>
    <p:extLst>
      <p:ext uri="{BB962C8B-B14F-4D97-AF65-F5344CB8AC3E}">
        <p14:creationId xmlns:p14="http://schemas.microsoft.com/office/powerpoint/2010/main" val="681637169"/>
      </p:ext>
    </p:extLst>
  </p:cSld>
  <p:clrMapOvr>
    <a:overrideClrMapping bg1="dk1" tx1="lt1" bg2="dk2" tx2="lt2" accent1="accent1" accent2="accent2" accent3="accent3" accent4="accent4" accent5="accent5" accent6="accent6" hlink="hlink" folHlink="folHlink"/>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506D2C-E166-4635-AA8B-DD3EDB1D319A}"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5873A8-BE3F-4EDF-9EEF-A0B4BC7B1E96}" type="slidenum">
              <a:rPr lang="en-GB" smtClean="0"/>
              <a:t>‹#›</a:t>
            </a:fld>
            <a:endParaRPr lang="en-GB"/>
          </a:p>
        </p:txBody>
      </p:sp>
    </p:spTree>
    <p:extLst>
      <p:ext uri="{BB962C8B-B14F-4D97-AF65-F5344CB8AC3E}">
        <p14:creationId xmlns:p14="http://schemas.microsoft.com/office/powerpoint/2010/main" val="1607609037"/>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506D2C-E166-4635-AA8B-DD3EDB1D319A}"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5873A8-BE3F-4EDF-9EEF-A0B4BC7B1E96}" type="slidenum">
              <a:rPr lang="en-GB" smtClean="0"/>
              <a:t>‹#›</a:t>
            </a:fld>
            <a:endParaRPr lang="en-GB"/>
          </a:p>
        </p:txBody>
      </p:sp>
    </p:spTree>
    <p:extLst>
      <p:ext uri="{BB962C8B-B14F-4D97-AF65-F5344CB8AC3E}">
        <p14:creationId xmlns:p14="http://schemas.microsoft.com/office/powerpoint/2010/main" val="1620918969"/>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8506D2C-E166-4635-AA8B-DD3EDB1D319A}" type="datetimeFigureOut">
              <a:rPr lang="en-GB" smtClean="0"/>
              <a:t>28/11/2023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5873A8-BE3F-4EDF-9EEF-A0B4BC7B1E96}" type="slidenum">
              <a:rPr lang="en-GB" smtClean="0"/>
              <a:t>‹#›</a:t>
            </a:fld>
            <a:endParaRPr lang="en-GB"/>
          </a:p>
        </p:txBody>
      </p:sp>
    </p:spTree>
    <p:extLst>
      <p:ext uri="{BB962C8B-B14F-4D97-AF65-F5344CB8AC3E}">
        <p14:creationId xmlns:p14="http://schemas.microsoft.com/office/powerpoint/2010/main" val="3377386365"/>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58506D2C-E166-4635-AA8B-DD3EDB1D319A}" type="datetimeFigureOut">
              <a:rPr lang="en-GB" smtClean="0"/>
              <a:t>28/11/2023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5873A8-BE3F-4EDF-9EEF-A0B4BC7B1E96}" type="slidenum">
              <a:rPr lang="en-GB" smtClean="0"/>
              <a:t>‹#›</a:t>
            </a:fld>
            <a:endParaRPr lang="en-GB"/>
          </a:p>
        </p:txBody>
      </p:sp>
    </p:spTree>
    <p:extLst>
      <p:ext uri="{BB962C8B-B14F-4D97-AF65-F5344CB8AC3E}">
        <p14:creationId xmlns:p14="http://schemas.microsoft.com/office/powerpoint/2010/main" val="466512049"/>
      </p:ext>
    </p:extLst>
  </p:cSld>
  <p:clrMapOvr>
    <a:overrideClrMapping bg1="dk1" tx1="lt1" bg2="dk2" tx2="lt2" accent1="accent1" accent2="accent2" accent3="accent3" accent4="accent4" accent5="accent5" accent6="accent6" hlink="hlink" folHlink="folHlink"/>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8506D2C-E166-4635-AA8B-DD3EDB1D319A}" type="datetimeFigureOut">
              <a:rPr lang="en-GB" smtClean="0"/>
              <a:t>28/11/2023</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5A5873A8-BE3F-4EDF-9EEF-A0B4BC7B1E96}" type="slidenum">
              <a:rPr lang="en-GB" smtClean="0"/>
              <a:t>‹#›</a:t>
            </a:fld>
            <a:endParaRPr lang="en-GB"/>
          </a:p>
        </p:txBody>
      </p:sp>
    </p:spTree>
    <p:extLst>
      <p:ext uri="{BB962C8B-B14F-4D97-AF65-F5344CB8AC3E}">
        <p14:creationId xmlns:p14="http://schemas.microsoft.com/office/powerpoint/2010/main" val="2083929534"/>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58506D2C-E166-4635-AA8B-DD3EDB1D319A}" type="datetimeFigureOut">
              <a:rPr lang="en-GB" smtClean="0"/>
              <a:t>28/11/2023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5873A8-BE3F-4EDF-9EEF-A0B4BC7B1E96}" type="slidenum">
              <a:rPr lang="en-GB" smtClean="0"/>
              <a:t>‹#›</a:t>
            </a:fld>
            <a:endParaRPr lang="en-GB"/>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98007381"/>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8506D2C-E166-4635-AA8B-DD3EDB1D319A}" type="datetimeFigureOut">
              <a:rPr lang="en-GB" smtClean="0"/>
              <a:t>28/11/2023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5873A8-BE3F-4EDF-9EEF-A0B4BC7B1E96}" type="slidenum">
              <a:rPr lang="en-GB" smtClean="0"/>
              <a:t>‹#›</a:t>
            </a:fld>
            <a:endParaRPr lang="en-GB"/>
          </a:p>
        </p:txBody>
      </p:sp>
    </p:spTree>
    <p:extLst>
      <p:ext uri="{BB962C8B-B14F-4D97-AF65-F5344CB8AC3E}">
        <p14:creationId xmlns:p14="http://schemas.microsoft.com/office/powerpoint/2010/main" val="2107347314"/>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506D2C-E166-4635-AA8B-DD3EDB1D319A}" type="datetimeFigureOut">
              <a:rPr lang="en-GB" smtClean="0"/>
              <a:t>28/11/2023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5873A8-BE3F-4EDF-9EEF-A0B4BC7B1E96}" type="slidenum">
              <a:rPr lang="en-GB" smtClean="0"/>
              <a:t>‹#›</a:t>
            </a:fld>
            <a:endParaRPr lang="en-GB"/>
          </a:p>
        </p:txBody>
      </p:sp>
    </p:spTree>
    <p:extLst>
      <p:ext uri="{BB962C8B-B14F-4D97-AF65-F5344CB8AC3E}">
        <p14:creationId xmlns:p14="http://schemas.microsoft.com/office/powerpoint/2010/main" val="515800878"/>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58506D2C-E166-4635-AA8B-DD3EDB1D319A}" type="datetimeFigureOut">
              <a:rPr lang="en-GB" smtClean="0"/>
              <a:t>28/11/2023</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1" name="Slide Number Placeholder 10"/>
          <p:cNvSpPr>
            <a:spLocks noGrp="1"/>
          </p:cNvSpPr>
          <p:nvPr>
            <p:ph type="sldNum" sz="quarter" idx="12"/>
          </p:nvPr>
        </p:nvSpPr>
        <p:spPr/>
        <p:txBody>
          <a:bodyPr/>
          <a:lstStyle/>
          <a:p>
            <a:fld id="{5A5873A8-BE3F-4EDF-9EEF-A0B4BC7B1E96}" type="slidenum">
              <a:rPr lang="en-GB" smtClean="0"/>
              <a:t>‹#›</a:t>
            </a:fld>
            <a:endParaRPr lang="en-GB"/>
          </a:p>
        </p:txBody>
      </p:sp>
    </p:spTree>
    <p:extLst>
      <p:ext uri="{BB962C8B-B14F-4D97-AF65-F5344CB8AC3E}">
        <p14:creationId xmlns:p14="http://schemas.microsoft.com/office/powerpoint/2010/main" val="2031198520"/>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58506D2C-E166-4635-AA8B-DD3EDB1D319A}" type="datetimeFigureOut">
              <a:rPr lang="en-GB" smtClean="0"/>
              <a:t>28/11/2023</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0" name="Slide Number Placeholder 9"/>
          <p:cNvSpPr>
            <a:spLocks noGrp="1"/>
          </p:cNvSpPr>
          <p:nvPr>
            <p:ph type="sldNum" sz="quarter" idx="12"/>
          </p:nvPr>
        </p:nvSpPr>
        <p:spPr/>
        <p:txBody>
          <a:bodyPr/>
          <a:lstStyle/>
          <a:p>
            <a:fld id="{5A5873A8-BE3F-4EDF-9EEF-A0B4BC7B1E96}" type="slidenum">
              <a:rPr lang="en-GB" smtClean="0"/>
              <a:t>‹#›</a:t>
            </a:fld>
            <a:endParaRPr lang="en-GB"/>
          </a:p>
        </p:txBody>
      </p:sp>
    </p:spTree>
    <p:extLst>
      <p:ext uri="{BB962C8B-B14F-4D97-AF65-F5344CB8AC3E}">
        <p14:creationId xmlns:p14="http://schemas.microsoft.com/office/powerpoint/2010/main" val="1625035025"/>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60000"/>
            <a:lumOff val="40000"/>
            <a:alpha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58506D2C-E166-4635-AA8B-DD3EDB1D319A}" type="datetimeFigureOut">
              <a:rPr lang="en-GB" smtClean="0"/>
              <a:t>28/11/2023</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5A5873A8-BE3F-4EDF-9EEF-A0B4BC7B1E96}" type="slidenum">
              <a:rPr lang="en-GB" smtClean="0"/>
              <a:t>‹#›</a:t>
            </a:fld>
            <a:endParaRPr lang="en-GB"/>
          </a:p>
        </p:txBody>
      </p:sp>
    </p:spTree>
    <p:extLst>
      <p:ext uri="{BB962C8B-B14F-4D97-AF65-F5344CB8AC3E}">
        <p14:creationId xmlns:p14="http://schemas.microsoft.com/office/powerpoint/2010/main" val="707183162"/>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ransition spd="slow">
    <p:fade/>
  </p:transition>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60000"/>
            <a:lumOff val="40000"/>
            <a:alpha val="8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B58D5-81BE-BDE6-4937-0E8E0EFEC6D8}"/>
              </a:ext>
            </a:extLst>
          </p:cNvPr>
          <p:cNvSpPr>
            <a:spLocks noGrp="1"/>
          </p:cNvSpPr>
          <p:nvPr>
            <p:ph type="ctrTitle"/>
          </p:nvPr>
        </p:nvSpPr>
        <p:spPr/>
        <p:txBody>
          <a:bodyPr/>
          <a:lstStyle/>
          <a:p>
            <a:r>
              <a:rPr lang="ar-JO" b="1" i="0" dirty="0">
                <a:solidFill>
                  <a:srgbClr val="293846"/>
                </a:solidFill>
                <a:effectLst/>
                <a:latin typeface="Cairo"/>
              </a:rPr>
              <a:t>ألقاب واسماء الرب يسوع المسيح مع الشاهد</a:t>
            </a:r>
            <a:endParaRPr lang="en-GB" dirty="0"/>
          </a:p>
        </p:txBody>
      </p:sp>
      <p:sp>
        <p:nvSpPr>
          <p:cNvPr id="3" name="Subtitle 2">
            <a:extLst>
              <a:ext uri="{FF2B5EF4-FFF2-40B4-BE49-F238E27FC236}">
                <a16:creationId xmlns:a16="http://schemas.microsoft.com/office/drawing/2014/main" id="{7E7D37AF-80A6-E44A-BEC4-0FFC7C434177}"/>
              </a:ext>
            </a:extLst>
          </p:cNvPr>
          <p:cNvSpPr>
            <a:spLocks noGrp="1"/>
          </p:cNvSpPr>
          <p:nvPr>
            <p:ph type="subTitle" idx="1"/>
          </p:nvPr>
        </p:nvSpPr>
        <p:spPr/>
        <p:txBody>
          <a:bodyPr/>
          <a:lstStyle/>
          <a:p>
            <a:r>
              <a:rPr lang="ar-JO" dirty="0"/>
              <a:t>عمل الطالبة:ميرال جوهرية</a:t>
            </a:r>
            <a:endParaRPr lang="en-GB" dirty="0"/>
          </a:p>
        </p:txBody>
      </p:sp>
    </p:spTree>
    <p:extLst>
      <p:ext uri="{BB962C8B-B14F-4D97-AF65-F5344CB8AC3E}">
        <p14:creationId xmlns:p14="http://schemas.microsoft.com/office/powerpoint/2010/main" val="1445382826"/>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BD44D9D-EFF3-637C-789C-2583F70ABD64}"/>
              </a:ext>
            </a:extLst>
          </p:cNvPr>
          <p:cNvSpPr txBox="1"/>
          <p:nvPr/>
        </p:nvSpPr>
        <p:spPr>
          <a:xfrm>
            <a:off x="5305425" y="924610"/>
            <a:ext cx="6096000" cy="1015663"/>
          </a:xfrm>
          <a:prstGeom prst="rect">
            <a:avLst/>
          </a:prstGeom>
          <a:noFill/>
        </p:spPr>
        <p:txBody>
          <a:bodyPr wrap="square">
            <a:spAutoFit/>
          </a:bodyPr>
          <a:lstStyle/>
          <a:p>
            <a:pPr algn="r"/>
            <a:r>
              <a:rPr lang="ar-JO" sz="3200" b="1" i="0" dirty="0">
                <a:solidFill>
                  <a:srgbClr val="333333"/>
                </a:solidFill>
                <a:effectLst/>
                <a:latin typeface="Droid Arabic Naskh"/>
              </a:rPr>
              <a:t>المسيح</a:t>
            </a:r>
          </a:p>
          <a:p>
            <a:pPr algn="r"/>
            <a:r>
              <a:rPr lang="ar-JO" sz="2800" b="0" i="0" dirty="0">
                <a:solidFill>
                  <a:srgbClr val="212529"/>
                </a:solidFill>
                <a:effectLst/>
                <a:latin typeface="Droid Arabic Naskh"/>
              </a:rPr>
              <a:t>هذا نسَبُ يسوعَ المسيحِ إبنِ داودَ بنِ إبراهيمَ. متّى 1:1</a:t>
            </a:r>
          </a:p>
        </p:txBody>
      </p:sp>
      <p:sp>
        <p:nvSpPr>
          <p:cNvPr id="6" name="TextBox 5">
            <a:extLst>
              <a:ext uri="{FF2B5EF4-FFF2-40B4-BE49-F238E27FC236}">
                <a16:creationId xmlns:a16="http://schemas.microsoft.com/office/drawing/2014/main" id="{4FE618D3-68DB-B1EC-FE61-EC3E1D867F85}"/>
              </a:ext>
            </a:extLst>
          </p:cNvPr>
          <p:cNvSpPr txBox="1"/>
          <p:nvPr/>
        </p:nvSpPr>
        <p:spPr>
          <a:xfrm>
            <a:off x="1857374" y="2311110"/>
            <a:ext cx="9544051" cy="1877437"/>
          </a:xfrm>
          <a:prstGeom prst="rect">
            <a:avLst/>
          </a:prstGeom>
          <a:noFill/>
        </p:spPr>
        <p:txBody>
          <a:bodyPr wrap="square">
            <a:spAutoFit/>
          </a:bodyPr>
          <a:lstStyle/>
          <a:p>
            <a:pPr algn="r"/>
            <a:r>
              <a:rPr lang="ar-JO" sz="3200" b="1" i="0" dirty="0">
                <a:solidFill>
                  <a:srgbClr val="333333"/>
                </a:solidFill>
                <a:effectLst/>
                <a:latin typeface="Droid Arabic Naskh"/>
              </a:rPr>
              <a:t>المُخلِّص</a:t>
            </a:r>
          </a:p>
          <a:p>
            <a:pPr algn="r"/>
            <a:r>
              <a:rPr lang="ar-JO" sz="2800" b="0" i="0" dirty="0">
                <a:solidFill>
                  <a:srgbClr val="212529"/>
                </a:solidFill>
                <a:effectLst/>
                <a:latin typeface="Droid Arabic Naskh"/>
              </a:rPr>
              <a:t>وسَتَلِدُ اٌبنًا تُسمّيهِ يَسوعَ، لأنَّهُ يُخَلِّصُ شعْبَهُ مِنْ خَطاياهُمْ. متّى 21:1 وقد اجتمعت الألقاب الثلاثة الرب والمسيح والمخلّص في النَّصّ التالي</a:t>
            </a:r>
            <a:r>
              <a:rPr lang="ar-JO" sz="2800" dirty="0">
                <a:solidFill>
                  <a:srgbClr val="212529"/>
                </a:solidFill>
                <a:latin typeface="Droid Arabic Naskh"/>
              </a:rPr>
              <a:t> </a:t>
            </a:r>
            <a:r>
              <a:rPr lang="ar-JO" sz="2800" b="0" i="0" dirty="0">
                <a:solidFill>
                  <a:srgbClr val="212529"/>
                </a:solidFill>
                <a:effectLst/>
                <a:latin typeface="Droid Arabic Naskh"/>
              </a:rPr>
              <a:t>ولِدَ لكُمُ اليومَ في مدينةِ داودَ مُخلِّصٌ هوَ المَسيحُ الرَّبُّ. لوقا 11:2</a:t>
            </a:r>
          </a:p>
        </p:txBody>
      </p:sp>
      <p:sp>
        <p:nvSpPr>
          <p:cNvPr id="8" name="TextBox 7">
            <a:extLst>
              <a:ext uri="{FF2B5EF4-FFF2-40B4-BE49-F238E27FC236}">
                <a16:creationId xmlns:a16="http://schemas.microsoft.com/office/drawing/2014/main" id="{47DCF8CD-FA0E-1D74-7A49-E807372DFD07}"/>
              </a:ext>
            </a:extLst>
          </p:cNvPr>
          <p:cNvSpPr txBox="1"/>
          <p:nvPr/>
        </p:nvSpPr>
        <p:spPr>
          <a:xfrm>
            <a:off x="2281238" y="4559384"/>
            <a:ext cx="9120187" cy="1292662"/>
          </a:xfrm>
          <a:prstGeom prst="rect">
            <a:avLst/>
          </a:prstGeom>
          <a:noFill/>
        </p:spPr>
        <p:txBody>
          <a:bodyPr wrap="square">
            <a:spAutoFit/>
          </a:bodyPr>
          <a:lstStyle/>
          <a:p>
            <a:pPr algn="r"/>
            <a:r>
              <a:rPr lang="ar-JO" sz="3200" b="1" i="0" dirty="0">
                <a:solidFill>
                  <a:srgbClr val="333333"/>
                </a:solidFill>
                <a:effectLst/>
                <a:latin typeface="Droid Arabic Naskh"/>
              </a:rPr>
              <a:t>عِمّانوئيل</a:t>
            </a:r>
          </a:p>
          <a:p>
            <a:pPr algn="r"/>
            <a:r>
              <a:rPr lang="ar-JO" sz="2800" b="0" i="0" dirty="0">
                <a:solidFill>
                  <a:srgbClr val="212529"/>
                </a:solidFill>
                <a:effectLst/>
                <a:latin typeface="Droid Arabic Naskh"/>
              </a:rPr>
              <a:t>سَتحْبَلُ العَذراءُ، فتَلِدُ ابنًا يُدْعى عِمّانوئيلَ، أي اللهُ مَعَنا. متّى 23:1 وانظر-ي في إشَعياء 14:7</a:t>
            </a:r>
          </a:p>
          <a:p>
            <a:pPr algn="r"/>
            <a:endParaRPr lang="ar-JO" b="0" i="0" dirty="0">
              <a:solidFill>
                <a:srgbClr val="333333"/>
              </a:solidFill>
              <a:effectLst/>
              <a:latin typeface="Droid Arabic Naskh"/>
            </a:endParaRPr>
          </a:p>
        </p:txBody>
      </p:sp>
    </p:spTree>
    <p:extLst>
      <p:ext uri="{BB962C8B-B14F-4D97-AF65-F5344CB8AC3E}">
        <p14:creationId xmlns:p14="http://schemas.microsoft.com/office/powerpoint/2010/main" val="2360900867"/>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82826C-6724-030A-811A-DE90210AEF4E}"/>
              </a:ext>
            </a:extLst>
          </p:cNvPr>
          <p:cNvSpPr txBox="1"/>
          <p:nvPr/>
        </p:nvSpPr>
        <p:spPr>
          <a:xfrm>
            <a:off x="2247900" y="876211"/>
            <a:ext cx="9296400" cy="1877437"/>
          </a:xfrm>
          <a:prstGeom prst="rect">
            <a:avLst/>
          </a:prstGeom>
          <a:noFill/>
        </p:spPr>
        <p:txBody>
          <a:bodyPr wrap="square">
            <a:spAutoFit/>
          </a:bodyPr>
          <a:lstStyle/>
          <a:p>
            <a:pPr algn="r"/>
            <a:r>
              <a:rPr lang="ar-JO" sz="3200" b="1" i="0" dirty="0">
                <a:solidFill>
                  <a:srgbClr val="333333"/>
                </a:solidFill>
                <a:effectLst/>
                <a:latin typeface="Droid Arabic Naskh"/>
              </a:rPr>
              <a:t>السّيّد</a:t>
            </a:r>
          </a:p>
          <a:p>
            <a:pPr algn="r"/>
            <a:r>
              <a:rPr lang="ar-JO" sz="2800" b="0" i="0" dirty="0">
                <a:solidFill>
                  <a:srgbClr val="212529"/>
                </a:solidFill>
                <a:effectLst/>
                <a:latin typeface="Droid Arabic Naskh"/>
              </a:rPr>
              <a:t>ودخَلَ يَسوعُ كَفْرَناحومَ، فجاءَهُ ضابِطٌ رومانِـيٌّ وتَوَسَّلَ إلَيهِ بقولِهِ. يا سيِّدُ، خادِمي طَريحُ الفِراشِ في البَيتِ يَتوَجَّعُ كثيرًا ولا يَقدِرُ أنْ يَتحرَّكَ. متّى 8: 6-7</a:t>
            </a:r>
            <a:br>
              <a:rPr lang="ar-JO" sz="2800" b="0" i="0" dirty="0">
                <a:solidFill>
                  <a:srgbClr val="212529"/>
                </a:solidFill>
                <a:effectLst/>
                <a:latin typeface="Droid Arabic Naskh"/>
              </a:rPr>
            </a:br>
            <a:r>
              <a:rPr lang="ar-JO" sz="2800" b="0" i="0" dirty="0">
                <a:solidFill>
                  <a:srgbClr val="212529"/>
                </a:solidFill>
                <a:effectLst/>
                <a:latin typeface="Droid Arabic Naskh"/>
              </a:rPr>
              <a:t>ولا تَسمَحوا بأنْ يَدْعوَكُمْ أحدٌ يا سيِّدُ، لأنَّ لكُم سيِّدًا واحدًا هوَ المَسيحُ. متّى 10:23</a:t>
            </a:r>
          </a:p>
        </p:txBody>
      </p:sp>
      <p:sp>
        <p:nvSpPr>
          <p:cNvPr id="5" name="TextBox 4">
            <a:extLst>
              <a:ext uri="{FF2B5EF4-FFF2-40B4-BE49-F238E27FC236}">
                <a16:creationId xmlns:a16="http://schemas.microsoft.com/office/drawing/2014/main" id="{2692A106-12D3-B6C9-7534-FD87CED76106}"/>
              </a:ext>
            </a:extLst>
          </p:cNvPr>
          <p:cNvSpPr txBox="1"/>
          <p:nvPr/>
        </p:nvSpPr>
        <p:spPr>
          <a:xfrm>
            <a:off x="2247900" y="3242578"/>
            <a:ext cx="9296400" cy="2308324"/>
          </a:xfrm>
          <a:prstGeom prst="rect">
            <a:avLst/>
          </a:prstGeom>
          <a:noFill/>
        </p:spPr>
        <p:txBody>
          <a:bodyPr wrap="square">
            <a:spAutoFit/>
          </a:bodyPr>
          <a:lstStyle/>
          <a:p>
            <a:pPr algn="r"/>
            <a:r>
              <a:rPr lang="ar-JO" sz="3200" b="1" i="0" dirty="0">
                <a:solidFill>
                  <a:srgbClr val="333333"/>
                </a:solidFill>
                <a:effectLst/>
                <a:latin typeface="Droid Arabic Naskh"/>
              </a:rPr>
              <a:t>ابن</a:t>
            </a:r>
            <a:r>
              <a:rPr lang="ar-JO" sz="3200" b="0" i="0" dirty="0">
                <a:solidFill>
                  <a:srgbClr val="333333"/>
                </a:solidFill>
                <a:effectLst/>
                <a:latin typeface="Droid Arabic Naskh"/>
              </a:rPr>
              <a:t> </a:t>
            </a:r>
            <a:r>
              <a:rPr lang="ar-JO" sz="3200" b="1" i="0" dirty="0">
                <a:solidFill>
                  <a:srgbClr val="333333"/>
                </a:solidFill>
                <a:effectLst/>
                <a:latin typeface="Droid Arabic Naskh"/>
              </a:rPr>
              <a:t>الإنسان</a:t>
            </a:r>
          </a:p>
          <a:p>
            <a:pPr algn="r"/>
            <a:r>
              <a:rPr lang="ar-JO" sz="2800" b="0" i="0" dirty="0">
                <a:solidFill>
                  <a:srgbClr val="212529"/>
                </a:solidFill>
                <a:effectLst/>
                <a:latin typeface="Droid Arabic Naskh"/>
              </a:rPr>
              <a:t>فأجابَهُ يَسوعُ للثَّعالِبِ أوكارٌ، ولِطُيورِ السَّماءِ أعشاشّ، وأمّا اٌبنُ الإنسانِ، فلا يَجِدُ أينَ يُسنِدُ رأسَهُ. متّى 20:8</a:t>
            </a:r>
            <a:br>
              <a:rPr lang="ar-JO" sz="2800" b="0" i="0" dirty="0">
                <a:solidFill>
                  <a:srgbClr val="212529"/>
                </a:solidFill>
                <a:effectLst/>
                <a:latin typeface="Droid Arabic Naskh"/>
              </a:rPr>
            </a:br>
            <a:r>
              <a:rPr lang="ar-JO" sz="2800" b="0" i="0" dirty="0">
                <a:solidFill>
                  <a:srgbClr val="212529"/>
                </a:solidFill>
                <a:effectLst/>
                <a:latin typeface="Droid Arabic Naskh"/>
              </a:rPr>
              <a:t>وتَظهَرُ في ذلِكَ الحينِ علامةُ اٌبنِ الإنسانِ في السَّماءِ، فتَنتَحِبُ جميعُ قبائِلِ الأرضِ، ويَرى النّاسُ اٌبنَ الإنسانِ آتيًا على سَحابِ السَّماءِ في كُلِّ عِزّةٍ وجلال. متّى 30:24</a:t>
            </a:r>
          </a:p>
        </p:txBody>
      </p:sp>
    </p:spTree>
    <p:extLst>
      <p:ext uri="{BB962C8B-B14F-4D97-AF65-F5344CB8AC3E}">
        <p14:creationId xmlns:p14="http://schemas.microsoft.com/office/powerpoint/2010/main" val="7760857"/>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0E0C61C-547F-8359-43F5-2FB3C0279CCC}"/>
              </a:ext>
            </a:extLst>
          </p:cNvPr>
          <p:cNvSpPr txBox="1"/>
          <p:nvPr/>
        </p:nvSpPr>
        <p:spPr>
          <a:xfrm>
            <a:off x="3467100" y="905559"/>
            <a:ext cx="8077200" cy="1015663"/>
          </a:xfrm>
          <a:prstGeom prst="rect">
            <a:avLst/>
          </a:prstGeom>
          <a:noFill/>
        </p:spPr>
        <p:txBody>
          <a:bodyPr wrap="square">
            <a:spAutoFit/>
          </a:bodyPr>
          <a:lstStyle/>
          <a:p>
            <a:pPr algn="r"/>
            <a:r>
              <a:rPr lang="ar-JO" sz="3200" b="1" i="0" dirty="0">
                <a:solidFill>
                  <a:srgbClr val="333333"/>
                </a:solidFill>
                <a:effectLst/>
                <a:latin typeface="Droid Arabic Naskh"/>
              </a:rPr>
              <a:t>ربّ السبت، في ترجمة. وسيّد السبت، في ترجمة أخرى</a:t>
            </a:r>
          </a:p>
          <a:p>
            <a:pPr algn="r"/>
            <a:r>
              <a:rPr lang="ar-JO" sz="2800" b="0" i="0" dirty="0">
                <a:solidFill>
                  <a:srgbClr val="212529"/>
                </a:solidFill>
                <a:effectLst/>
                <a:latin typeface="Droid Arabic Naskh"/>
              </a:rPr>
              <a:t>فإنّ ابن الانسان هو ربّ السبت أيضًا. متّى 8:12 وفي مرقس 28:2 ولوقا</a:t>
            </a:r>
            <a:r>
              <a:rPr lang="ar-JO" b="0" i="0" dirty="0">
                <a:solidFill>
                  <a:srgbClr val="212529"/>
                </a:solidFill>
                <a:effectLst/>
                <a:latin typeface="Droid Arabic Naskh"/>
              </a:rPr>
              <a:t> </a:t>
            </a:r>
            <a:r>
              <a:rPr lang="ar-JO" sz="2800" b="0" i="0" dirty="0">
                <a:solidFill>
                  <a:srgbClr val="212529"/>
                </a:solidFill>
                <a:effectLst/>
                <a:latin typeface="Droid Arabic Naskh"/>
              </a:rPr>
              <a:t>5:6</a:t>
            </a:r>
          </a:p>
        </p:txBody>
      </p:sp>
      <p:sp>
        <p:nvSpPr>
          <p:cNvPr id="7" name="TextBox 6">
            <a:extLst>
              <a:ext uri="{FF2B5EF4-FFF2-40B4-BE49-F238E27FC236}">
                <a16:creationId xmlns:a16="http://schemas.microsoft.com/office/drawing/2014/main" id="{330224B5-1BCD-9870-3A1A-3A6BACF538AD}"/>
              </a:ext>
            </a:extLst>
          </p:cNvPr>
          <p:cNvSpPr txBox="1"/>
          <p:nvPr/>
        </p:nvSpPr>
        <p:spPr>
          <a:xfrm>
            <a:off x="885825" y="2328356"/>
            <a:ext cx="10658475" cy="1877437"/>
          </a:xfrm>
          <a:prstGeom prst="rect">
            <a:avLst/>
          </a:prstGeom>
          <a:noFill/>
        </p:spPr>
        <p:txBody>
          <a:bodyPr wrap="square">
            <a:spAutoFit/>
          </a:bodyPr>
          <a:lstStyle/>
          <a:p>
            <a:pPr algn="r"/>
            <a:r>
              <a:rPr lang="ar-JO" sz="3200" b="1" i="0" dirty="0">
                <a:solidFill>
                  <a:srgbClr val="333333"/>
                </a:solidFill>
                <a:effectLst/>
                <a:latin typeface="Droid Arabic Naskh"/>
              </a:rPr>
              <a:t>ابن الله</a:t>
            </a:r>
          </a:p>
          <a:p>
            <a:pPr algn="r"/>
            <a:r>
              <a:rPr lang="ar-JO" sz="2800" b="0" i="0" dirty="0">
                <a:solidFill>
                  <a:srgbClr val="212529"/>
                </a:solidFill>
                <a:effectLst/>
                <a:latin typeface="Droid Arabic Naskh"/>
              </a:rPr>
              <a:t>بدء إنجيل يَسوعَ المَسيحِ اٌبنِ اللهِ. مرقس 1:1</a:t>
            </a:r>
            <a:br>
              <a:rPr lang="ar-JO" sz="2800" b="0" i="0" dirty="0">
                <a:solidFill>
                  <a:srgbClr val="212529"/>
                </a:solidFill>
                <a:effectLst/>
                <a:latin typeface="Droid Arabic Naskh"/>
              </a:rPr>
            </a:br>
            <a:r>
              <a:rPr lang="ar-JO" sz="2800" b="0" i="0" dirty="0">
                <a:solidFill>
                  <a:srgbClr val="212529"/>
                </a:solidFill>
                <a:effectLst/>
                <a:latin typeface="Droid Arabic Naskh"/>
              </a:rPr>
              <a:t>تنويه: سبق لي ولغيري التعريف بمعنى "اٌبن الله" أي كلمة الله، المنبثق من الله. فلا يعني ابنًا هنا بالمعنى الجسدي بل الروحي</a:t>
            </a:r>
            <a:r>
              <a:rPr lang="ar-JO" b="0" i="0" dirty="0">
                <a:solidFill>
                  <a:srgbClr val="212529"/>
                </a:solidFill>
                <a:effectLst/>
                <a:latin typeface="Droid Arabic Naskh"/>
              </a:rPr>
              <a:t>.</a:t>
            </a:r>
          </a:p>
        </p:txBody>
      </p:sp>
      <p:sp>
        <p:nvSpPr>
          <p:cNvPr id="9" name="TextBox 8">
            <a:extLst>
              <a:ext uri="{FF2B5EF4-FFF2-40B4-BE49-F238E27FC236}">
                <a16:creationId xmlns:a16="http://schemas.microsoft.com/office/drawing/2014/main" id="{15AF1E16-5087-64AD-68C4-F4AC6FF88169}"/>
              </a:ext>
            </a:extLst>
          </p:cNvPr>
          <p:cNvSpPr txBox="1"/>
          <p:nvPr/>
        </p:nvSpPr>
        <p:spPr>
          <a:xfrm>
            <a:off x="1536569" y="4612927"/>
            <a:ext cx="10007731" cy="1446550"/>
          </a:xfrm>
          <a:prstGeom prst="rect">
            <a:avLst/>
          </a:prstGeom>
          <a:noFill/>
        </p:spPr>
        <p:txBody>
          <a:bodyPr wrap="square">
            <a:spAutoFit/>
          </a:bodyPr>
          <a:lstStyle/>
          <a:p>
            <a:pPr algn="r"/>
            <a:r>
              <a:rPr lang="ar-JO" sz="3200" b="1" i="0" dirty="0">
                <a:solidFill>
                  <a:srgbClr val="333333"/>
                </a:solidFill>
                <a:effectLst/>
                <a:latin typeface="Droid Arabic Naskh"/>
              </a:rPr>
              <a:t>الطبيب</a:t>
            </a:r>
          </a:p>
          <a:p>
            <a:pPr algn="r"/>
            <a:r>
              <a:rPr lang="ar-JO" sz="2800" b="0" i="0" dirty="0">
                <a:solidFill>
                  <a:srgbClr val="212529"/>
                </a:solidFill>
                <a:effectLst/>
                <a:latin typeface="Droid Arabic Naskh"/>
              </a:rPr>
              <a:t>فسَمِعَ يَسوعُ كلامَهُم، فقالَ لهُم لا يَحتاجُ الأصِحّاءُ إلى طبـيبٍ، بلِ المَرضى. ما جئتُ لأدعُوَ الصَّالِحينَ، بلِ الخاطِئينَ. مرقس 17:2</a:t>
            </a:r>
          </a:p>
        </p:txBody>
      </p:sp>
    </p:spTree>
    <p:extLst>
      <p:ext uri="{BB962C8B-B14F-4D97-AF65-F5344CB8AC3E}">
        <p14:creationId xmlns:p14="http://schemas.microsoft.com/office/powerpoint/2010/main" val="1389239291"/>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E7AAFB-48E4-57D9-BEC5-9307DCAD82F7}"/>
              </a:ext>
            </a:extLst>
          </p:cNvPr>
          <p:cNvSpPr txBox="1"/>
          <p:nvPr/>
        </p:nvSpPr>
        <p:spPr>
          <a:xfrm>
            <a:off x="895350" y="858500"/>
            <a:ext cx="10810876" cy="4462760"/>
          </a:xfrm>
          <a:prstGeom prst="rect">
            <a:avLst/>
          </a:prstGeom>
          <a:noFill/>
        </p:spPr>
        <p:txBody>
          <a:bodyPr wrap="square">
            <a:spAutoFit/>
          </a:bodyPr>
          <a:lstStyle/>
          <a:p>
            <a:pPr algn="r"/>
            <a:r>
              <a:rPr lang="ar-JO" sz="3200" b="1" i="0" dirty="0">
                <a:solidFill>
                  <a:srgbClr val="333333"/>
                </a:solidFill>
                <a:effectLst/>
                <a:latin typeface="Droid Arabic Naskh"/>
              </a:rPr>
              <a:t>المعلّم والراعي والصالح</a:t>
            </a:r>
          </a:p>
          <a:p>
            <a:pPr algn="r"/>
            <a:r>
              <a:rPr lang="ar-JO" sz="2800" b="0" i="0" dirty="0">
                <a:solidFill>
                  <a:srgbClr val="212529"/>
                </a:solidFill>
                <a:effectLst/>
                <a:latin typeface="Droid Arabic Naskh"/>
              </a:rPr>
              <a:t>وإذا واحدٌ تقدّم وقال له أيّها المعلِّم الصّالح أيّ صلاح أعمل لتكون لي الحياة الأبدية. فقال له لماذا تدعوني صالحًا. ليس أحد صالحًا إلّـا واحد وهو الله. ولكنْ إن أردت أن تدخل الحياة فاحفظ الوصايا. متى 19: 16-17 ومرقس 17:10-18</a:t>
            </a:r>
            <a:br>
              <a:rPr lang="ar-JO" sz="2800" b="0" i="0" dirty="0">
                <a:solidFill>
                  <a:srgbClr val="212529"/>
                </a:solidFill>
                <a:effectLst/>
                <a:latin typeface="Droid Arabic Naskh"/>
              </a:rPr>
            </a:br>
            <a:r>
              <a:rPr lang="ar-JO" sz="2800" b="0" i="0" dirty="0">
                <a:solidFill>
                  <a:srgbClr val="212529"/>
                </a:solidFill>
                <a:effectLst/>
                <a:latin typeface="Droid Arabic Naskh"/>
              </a:rPr>
              <a:t>معنى الآية: أكّد الرّبّ يسوع بهذه الآية على ألوهيّته. فمعنى القول هو: هل عَلِمتَ بأني أنا هو الرب إلهك حتّى دعوتني "الصالح" إذ {ليس أحد صالحًا إلّـا واحد وهو الله} آمين</a:t>
            </a:r>
            <a:br>
              <a:rPr lang="ar-JO" sz="2800" b="0" i="0" dirty="0">
                <a:solidFill>
                  <a:srgbClr val="212529"/>
                </a:solidFill>
                <a:effectLst/>
                <a:latin typeface="Droid Arabic Naskh"/>
              </a:rPr>
            </a:br>
            <a:r>
              <a:rPr lang="ar-JO" sz="2800" b="0" i="0" dirty="0">
                <a:solidFill>
                  <a:srgbClr val="212529"/>
                </a:solidFill>
                <a:effectLst/>
                <a:latin typeface="Droid Arabic Naskh"/>
              </a:rPr>
              <a:t> فأجابَهُمْ إذهبوا إلى فلان في المدينة وقولوا لهُ يقولُ المُعلِّمُ جاءَتْ ساعَتي، وسأتناولُ عَشاءَ الفِصْحِ في بَيتِكَ معَ تلاميذي. متّى 18:26</a:t>
            </a:r>
            <a:br>
              <a:rPr lang="ar-JO" sz="2800" b="0" i="0" dirty="0">
                <a:solidFill>
                  <a:srgbClr val="212529"/>
                </a:solidFill>
                <a:effectLst/>
                <a:latin typeface="Droid Arabic Naskh"/>
              </a:rPr>
            </a:br>
            <a:r>
              <a:rPr lang="ar-JO" sz="2800" b="0" i="0" dirty="0">
                <a:solidFill>
                  <a:srgbClr val="212529"/>
                </a:solidFill>
                <a:effectLst/>
                <a:latin typeface="Droid Arabic Naskh"/>
              </a:rPr>
              <a:t>أنا هو الراعي الصالح. والراعي الصالح يبذل نفسه عن الخراف. يُوحَنّا 11:10</a:t>
            </a:r>
            <a:br>
              <a:rPr lang="ar-JO" sz="2800" b="0" i="0" dirty="0">
                <a:solidFill>
                  <a:srgbClr val="212529"/>
                </a:solidFill>
                <a:effectLst/>
                <a:latin typeface="Droid Arabic Naskh"/>
              </a:rPr>
            </a:br>
            <a:r>
              <a:rPr lang="ar-JO" sz="2800" b="0" i="0" dirty="0">
                <a:solidFill>
                  <a:srgbClr val="212529"/>
                </a:solidFill>
                <a:effectLst/>
                <a:latin typeface="Droid Arabic Naskh"/>
              </a:rPr>
              <a:t>أمّا أنا فإنّي الراعي الصالح وأعرف خاصّتي وخاصّتي تعرفني. يوحنّا 14:10</a:t>
            </a:r>
          </a:p>
        </p:txBody>
      </p:sp>
    </p:spTree>
    <p:extLst>
      <p:ext uri="{BB962C8B-B14F-4D97-AF65-F5344CB8AC3E}">
        <p14:creationId xmlns:p14="http://schemas.microsoft.com/office/powerpoint/2010/main" val="1989942731"/>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2EBB9F0-2F41-CB4E-DE18-3666B0102456}"/>
              </a:ext>
            </a:extLst>
          </p:cNvPr>
          <p:cNvSpPr txBox="1"/>
          <p:nvPr/>
        </p:nvSpPr>
        <p:spPr>
          <a:xfrm>
            <a:off x="1809946" y="886368"/>
            <a:ext cx="9735532" cy="1446550"/>
          </a:xfrm>
          <a:prstGeom prst="rect">
            <a:avLst/>
          </a:prstGeom>
          <a:noFill/>
        </p:spPr>
        <p:txBody>
          <a:bodyPr wrap="square">
            <a:spAutoFit/>
          </a:bodyPr>
          <a:lstStyle/>
          <a:p>
            <a:pPr algn="r"/>
            <a:r>
              <a:rPr lang="ar-JO" sz="3200" b="1" i="0" dirty="0">
                <a:solidFill>
                  <a:srgbClr val="333333"/>
                </a:solidFill>
                <a:effectLst/>
                <a:latin typeface="Droid Arabic Naskh"/>
              </a:rPr>
              <a:t>الابن الحبيب</a:t>
            </a:r>
          </a:p>
          <a:p>
            <a:pPr algn="r"/>
            <a:r>
              <a:rPr lang="ar-JO" sz="2800" b="0" i="0" dirty="0">
                <a:solidFill>
                  <a:srgbClr val="212529"/>
                </a:solidFill>
                <a:effectLst/>
                <a:latin typeface="Droid Arabic Naskh"/>
              </a:rPr>
              <a:t>وجاءَت سَحابةٌ ظَلَّلتْهُم، وقالَ صَوتّ مِنَ السَّحابَةِ هذا هوَ اٌبني الحبيبُ فلَهُ اٌسمَعوا. مرقس 7:9 وانظر لوقا 21:3</a:t>
            </a:r>
          </a:p>
        </p:txBody>
      </p:sp>
      <p:sp>
        <p:nvSpPr>
          <p:cNvPr id="5" name="TextBox 4">
            <a:extLst>
              <a:ext uri="{FF2B5EF4-FFF2-40B4-BE49-F238E27FC236}">
                <a16:creationId xmlns:a16="http://schemas.microsoft.com/office/drawing/2014/main" id="{333BA89D-BF51-9BB8-D75F-61CD463BBB2A}"/>
              </a:ext>
            </a:extLst>
          </p:cNvPr>
          <p:cNvSpPr txBox="1"/>
          <p:nvPr/>
        </p:nvSpPr>
        <p:spPr>
          <a:xfrm>
            <a:off x="1480008" y="2809435"/>
            <a:ext cx="10065470" cy="1015663"/>
          </a:xfrm>
          <a:prstGeom prst="rect">
            <a:avLst/>
          </a:prstGeom>
          <a:noFill/>
        </p:spPr>
        <p:txBody>
          <a:bodyPr wrap="square">
            <a:spAutoFit/>
          </a:bodyPr>
          <a:lstStyle/>
          <a:p>
            <a:pPr algn="r"/>
            <a:r>
              <a:rPr lang="ar-JO" sz="3200" b="1" i="0" dirty="0">
                <a:solidFill>
                  <a:srgbClr val="333333"/>
                </a:solidFill>
                <a:effectLst/>
                <a:latin typeface="Droid Arabic Naskh"/>
              </a:rPr>
              <a:t>العظيم واٌبن العَلِيّ</a:t>
            </a:r>
          </a:p>
          <a:p>
            <a:pPr algn="r"/>
            <a:r>
              <a:rPr lang="ar-JO" sz="2800" b="0" i="0" dirty="0">
                <a:solidFill>
                  <a:srgbClr val="212529"/>
                </a:solidFill>
                <a:effectLst/>
                <a:latin typeface="Droid Arabic Naskh"/>
              </a:rPr>
              <a:t>فيكونُ عظيمًا واٌبنَ اللهِ العَليِّ يُدعى، ويُعطيهِ الرَّبُّ الإلهُ عرشَ أبـيهِ داودَ. لوقا 32:1 وانظر دانيال 14:7</a:t>
            </a:r>
          </a:p>
        </p:txBody>
      </p:sp>
    </p:spTree>
    <p:extLst>
      <p:ext uri="{BB962C8B-B14F-4D97-AF65-F5344CB8AC3E}">
        <p14:creationId xmlns:p14="http://schemas.microsoft.com/office/powerpoint/2010/main" val="737423796"/>
      </p:ext>
    </p:extLst>
  </p:cSld>
  <p:clrMapOvr>
    <a:masterClrMapping/>
  </p:clrMapOvr>
  <p:transition spd="slow">
    <p:fade/>
  </p:transition>
</p:sld>
</file>

<file path=ppt/theme/theme1.xml><?xml version="1.0" encoding="utf-8"?>
<a:theme xmlns:a="http://schemas.openxmlformats.org/drawingml/2006/main" name="Parcel">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3012</TotalTime>
  <Words>460</Words>
  <Application>Microsoft Office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Cairo</vt:lpstr>
      <vt:lpstr>Droid Arabic Naskh</vt:lpstr>
      <vt:lpstr>Gill Sans MT</vt:lpstr>
      <vt:lpstr>Parcel</vt:lpstr>
      <vt:lpstr>ألقاب واسماء الرب يسوع المسيح مع الشاهد</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ألقاب واسماء الرب يسوع المسيح مع الشاهد</dc:title>
  <dc:creator>RH</dc:creator>
  <cp:lastModifiedBy>RH</cp:lastModifiedBy>
  <cp:revision>1</cp:revision>
  <dcterms:created xsi:type="dcterms:W3CDTF">2023-12-01T13:36:02Z</dcterms:created>
  <dcterms:modified xsi:type="dcterms:W3CDTF">2023-12-03T15:48:53Z</dcterms:modified>
</cp:coreProperties>
</file>