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2" r:id="rId6"/>
    <p:sldId id="265" r:id="rId7"/>
    <p:sldId id="266"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71" d="100"/>
          <a:sy n="71" d="100"/>
        </p:scale>
        <p:origin x="6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12/2/2023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12/2/2023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D117-CA1E-41F2-85CC-01D0B4E54C1C}"/>
              </a:ext>
            </a:extLst>
          </p:cNvPr>
          <p:cNvSpPr>
            <a:spLocks noGrp="1"/>
          </p:cNvSpPr>
          <p:nvPr>
            <p:ph type="ctrTitle"/>
          </p:nvPr>
        </p:nvSpPr>
        <p:spPr>
          <a:xfrm>
            <a:off x="1386840" y="1471256"/>
            <a:ext cx="9418320" cy="2275796"/>
          </a:xfrm>
        </p:spPr>
        <p:txBody>
          <a:bodyPr>
            <a:normAutofit/>
          </a:bodyPr>
          <a:lstStyle/>
          <a:p>
            <a:pPr algn="ctr" rtl="1"/>
            <a:r>
              <a:rPr lang="ar-JO" sz="8000" dirty="0">
                <a:solidFill>
                  <a:srgbClr val="0070C0"/>
                </a:solidFill>
              </a:rPr>
              <a:t>الجرائم الإلكترونية</a:t>
            </a:r>
            <a:endParaRPr lang="en-US" sz="8000" dirty="0">
              <a:solidFill>
                <a:srgbClr val="0070C0"/>
              </a:solidFill>
            </a:endParaRPr>
          </a:p>
        </p:txBody>
      </p:sp>
      <p:sp>
        <p:nvSpPr>
          <p:cNvPr id="3" name="Subtitle 2">
            <a:extLst>
              <a:ext uri="{FF2B5EF4-FFF2-40B4-BE49-F238E27FC236}">
                <a16:creationId xmlns:a16="http://schemas.microsoft.com/office/drawing/2014/main" id="{369914E2-214C-45FB-9776-912F5BE4A5DB}"/>
              </a:ext>
            </a:extLst>
          </p:cNvPr>
          <p:cNvSpPr>
            <a:spLocks noGrp="1"/>
          </p:cNvSpPr>
          <p:nvPr>
            <p:ph type="subTitle" idx="1"/>
          </p:nvPr>
        </p:nvSpPr>
        <p:spPr>
          <a:xfrm>
            <a:off x="3284220" y="3747052"/>
            <a:ext cx="5623560" cy="639417"/>
          </a:xfrm>
        </p:spPr>
        <p:txBody>
          <a:bodyPr>
            <a:normAutofit/>
          </a:bodyPr>
          <a:lstStyle/>
          <a:p>
            <a:pPr algn="ctr" rtl="1"/>
            <a:r>
              <a:rPr lang="ar-JO" sz="2000" dirty="0"/>
              <a:t>عمل الطالبة: ياسمين موسى كامل</a:t>
            </a:r>
            <a:endParaRPr lang="en-US" sz="2000" dirty="0"/>
          </a:p>
        </p:txBody>
      </p:sp>
    </p:spTree>
    <p:extLst>
      <p:ext uri="{BB962C8B-B14F-4D97-AF65-F5344CB8AC3E}">
        <p14:creationId xmlns:p14="http://schemas.microsoft.com/office/powerpoint/2010/main" val="304273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BA99-800F-4F4C-94C1-7B4F5B6DBF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CC5928-0421-4EB8-BB5D-6C9727B8C17B}"/>
              </a:ext>
            </a:extLst>
          </p:cNvPr>
          <p:cNvSpPr>
            <a:spLocks noGrp="1"/>
          </p:cNvSpPr>
          <p:nvPr>
            <p:ph idx="1"/>
          </p:nvPr>
        </p:nvSpPr>
        <p:spPr/>
        <p:txBody>
          <a:bodyPr/>
          <a:lstStyle/>
          <a:p>
            <a:endParaRPr lang="en-US"/>
          </a:p>
        </p:txBody>
      </p:sp>
      <p:pic>
        <p:nvPicPr>
          <p:cNvPr id="2050" name="Picture 2" descr="Russian-speaking cybercrime evolution: What changed from 2016 to 2021 |  Securelist">
            <a:extLst>
              <a:ext uri="{FF2B5EF4-FFF2-40B4-BE49-F238E27FC236}">
                <a16:creationId xmlns:a16="http://schemas.microsoft.com/office/drawing/2014/main" id="{8F9C682E-2209-4A0C-886A-D75AE782C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2955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557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1E23-2550-4470-8EF3-2B9DA2C3462D}"/>
              </a:ext>
            </a:extLst>
          </p:cNvPr>
          <p:cNvSpPr>
            <a:spLocks noGrp="1"/>
          </p:cNvSpPr>
          <p:nvPr>
            <p:ph type="title"/>
          </p:nvPr>
        </p:nvSpPr>
        <p:spPr>
          <a:xfrm>
            <a:off x="1249680" y="255681"/>
            <a:ext cx="9692640" cy="895256"/>
          </a:xfrm>
        </p:spPr>
        <p:txBody>
          <a:bodyPr>
            <a:normAutofit/>
          </a:bodyPr>
          <a:lstStyle/>
          <a:p>
            <a:pPr algn="ctr" rtl="1"/>
            <a:r>
              <a:rPr lang="ar-JO" sz="3600" b="1" dirty="0">
                <a:solidFill>
                  <a:srgbClr val="0070C0"/>
                </a:solidFill>
                <a:latin typeface="Arial" panose="020B0604020202020204" pitchFamily="34" charset="0"/>
                <a:cs typeface="Arial" panose="020B0604020202020204" pitchFamily="34" charset="0"/>
              </a:rPr>
              <a:t>ما هي الجريمة الإلكترونية؟ وما هي أمثلة عليها؟</a:t>
            </a:r>
            <a:endParaRPr lang="en-US" sz="3600" b="1"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6F7E6DD-1B68-4314-B641-F5CA6819F1E9}"/>
              </a:ext>
            </a:extLst>
          </p:cNvPr>
          <p:cNvSpPr>
            <a:spLocks noGrp="1"/>
          </p:cNvSpPr>
          <p:nvPr>
            <p:ph idx="1"/>
          </p:nvPr>
        </p:nvSpPr>
        <p:spPr>
          <a:xfrm>
            <a:off x="1249680" y="1573306"/>
            <a:ext cx="9468881" cy="4719918"/>
          </a:xfrm>
        </p:spPr>
        <p:txBody>
          <a:bodyPr>
            <a:normAutofit/>
          </a:bodyPr>
          <a:lstStyle/>
          <a:p>
            <a:pPr marL="0" indent="0" algn="r" rtl="1">
              <a:buNone/>
            </a:pPr>
            <a:r>
              <a:rPr lang="ar-JO" sz="2400" dirty="0">
                <a:latin typeface="Arial" panose="020B0604020202020204" pitchFamily="34" charset="0"/>
                <a:cs typeface="Arial" panose="020B0604020202020204" pitchFamily="34" charset="0"/>
              </a:rPr>
              <a:t> هي نشاط إجرامي غير مشروع، موّجه للوصول الى المعلومات المخزّنة على جهاز الحاسوب أو الأجهزة الإلكترونية، سعيًا إلى تغييرها أو نسخها أو حذفها.  </a:t>
            </a:r>
          </a:p>
          <a:p>
            <a:pPr marL="0" indent="0" algn="r" rtl="1">
              <a:buNone/>
            </a:pPr>
            <a:endParaRPr lang="ar-JO" sz="2000" b="1" u="sng" dirty="0">
              <a:latin typeface="Arial" panose="020B0604020202020204" pitchFamily="34" charset="0"/>
              <a:cs typeface="Arial" panose="020B0604020202020204" pitchFamily="34" charset="0"/>
            </a:endParaRPr>
          </a:p>
          <a:p>
            <a:pPr marL="0" indent="0" algn="r" rtl="1">
              <a:buNone/>
            </a:pPr>
            <a:r>
              <a:rPr lang="ar-JO" sz="2000" b="1" u="sng" dirty="0">
                <a:latin typeface="Arial" panose="020B0604020202020204" pitchFamily="34" charset="0"/>
                <a:cs typeface="Arial" panose="020B0604020202020204" pitchFamily="34" charset="0"/>
              </a:rPr>
              <a:t>ومن بعض الأمثلة عليها:</a:t>
            </a:r>
          </a:p>
          <a:p>
            <a:pPr algn="r" rtl="1"/>
            <a:r>
              <a:rPr lang="ar-JO" dirty="0"/>
              <a:t>اقتحام المواقع الإكترونية على الشبكة </a:t>
            </a:r>
          </a:p>
          <a:p>
            <a:pPr algn="r" rtl="1"/>
            <a:r>
              <a:rPr lang="ar-JO" dirty="0"/>
              <a:t>جرائم القرصنة </a:t>
            </a:r>
          </a:p>
          <a:p>
            <a:pPr algn="r" rtl="1"/>
            <a:r>
              <a:rPr lang="ar-JO" dirty="0"/>
              <a:t>تشويه السمعة والتشهير بها </a:t>
            </a:r>
          </a:p>
          <a:p>
            <a:pPr algn="r" rtl="1"/>
            <a:r>
              <a:rPr lang="ar-JO" dirty="0"/>
              <a:t>انتحال شخصية فرد أو شركة بهدف الإحتيال</a:t>
            </a:r>
          </a:p>
          <a:p>
            <a:pPr algn="r" rtl="1"/>
            <a:r>
              <a:rPr lang="ar-JO" dirty="0"/>
              <a:t>جرائم الأموال </a:t>
            </a:r>
          </a:p>
          <a:p>
            <a:pPr algn="r" rtl="1"/>
            <a:r>
              <a:rPr lang="ar-JO" dirty="0"/>
              <a:t>الجرائم الماسة باألمن</a:t>
            </a:r>
            <a:endParaRPr lang="en-US" sz="3200" dirty="0">
              <a:latin typeface="Arial" panose="020B0604020202020204" pitchFamily="34" charset="0"/>
              <a:cs typeface="Arial" panose="020B0604020202020204" pitchFamily="34" charset="0"/>
            </a:endParaRPr>
          </a:p>
        </p:txBody>
      </p:sp>
      <p:pic>
        <p:nvPicPr>
          <p:cNvPr id="3074" name="Picture 2" descr="الجريمة الإلكترونية | نوفل للمحاماة والتحكيم">
            <a:extLst>
              <a:ext uri="{FF2B5EF4-FFF2-40B4-BE49-F238E27FC236}">
                <a16:creationId xmlns:a16="http://schemas.microsoft.com/office/drawing/2014/main" id="{14FEDD7F-88C8-4D57-9E27-D0AFF9E2F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11" y="3012140"/>
            <a:ext cx="4036714" cy="31062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34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30DB-FC43-4B76-8235-B8A02FAC86C6}"/>
              </a:ext>
            </a:extLst>
          </p:cNvPr>
          <p:cNvSpPr>
            <a:spLocks noGrp="1"/>
          </p:cNvSpPr>
          <p:nvPr>
            <p:ph type="title"/>
          </p:nvPr>
        </p:nvSpPr>
        <p:spPr>
          <a:xfrm>
            <a:off x="470648" y="365760"/>
            <a:ext cx="10475258" cy="1019285"/>
          </a:xfrm>
        </p:spPr>
        <p:txBody>
          <a:bodyPr>
            <a:normAutofit/>
          </a:bodyPr>
          <a:lstStyle/>
          <a:p>
            <a:pPr algn="ctr" rtl="1"/>
            <a:r>
              <a:rPr lang="ar-JO" sz="4000" b="1" dirty="0">
                <a:solidFill>
                  <a:srgbClr val="0070C0"/>
                </a:solidFill>
                <a:latin typeface="Arial" panose="020B0604020202020204" pitchFamily="34" charset="0"/>
                <a:cs typeface="Arial" panose="020B0604020202020204" pitchFamily="34" charset="0"/>
              </a:rPr>
              <a:t>كيف يمكن للأفراد حماية أنفسهم من الإحتيال الإلكتروني؟</a:t>
            </a:r>
            <a:endParaRPr lang="en-US" sz="4000" b="1"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8CB1BDD-9253-4232-AA9F-AFE609D52A50}"/>
              </a:ext>
            </a:extLst>
          </p:cNvPr>
          <p:cNvSpPr>
            <a:spLocks noGrp="1"/>
          </p:cNvSpPr>
          <p:nvPr>
            <p:ph idx="1"/>
          </p:nvPr>
        </p:nvSpPr>
        <p:spPr>
          <a:xfrm>
            <a:off x="1261872" y="2140903"/>
            <a:ext cx="9115110" cy="4351337"/>
          </a:xfrm>
        </p:spPr>
        <p:txBody>
          <a:bodyPr>
            <a:normAutofit/>
          </a:bodyPr>
          <a:lstStyle/>
          <a:p>
            <a:pPr algn="r" rtl="1" fontAlgn="base"/>
            <a:r>
              <a:rPr lang="ar-JO" sz="2400" dirty="0"/>
              <a:t>الحذر من مراسلة الغرباء.</a:t>
            </a:r>
          </a:p>
          <a:p>
            <a:pPr algn="r" rtl="1" fontAlgn="base"/>
            <a:r>
              <a:rPr lang="ar-JO" sz="2400" dirty="0"/>
              <a:t>عدم ترك الأجهزة الخاصة مع شخص غريب.</a:t>
            </a:r>
          </a:p>
          <a:p>
            <a:pPr algn="r" rtl="1" fontAlgn="base"/>
            <a:r>
              <a:rPr lang="ar-JO" sz="2400" dirty="0"/>
              <a:t>الحذر من مواقع التواصل الإجتماعي.</a:t>
            </a:r>
          </a:p>
          <a:p>
            <a:pPr algn="r" rtl="1" fontAlgn="base"/>
            <a:r>
              <a:rPr lang="ar-JO" sz="2400" dirty="0"/>
              <a:t>استخدام كلمات سر معقدة.</a:t>
            </a:r>
          </a:p>
          <a:p>
            <a:pPr algn="r" rtl="1" fontAlgn="base"/>
            <a:r>
              <a:rPr lang="ar-JO" sz="2400" dirty="0"/>
              <a:t>مسح محتويات الهاتف عند بيعه.</a:t>
            </a:r>
            <a:br>
              <a:rPr lang="ar-JO" sz="2400" dirty="0"/>
            </a:br>
            <a:endParaRPr lang="en-US" sz="2400" dirty="0"/>
          </a:p>
        </p:txBody>
      </p:sp>
      <p:pic>
        <p:nvPicPr>
          <p:cNvPr id="4098" name="Picture 2" descr="الجرائم الإلكترونية” تحذر من سرقة الصفحات واختراقها – هلا اخبار">
            <a:extLst>
              <a:ext uri="{FF2B5EF4-FFF2-40B4-BE49-F238E27FC236}">
                <a16:creationId xmlns:a16="http://schemas.microsoft.com/office/drawing/2014/main" id="{24E6966E-DF52-42D4-936F-81B8D8012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48" y="2624341"/>
            <a:ext cx="3442446" cy="33844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2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236DC-A909-4EF3-8633-8F3AD36A2973}"/>
              </a:ext>
            </a:extLst>
          </p:cNvPr>
          <p:cNvSpPr>
            <a:spLocks noGrp="1"/>
          </p:cNvSpPr>
          <p:nvPr>
            <p:ph type="title"/>
          </p:nvPr>
        </p:nvSpPr>
        <p:spPr>
          <a:xfrm>
            <a:off x="927847" y="325419"/>
            <a:ext cx="10026665" cy="1032734"/>
          </a:xfrm>
        </p:spPr>
        <p:txBody>
          <a:bodyPr>
            <a:normAutofit/>
          </a:bodyPr>
          <a:lstStyle/>
          <a:p>
            <a:pPr algn="ctr" rtl="1"/>
            <a:r>
              <a:rPr lang="ar-JO" sz="3600" b="1" dirty="0">
                <a:solidFill>
                  <a:srgbClr val="0070C0"/>
                </a:solidFill>
                <a:latin typeface="Arial" panose="020B0604020202020204" pitchFamily="34" charset="0"/>
                <a:cs typeface="Arial" panose="020B0604020202020204" pitchFamily="34" charset="0"/>
              </a:rPr>
              <a:t>كيف يمكن للأفراد التبليغ عن الجرائم الإكترونية؟ ولمن يجب الإتصال؟</a:t>
            </a:r>
            <a:endParaRPr lang="en-US" sz="3600" b="1"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9EECE1A-73B5-4288-9F34-EF5CC1116399}"/>
              </a:ext>
            </a:extLst>
          </p:cNvPr>
          <p:cNvSpPr>
            <a:spLocks noGrp="1"/>
          </p:cNvSpPr>
          <p:nvPr>
            <p:ph idx="1"/>
          </p:nvPr>
        </p:nvSpPr>
        <p:spPr>
          <a:xfrm>
            <a:off x="833718" y="1815353"/>
            <a:ext cx="10120794" cy="4351337"/>
          </a:xfrm>
        </p:spPr>
        <p:txBody>
          <a:bodyPr>
            <a:normAutofit/>
          </a:bodyPr>
          <a:lstStyle/>
          <a:p>
            <a:pPr marL="0" indent="0" algn="r" rtl="1">
              <a:buNone/>
            </a:pPr>
            <a:r>
              <a:rPr lang="ar-JO" sz="2400" dirty="0">
                <a:latin typeface="Arial" panose="020B0604020202020204" pitchFamily="34" charset="0"/>
                <a:cs typeface="Arial" panose="020B0604020202020204" pitchFamily="34" charset="0"/>
              </a:rPr>
              <a:t>تقديم شكوى الجرائم الالكترونية فيتم من خلاله التوجه إلى أقرب مركز أمني، ومن ثم يقوم المركز الأمني بتحويلك عن طريق كتاب رسمي وذلك إلى “وحدة مكافحة الجرائم الالكترونية”، أو يمكن التوجه إلى المدعي العام القريب من سكن المشتكي وتقديم استدعاء بالدعوى المراد رفعها، و طلب تحويلة و الانتقال بها إلى وحدة مكافحة الجرائم الالكترونية في إدارة البحث الجنائي.</a:t>
            </a:r>
            <a:endParaRPr lang="en-US" sz="3200" dirty="0">
              <a:latin typeface="Arial" panose="020B0604020202020204" pitchFamily="34" charset="0"/>
              <a:cs typeface="Arial" panose="020B0604020202020204" pitchFamily="34" charset="0"/>
            </a:endParaRPr>
          </a:p>
        </p:txBody>
      </p:sp>
      <p:pic>
        <p:nvPicPr>
          <p:cNvPr id="5124" name="Picture 4" descr="وحدة مكافحة الجرائم... - وحدة مكافحة الجرائم الالكترونية">
            <a:extLst>
              <a:ext uri="{FF2B5EF4-FFF2-40B4-BE49-F238E27FC236}">
                <a16:creationId xmlns:a16="http://schemas.microsoft.com/office/drawing/2014/main" id="{195654C8-C841-4170-B9C5-2571597CB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954" y="3715872"/>
            <a:ext cx="3016904" cy="30169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6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6787-7349-4A3C-8644-757D2F76D293}"/>
              </a:ext>
            </a:extLst>
          </p:cNvPr>
          <p:cNvSpPr>
            <a:spLocks noGrp="1"/>
          </p:cNvSpPr>
          <p:nvPr>
            <p:ph type="title"/>
          </p:nvPr>
        </p:nvSpPr>
        <p:spPr/>
        <p:txBody>
          <a:bodyPr>
            <a:normAutofit/>
          </a:bodyPr>
          <a:lstStyle/>
          <a:p>
            <a:pPr algn="ctr" rtl="1"/>
            <a:r>
              <a:rPr lang="ar-JO" sz="3600" b="1" dirty="0">
                <a:solidFill>
                  <a:srgbClr val="0070C0"/>
                </a:solidFill>
                <a:latin typeface="Arial" panose="020B0604020202020204" pitchFamily="34" charset="0"/>
                <a:cs typeface="Arial" panose="020B0604020202020204" pitchFamily="34" charset="0"/>
              </a:rPr>
              <a:t>ما هي مخاطر مشاركة المعلومات الشخصية عبر وسائل التواصل الإجتماعي؟</a:t>
            </a:r>
            <a:endParaRPr lang="en-US" sz="3600" b="1"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5D069CE-5727-4153-BDDC-DA88E61EF447}"/>
              </a:ext>
            </a:extLst>
          </p:cNvPr>
          <p:cNvSpPr>
            <a:spLocks noGrp="1"/>
          </p:cNvSpPr>
          <p:nvPr>
            <p:ph idx="1"/>
          </p:nvPr>
        </p:nvSpPr>
        <p:spPr>
          <a:xfrm>
            <a:off x="524435" y="1896035"/>
            <a:ext cx="10430077" cy="4351337"/>
          </a:xfrm>
        </p:spPr>
        <p:txBody>
          <a:bodyPr>
            <a:normAutofit/>
          </a:bodyPr>
          <a:lstStyle/>
          <a:p>
            <a:pPr marL="0" indent="0" algn="r" rtl="1">
              <a:buNone/>
            </a:pPr>
            <a:r>
              <a:rPr lang="ar-JO" sz="2400" dirty="0">
                <a:latin typeface="Arial" panose="020B0604020202020204" pitchFamily="34" charset="0"/>
                <a:cs typeface="Arial" panose="020B0604020202020204" pitchFamily="34" charset="0"/>
              </a:rPr>
              <a:t>تؤدي مشاركة البيانات والمعلومات الشخصية عبر الانترنت الى الاتاحة الطوعية للمعلومات والاخبار والصور والفيدوهات عبر الفضاء الرقمي وبالتالي يصبح اي شخص يستخدم شبكة الانترنت قادر على الوصول الى هذه المعلومات واستخدامها باي شكل من الاشكال، يمكن ان تصبح هذه المعلومات الخطر الاكبر الذي يتربص بحياة الفرد ، فقدرة الاخرين على الاكتشاف والوصول الى معلوماتك الشخصية         (مكان الاقامة، وجهات السفر، مكان العمل، مكان المدرسة او الجامعة ، اسماء الاطفال ومعلومات وصور الاسرة ، الخ...)، هي فرصة لاعطاء الاخرين وبكامل الارادة القدرة على استخدام الشر والنصب والاحتيال وانتهاز الفرص للابتزاز وسرقة الهوية وايضا السرقة والتعرض الى الاختطاف خاصة للاطفال وغيرها الكثير من المخاطر .</a:t>
            </a:r>
            <a:endParaRPr lang="en-US" sz="2400" dirty="0">
              <a:latin typeface="Arial" panose="020B0604020202020204" pitchFamily="34" charset="0"/>
              <a:cs typeface="Arial" panose="020B0604020202020204" pitchFamily="34" charset="0"/>
            </a:endParaRPr>
          </a:p>
        </p:txBody>
      </p:sp>
      <p:pic>
        <p:nvPicPr>
          <p:cNvPr id="6146" name="Picture 2" descr="أساليب مكافحة الجرائم الإلكترونية">
            <a:extLst>
              <a:ext uri="{FF2B5EF4-FFF2-40B4-BE49-F238E27FC236}">
                <a16:creationId xmlns:a16="http://schemas.microsoft.com/office/drawing/2014/main" id="{EA0F19CA-1609-4C4B-809A-0A0A20FFD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35" y="4736054"/>
            <a:ext cx="6952245" cy="212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36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1A6F-0A24-40A0-87E8-7DF535C965B2}"/>
              </a:ext>
            </a:extLst>
          </p:cNvPr>
          <p:cNvSpPr>
            <a:spLocks noGrp="1"/>
          </p:cNvSpPr>
          <p:nvPr>
            <p:ph type="title"/>
          </p:nvPr>
        </p:nvSpPr>
        <p:spPr>
          <a:xfrm>
            <a:off x="686338" y="0"/>
            <a:ext cx="9692640" cy="736581"/>
          </a:xfrm>
        </p:spPr>
        <p:txBody>
          <a:bodyPr>
            <a:normAutofit/>
          </a:bodyPr>
          <a:lstStyle/>
          <a:p>
            <a:pPr algn="ctr" rtl="1"/>
            <a:r>
              <a:rPr lang="ar-JO" sz="3600" b="1" dirty="0">
                <a:solidFill>
                  <a:srgbClr val="0070C0"/>
                </a:solidFill>
                <a:latin typeface="Arial" panose="020B0604020202020204" pitchFamily="34" charset="0"/>
                <a:cs typeface="Arial" panose="020B0604020202020204" pitchFamily="34" charset="0"/>
              </a:rPr>
              <a:t>ما هي السلوكيات الآمنة عبر الانترنت التي يجب اتباعها؟</a:t>
            </a:r>
            <a:endParaRPr lang="en-US" sz="3600" b="1" dirty="0">
              <a:solidFill>
                <a:srgbClr val="0070C0"/>
              </a:solidFill>
              <a:latin typeface="Arial" panose="020B0604020202020204" pitchFamily="34" charset="0"/>
              <a:cs typeface="Arial" panose="020B0604020202020204" pitchFamily="34" charset="0"/>
            </a:endParaRPr>
          </a:p>
        </p:txBody>
      </p:sp>
      <p:sp>
        <p:nvSpPr>
          <p:cNvPr id="4" name="AutoShape 2" descr="20190112_1.png">
            <a:extLst>
              <a:ext uri="{FF2B5EF4-FFF2-40B4-BE49-F238E27FC236}">
                <a16:creationId xmlns:a16="http://schemas.microsoft.com/office/drawing/2014/main" id="{9789D32F-9323-4A7C-ACD5-088AC73CC3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20190112_1.png">
            <a:extLst>
              <a:ext uri="{FF2B5EF4-FFF2-40B4-BE49-F238E27FC236}">
                <a16:creationId xmlns:a16="http://schemas.microsoft.com/office/drawing/2014/main" id="{544520BF-4DF5-4FC4-B3D6-921459B00E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08" b="8028"/>
          <a:stretch/>
        </p:blipFill>
        <p:spPr bwMode="auto">
          <a:xfrm>
            <a:off x="2433917" y="826792"/>
            <a:ext cx="6293224" cy="603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290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138FA4-0D5E-42FA-BB31-818966CAFD41}"/>
              </a:ext>
            </a:extLst>
          </p:cNvPr>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423065470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289</TotalTime>
  <Words>317</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Schoolbook</vt:lpstr>
      <vt:lpstr>Tahoma</vt:lpstr>
      <vt:lpstr>Wingdings 2</vt:lpstr>
      <vt:lpstr>View</vt:lpstr>
      <vt:lpstr>الجرائم الإلكترونية</vt:lpstr>
      <vt:lpstr>PowerPoint Presentation</vt:lpstr>
      <vt:lpstr>ما هي الجريمة الإلكترونية؟ وما هي أمثلة عليها؟</vt:lpstr>
      <vt:lpstr>كيف يمكن للأفراد حماية أنفسهم من الإحتيال الإلكتروني؟</vt:lpstr>
      <vt:lpstr>كيف يمكن للأفراد التبليغ عن الجرائم الإكترونية؟ ولمن يجب الإتصال؟</vt:lpstr>
      <vt:lpstr>ما هي مخاطر مشاركة المعلومات الشخصية عبر وسائل التواصل الإجتماعي؟</vt:lpstr>
      <vt:lpstr>ما هي السلوكيات الآمنة عبر الانترنت التي يجب اتباعها؟</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M.Batarseh</dc:creator>
  <cp:lastModifiedBy>Marya Kamel</cp:lastModifiedBy>
  <cp:revision>23</cp:revision>
  <dcterms:created xsi:type="dcterms:W3CDTF">2022-03-04T08:37:46Z</dcterms:created>
  <dcterms:modified xsi:type="dcterms:W3CDTF">2023-12-02T19:28:49Z</dcterms:modified>
</cp:coreProperties>
</file>