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59"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91" autoAdjust="0"/>
  </p:normalViewPr>
  <p:slideViewPr>
    <p:cSldViewPr snapToGrid="0">
      <p:cViewPr varScale="1">
        <p:scale>
          <a:sx n="68" d="100"/>
          <a:sy n="68" d="100"/>
        </p:scale>
        <p:origin x="816"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8EF8D-BD79-4617-FEEB-8680EE300A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653D92-4B26-2808-CA4A-6DD80CC32C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7BEE2A-4226-E970-6ECA-6543E3D4D590}"/>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5" name="Footer Placeholder 4">
            <a:extLst>
              <a:ext uri="{FF2B5EF4-FFF2-40B4-BE49-F238E27FC236}">
                <a16:creationId xmlns:a16="http://schemas.microsoft.com/office/drawing/2014/main" id="{2D70B415-7B0E-5C21-E498-466F7094C5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1D1939-46A1-BC56-4089-6F41CE6512B9}"/>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2168659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2ED0C-12DD-A60F-3411-5834663C5E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28D92E-5C14-BA65-6508-C16EE92359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B048E6-368E-03EA-87F5-E4440DAFA5E6}"/>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5" name="Footer Placeholder 4">
            <a:extLst>
              <a:ext uri="{FF2B5EF4-FFF2-40B4-BE49-F238E27FC236}">
                <a16:creationId xmlns:a16="http://schemas.microsoft.com/office/drawing/2014/main" id="{AD31E10E-10C5-04B2-5FCD-6C483B9D7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990E8E-2C8F-393A-4332-36703CCE7F10}"/>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2130195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86D72F-30D3-DAB3-86FC-46EF15E27E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DAE62A-8EEC-F96D-AEA8-5DC209B681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3B22C0-7E89-031B-9D66-2402137CF24C}"/>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5" name="Footer Placeholder 4">
            <a:extLst>
              <a:ext uri="{FF2B5EF4-FFF2-40B4-BE49-F238E27FC236}">
                <a16:creationId xmlns:a16="http://schemas.microsoft.com/office/drawing/2014/main" id="{07514A27-8283-FD01-620E-77CCD57581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D503D0-1BD7-9655-8A65-DFE1C6763056}"/>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3774634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49A0C-E53F-832B-79BD-3A7FBA0C4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52E41F-E4E0-C900-F4E2-5D84E34189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F13C8D-E21B-C3F5-EAE6-194C718C4C85}"/>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5" name="Footer Placeholder 4">
            <a:extLst>
              <a:ext uri="{FF2B5EF4-FFF2-40B4-BE49-F238E27FC236}">
                <a16:creationId xmlns:a16="http://schemas.microsoft.com/office/drawing/2014/main" id="{9CBFF4EF-3E13-ADCB-8663-EA45AA7520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E258EF-146F-E1F4-558A-5CD185A85561}"/>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687008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D9C62-A464-9E0F-9794-21F29E0073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C91DE9-A74E-E266-FEEA-7D41A400CF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9FEF-A501-F234-F017-7B31477043C1}"/>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5" name="Footer Placeholder 4">
            <a:extLst>
              <a:ext uri="{FF2B5EF4-FFF2-40B4-BE49-F238E27FC236}">
                <a16:creationId xmlns:a16="http://schemas.microsoft.com/office/drawing/2014/main" id="{A2C10359-C688-D93F-C6C1-EF86BCFCBD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FDA7-8653-C210-04EA-75D044B0C8EF}"/>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554297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1EFB-0401-183A-2824-89E8441FB8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0C4874-943B-5603-195C-51AC77DA93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9F3B7D-5783-E61D-A1E5-078D6ADAFF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90AF4C-D779-427D-C364-CA431378D2EE}"/>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6" name="Footer Placeholder 5">
            <a:extLst>
              <a:ext uri="{FF2B5EF4-FFF2-40B4-BE49-F238E27FC236}">
                <a16:creationId xmlns:a16="http://schemas.microsoft.com/office/drawing/2014/main" id="{125A17AD-621A-36E4-12F2-C6A5CBF0C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FC236C-7329-9089-9FBB-235FBDDE535D}"/>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161575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3402-1E92-4B85-19F4-13E9FB066D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A91A08-FAE7-50F8-C836-DC519F75FC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EE86A3-C82E-7F52-677D-AA420AA2AA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423105-E2A6-CA0C-5DF6-9E0A52D37D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3D12C7-F20D-7A28-F726-27AAB881AF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F1F319-B6B8-E171-0656-4EFAF612DA2D}"/>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8" name="Footer Placeholder 7">
            <a:extLst>
              <a:ext uri="{FF2B5EF4-FFF2-40B4-BE49-F238E27FC236}">
                <a16:creationId xmlns:a16="http://schemas.microsoft.com/office/drawing/2014/main" id="{E1F79437-E6E3-58AE-239E-67846AE6FB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B5C96C-B223-BA3C-D88A-6A6B98FA08F7}"/>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237424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0384B-6E39-906E-F5DD-178B9EDEDB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91E214-0BA8-EF15-055C-2EB24B470DC0}"/>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4" name="Footer Placeholder 3">
            <a:extLst>
              <a:ext uri="{FF2B5EF4-FFF2-40B4-BE49-F238E27FC236}">
                <a16:creationId xmlns:a16="http://schemas.microsoft.com/office/drawing/2014/main" id="{E8DC4330-4360-1747-8A7C-50BCDF6FA6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E12367-8004-1B45-DD83-C50D00D65AC9}"/>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504083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14C56-AB13-4FF3-97E5-27BBD5DEE2CC}"/>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3" name="Footer Placeholder 2">
            <a:extLst>
              <a:ext uri="{FF2B5EF4-FFF2-40B4-BE49-F238E27FC236}">
                <a16:creationId xmlns:a16="http://schemas.microsoft.com/office/drawing/2014/main" id="{33558FDC-E9D0-DD3C-6E2F-E699D847E4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E12681-33AA-A988-B610-6F162324098B}"/>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355776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8C56A-3494-3537-28D7-69715DDF0E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2FC067-BE57-9BFE-07D3-A64AC8435D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9E590C-6183-930B-E625-78C2E9A19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BB6673-5526-1C9F-BFA9-F5335BDDB873}"/>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6" name="Footer Placeholder 5">
            <a:extLst>
              <a:ext uri="{FF2B5EF4-FFF2-40B4-BE49-F238E27FC236}">
                <a16:creationId xmlns:a16="http://schemas.microsoft.com/office/drawing/2014/main" id="{218765D7-0C99-91EF-5770-304C77CF39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8C57C-CB66-9ABE-7384-2253E704BA58}"/>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3248462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5CD9-4A4C-E81F-B6C0-34A47B0009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BC3443-EBB8-2CF7-CDA8-C0905A9A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7CA78A-4FAD-4AF7-A79F-E0468E95E9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61C238-1B1F-833E-5F3B-E126CB5F6A4A}"/>
              </a:ext>
            </a:extLst>
          </p:cNvPr>
          <p:cNvSpPr>
            <a:spLocks noGrp="1"/>
          </p:cNvSpPr>
          <p:nvPr>
            <p:ph type="dt" sz="half" idx="10"/>
          </p:nvPr>
        </p:nvSpPr>
        <p:spPr/>
        <p:txBody>
          <a:bodyPr/>
          <a:lstStyle/>
          <a:p>
            <a:fld id="{322177DF-CFE0-42E0-B224-A5D3B0FAA3A9}" type="datetimeFigureOut">
              <a:rPr lang="en-US" smtClean="0"/>
              <a:t>11/27/2023</a:t>
            </a:fld>
            <a:endParaRPr lang="en-US"/>
          </a:p>
        </p:txBody>
      </p:sp>
      <p:sp>
        <p:nvSpPr>
          <p:cNvPr id="6" name="Footer Placeholder 5">
            <a:extLst>
              <a:ext uri="{FF2B5EF4-FFF2-40B4-BE49-F238E27FC236}">
                <a16:creationId xmlns:a16="http://schemas.microsoft.com/office/drawing/2014/main" id="{636C3CB8-6847-F2A9-C9BF-E51227A040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B69040-8912-64A0-2C0B-5A80F3002393}"/>
              </a:ext>
            </a:extLst>
          </p:cNvPr>
          <p:cNvSpPr>
            <a:spLocks noGrp="1"/>
          </p:cNvSpPr>
          <p:nvPr>
            <p:ph type="sldNum" sz="quarter" idx="12"/>
          </p:nvPr>
        </p:nvSpPr>
        <p:spPr/>
        <p:txBody>
          <a:bodyPr/>
          <a:lstStyle/>
          <a:p>
            <a:fld id="{D2F934BF-967D-46EC-99C2-3018BA5B9E99}" type="slidenum">
              <a:rPr lang="en-US" smtClean="0"/>
              <a:t>‹#›</a:t>
            </a:fld>
            <a:endParaRPr lang="en-US"/>
          </a:p>
        </p:txBody>
      </p:sp>
    </p:spTree>
    <p:extLst>
      <p:ext uri="{BB962C8B-B14F-4D97-AF65-F5344CB8AC3E}">
        <p14:creationId xmlns:p14="http://schemas.microsoft.com/office/powerpoint/2010/main" val="1322483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6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712792-4DBC-FAB9-8F53-3FCF5617BC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84D361-DDAB-7237-9D9E-1236F41D5B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BD91CB-4FA3-6D22-D353-D62BAE0B97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2177DF-CFE0-42E0-B224-A5D3B0FAA3A9}" type="datetimeFigureOut">
              <a:rPr lang="en-US" smtClean="0"/>
              <a:t>11/27/2023</a:t>
            </a:fld>
            <a:endParaRPr lang="en-US"/>
          </a:p>
        </p:txBody>
      </p:sp>
      <p:sp>
        <p:nvSpPr>
          <p:cNvPr id="5" name="Footer Placeholder 4">
            <a:extLst>
              <a:ext uri="{FF2B5EF4-FFF2-40B4-BE49-F238E27FC236}">
                <a16:creationId xmlns:a16="http://schemas.microsoft.com/office/drawing/2014/main" id="{B5F2FBD4-2276-CDED-E3EE-900EF90DDE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5AD291-67D5-E035-1427-2C637C1529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F934BF-967D-46EC-99C2-3018BA5B9E99}" type="slidenum">
              <a:rPr lang="en-US" smtClean="0"/>
              <a:t>‹#›</a:t>
            </a:fld>
            <a:endParaRPr lang="en-US"/>
          </a:p>
        </p:txBody>
      </p:sp>
    </p:spTree>
    <p:extLst>
      <p:ext uri="{BB962C8B-B14F-4D97-AF65-F5344CB8AC3E}">
        <p14:creationId xmlns:p14="http://schemas.microsoft.com/office/powerpoint/2010/main" val="1181056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8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31734-7BC9-F4E5-FABB-81AF7F162C25}"/>
              </a:ext>
            </a:extLst>
          </p:cNvPr>
          <p:cNvSpPr>
            <a:spLocks noGrp="1"/>
          </p:cNvSpPr>
          <p:nvPr>
            <p:ph type="title"/>
          </p:nvPr>
        </p:nvSpPr>
        <p:spPr>
          <a:xfrm>
            <a:off x="1260231" y="776736"/>
            <a:ext cx="10515600" cy="1325563"/>
          </a:xfrm>
          <a:effectLst>
            <a:outerShdw blurRad="50800" dist="38100" dir="8100000" algn="tr" rotWithShape="0">
              <a:prstClr val="black">
                <a:alpha val="40000"/>
              </a:prstClr>
            </a:outerShdw>
          </a:effectLst>
        </p:spPr>
        <p:txBody>
          <a:bodyPr>
            <a:noAutofit/>
          </a:bodyPr>
          <a:lstStyle/>
          <a:p>
            <a:r>
              <a:rPr lang="ar-SA" sz="7200" b="0" i="0" dirty="0">
                <a:solidFill>
                  <a:srgbClr val="333333"/>
                </a:solidFill>
                <a:effectLst/>
                <a:latin typeface="Droid Arabic Naskh"/>
              </a:rPr>
              <a:t>التف الزيولايتي</a:t>
            </a:r>
            <a:r>
              <a:rPr lang="ar-JO" sz="7200" b="0" i="0" dirty="0">
                <a:solidFill>
                  <a:srgbClr val="333333"/>
                </a:solidFill>
                <a:effectLst/>
                <a:latin typeface="Droid Arabic Naskh"/>
              </a:rPr>
              <a:t> في الاردن</a:t>
            </a:r>
            <a:r>
              <a:rPr lang="en-US" sz="7200" b="0" i="0" dirty="0">
                <a:solidFill>
                  <a:srgbClr val="333333"/>
                </a:solidFill>
                <a:effectLst/>
                <a:latin typeface="Droid Arabic Naskh"/>
              </a:rPr>
              <a:t> </a:t>
            </a:r>
            <a:r>
              <a:rPr lang="ar-JO" sz="7200" b="0" i="0" dirty="0">
                <a:solidFill>
                  <a:srgbClr val="333333"/>
                </a:solidFill>
                <a:effectLst/>
                <a:latin typeface="Droid Arabic Naskh"/>
              </a:rPr>
              <a:t>صخر</a:t>
            </a:r>
            <a:endParaRPr lang="en-US" sz="7200" dirty="0"/>
          </a:p>
        </p:txBody>
      </p:sp>
      <p:sp>
        <p:nvSpPr>
          <p:cNvPr id="4" name="TextBox 3">
            <a:extLst>
              <a:ext uri="{FF2B5EF4-FFF2-40B4-BE49-F238E27FC236}">
                <a16:creationId xmlns:a16="http://schemas.microsoft.com/office/drawing/2014/main" id="{C3397107-42F7-9449-770B-41C74C6D9070}"/>
              </a:ext>
            </a:extLst>
          </p:cNvPr>
          <p:cNvSpPr txBox="1"/>
          <p:nvPr/>
        </p:nvSpPr>
        <p:spPr>
          <a:xfrm>
            <a:off x="2532185" y="2220408"/>
            <a:ext cx="7417190" cy="3046988"/>
          </a:xfrm>
          <a:prstGeom prst="rect">
            <a:avLst/>
          </a:prstGeom>
          <a:noFill/>
        </p:spPr>
        <p:txBody>
          <a:bodyPr wrap="square">
            <a:spAutoFit/>
          </a:bodyPr>
          <a:lstStyle/>
          <a:p>
            <a:pPr algn="ctr"/>
            <a:r>
              <a:rPr lang="ar-SA" sz="3200" dirty="0"/>
              <a:t>يمثــل الزيواليــت سلســلة مــن العناصــر القلويــة وســيليكات األلمنيــوم المائيــة، والتــي تتميــز معادنهــا األكثــر تواجــدًا فــي الصخــور الرســوبية ذات األصــل البركانــي بالمسـامية العاليـة، حجـم الحبيبـات الصغيـر، وقابليتهـا للتميـؤ ويوجـد أكثـر مـن 30 نـوع مـن الزيواليـت فـي الطبيعـة.</a:t>
            </a:r>
            <a:endParaRPr lang="en-US" sz="3200" dirty="0"/>
          </a:p>
        </p:txBody>
      </p:sp>
    </p:spTree>
    <p:extLst>
      <p:ext uri="{BB962C8B-B14F-4D97-AF65-F5344CB8AC3E}">
        <p14:creationId xmlns:p14="http://schemas.microsoft.com/office/powerpoint/2010/main" val="1816173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62B933-3749-37C5-EEBE-2AD562B0E71D}"/>
              </a:ext>
            </a:extLst>
          </p:cNvPr>
          <p:cNvSpPr>
            <a:spLocks noGrp="1"/>
          </p:cNvSpPr>
          <p:nvPr>
            <p:ph idx="1"/>
          </p:nvPr>
        </p:nvSpPr>
        <p:spPr>
          <a:xfrm>
            <a:off x="851453" y="349999"/>
            <a:ext cx="769595" cy="1015663"/>
          </a:xfrm>
        </p:spPr>
        <p:txBody>
          <a:bodyPr>
            <a:noAutofit/>
          </a:bodyPr>
          <a:lstStyle/>
          <a:p>
            <a:pPr marL="0" indent="0">
              <a:buNone/>
            </a:pPr>
            <a:r>
              <a:rPr lang="ar-JO" sz="6000" dirty="0"/>
              <a:t>1</a:t>
            </a:r>
          </a:p>
          <a:p>
            <a:pPr marL="0" indent="0">
              <a:buNone/>
            </a:pPr>
            <a:endParaRPr lang="ar-JO" sz="6000" dirty="0"/>
          </a:p>
        </p:txBody>
      </p:sp>
      <p:sp>
        <p:nvSpPr>
          <p:cNvPr id="5" name="TextBox 4">
            <a:extLst>
              <a:ext uri="{FF2B5EF4-FFF2-40B4-BE49-F238E27FC236}">
                <a16:creationId xmlns:a16="http://schemas.microsoft.com/office/drawing/2014/main" id="{D06D2D78-FBA4-B577-43B9-D255F82C3148}"/>
              </a:ext>
            </a:extLst>
          </p:cNvPr>
          <p:cNvSpPr txBox="1"/>
          <p:nvPr/>
        </p:nvSpPr>
        <p:spPr>
          <a:xfrm>
            <a:off x="3080825" y="2551837"/>
            <a:ext cx="5988134" cy="1938992"/>
          </a:xfrm>
          <a:prstGeom prst="rect">
            <a:avLst/>
          </a:prstGeom>
          <a:noFill/>
        </p:spPr>
        <p:txBody>
          <a:bodyPr wrap="square">
            <a:spAutoFit/>
          </a:bodyPr>
          <a:lstStyle/>
          <a:p>
            <a:pPr algn="ctr" rtl="1"/>
            <a:r>
              <a:rPr lang="ar-JO" sz="4000" b="0" i="0" dirty="0">
                <a:solidFill>
                  <a:srgbClr val="333333"/>
                </a:solidFill>
                <a:effectLst/>
                <a:latin typeface="Droid Arabic Naskh"/>
              </a:rPr>
              <a:t>- </a:t>
            </a:r>
            <a:r>
              <a:rPr lang="ar-SA" sz="4000" dirty="0"/>
              <a:t>يسـتخدم الزيواليـت فـي التطبيقـات الزراعيـة وفـي صناعـة إلسـمنت والصناعـات الكيميائيـة المختلفـة.</a:t>
            </a:r>
            <a:endParaRPr lang="ar-SA" sz="4000" b="0" dirty="0">
              <a:solidFill>
                <a:srgbClr val="393939"/>
              </a:solidFill>
              <a:effectLst/>
              <a:latin typeface="Cairo"/>
            </a:endParaRPr>
          </a:p>
        </p:txBody>
      </p:sp>
      <p:sp>
        <p:nvSpPr>
          <p:cNvPr id="11" name="TextBox 10">
            <a:extLst>
              <a:ext uri="{FF2B5EF4-FFF2-40B4-BE49-F238E27FC236}">
                <a16:creationId xmlns:a16="http://schemas.microsoft.com/office/drawing/2014/main" id="{FB91D4F4-8FB9-E18F-6A2D-4175D8D4603E}"/>
              </a:ext>
            </a:extLst>
          </p:cNvPr>
          <p:cNvSpPr txBox="1"/>
          <p:nvPr/>
        </p:nvSpPr>
        <p:spPr>
          <a:xfrm>
            <a:off x="851453" y="9642725"/>
            <a:ext cx="769595" cy="1015663"/>
          </a:xfrm>
          <a:prstGeom prst="rect">
            <a:avLst/>
          </a:prstGeom>
          <a:noFill/>
        </p:spPr>
        <p:txBody>
          <a:bodyPr wrap="square">
            <a:spAutoFit/>
          </a:bodyPr>
          <a:lstStyle/>
          <a:p>
            <a:pPr marL="0" indent="0">
              <a:buNone/>
            </a:pPr>
            <a:r>
              <a:rPr lang="en-US" sz="6000" dirty="0"/>
              <a:t>2</a:t>
            </a:r>
            <a:endParaRPr lang="ar-JO" sz="6000" dirty="0"/>
          </a:p>
        </p:txBody>
      </p:sp>
      <p:sp>
        <p:nvSpPr>
          <p:cNvPr id="13" name="TextBox 12">
            <a:extLst>
              <a:ext uri="{FF2B5EF4-FFF2-40B4-BE49-F238E27FC236}">
                <a16:creationId xmlns:a16="http://schemas.microsoft.com/office/drawing/2014/main" id="{2A6BDB72-E4A4-4D1C-B31D-F3C4BA39A2D8}"/>
              </a:ext>
            </a:extLst>
          </p:cNvPr>
          <p:cNvSpPr txBox="1"/>
          <p:nvPr/>
        </p:nvSpPr>
        <p:spPr>
          <a:xfrm>
            <a:off x="1193613" y="349999"/>
            <a:ext cx="10146934" cy="2923877"/>
          </a:xfrm>
          <a:prstGeom prst="rect">
            <a:avLst/>
          </a:prstGeom>
          <a:noFill/>
        </p:spPr>
        <p:txBody>
          <a:bodyPr wrap="square">
            <a:spAutoFit/>
          </a:bodyPr>
          <a:lstStyle/>
          <a:p>
            <a:pPr algn="ctr" fontAlgn="base"/>
            <a:r>
              <a:rPr lang="ar-SA" sz="4800" i="0" dirty="0">
                <a:solidFill>
                  <a:srgbClr val="333333"/>
                </a:solidFill>
                <a:effectLst/>
                <a:latin typeface="Droid Arabic Naskh"/>
              </a:rPr>
              <a:t>استخدامات</a:t>
            </a:r>
            <a:r>
              <a:rPr lang="ar-JO" sz="4800" dirty="0">
                <a:solidFill>
                  <a:srgbClr val="333333"/>
                </a:solidFill>
                <a:latin typeface="Droid Arabic Naskh"/>
              </a:rPr>
              <a:t> صخر</a:t>
            </a:r>
            <a:r>
              <a:rPr lang="ar-SA" sz="4800" b="1" i="0" dirty="0">
                <a:solidFill>
                  <a:srgbClr val="333333"/>
                </a:solidFill>
                <a:effectLst/>
                <a:latin typeface="Droid Arabic Naskh"/>
              </a:rPr>
              <a:t> </a:t>
            </a:r>
            <a:r>
              <a:rPr lang="ar-SA" sz="4800" b="0" i="0" dirty="0">
                <a:solidFill>
                  <a:srgbClr val="333333"/>
                </a:solidFill>
                <a:effectLst/>
                <a:latin typeface="Droid Arabic Naskh"/>
              </a:rPr>
              <a:t>التف الزيولايتي</a:t>
            </a:r>
            <a:r>
              <a:rPr lang="ar-JO" sz="4800" b="0" i="0" dirty="0">
                <a:solidFill>
                  <a:srgbClr val="333333"/>
                </a:solidFill>
                <a:effectLst/>
                <a:latin typeface="Droid Arabic Naskh"/>
              </a:rPr>
              <a:t> و اهميته الاقتصادية</a:t>
            </a:r>
            <a:endParaRPr lang="ar-SA" sz="4800" b="0" i="0" dirty="0">
              <a:solidFill>
                <a:srgbClr val="333333"/>
              </a:solidFill>
              <a:effectLst/>
              <a:latin typeface="Droid Arabic Naskh"/>
            </a:endParaRPr>
          </a:p>
          <a:p>
            <a:br>
              <a:rPr lang="ar-SA" sz="4400" b="0" i="0" dirty="0">
                <a:solidFill>
                  <a:srgbClr val="333333"/>
                </a:solidFill>
                <a:effectLst/>
                <a:latin typeface="Droid Arabic Naskh"/>
              </a:rPr>
            </a:br>
            <a:endParaRPr lang="ar-SA" sz="4400" b="0" i="1" dirty="0">
              <a:solidFill>
                <a:srgbClr val="222222"/>
              </a:solidFill>
              <a:effectLst/>
              <a:latin typeface="Cairo"/>
            </a:endParaRPr>
          </a:p>
        </p:txBody>
      </p:sp>
    </p:spTree>
    <p:extLst>
      <p:ext uri="{BB962C8B-B14F-4D97-AF65-F5344CB8AC3E}">
        <p14:creationId xmlns:p14="http://schemas.microsoft.com/office/powerpoint/2010/main" val="4880775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62B933-3749-37C5-EEBE-2AD562B0E71D}"/>
              </a:ext>
            </a:extLst>
          </p:cNvPr>
          <p:cNvSpPr>
            <a:spLocks noGrp="1"/>
          </p:cNvSpPr>
          <p:nvPr>
            <p:ph idx="1"/>
          </p:nvPr>
        </p:nvSpPr>
        <p:spPr>
          <a:xfrm>
            <a:off x="1042283" y="-6205236"/>
            <a:ext cx="672548" cy="1015663"/>
          </a:xfrm>
        </p:spPr>
        <p:txBody>
          <a:bodyPr>
            <a:noAutofit/>
          </a:bodyPr>
          <a:lstStyle/>
          <a:p>
            <a:pPr marL="0" indent="0">
              <a:buNone/>
            </a:pPr>
            <a:r>
              <a:rPr lang="ar-JO" sz="6000" dirty="0"/>
              <a:t>1</a:t>
            </a:r>
          </a:p>
          <a:p>
            <a:pPr marL="0" indent="0">
              <a:buNone/>
            </a:pPr>
            <a:endParaRPr lang="ar-JO" sz="6000" dirty="0"/>
          </a:p>
        </p:txBody>
      </p:sp>
      <p:sp>
        <p:nvSpPr>
          <p:cNvPr id="4" name="TextBox 3">
            <a:extLst>
              <a:ext uri="{FF2B5EF4-FFF2-40B4-BE49-F238E27FC236}">
                <a16:creationId xmlns:a16="http://schemas.microsoft.com/office/drawing/2014/main" id="{380CA9FB-2E41-DAE6-2766-4911D9BC0A0A}"/>
              </a:ext>
            </a:extLst>
          </p:cNvPr>
          <p:cNvSpPr txBox="1"/>
          <p:nvPr/>
        </p:nvSpPr>
        <p:spPr>
          <a:xfrm>
            <a:off x="1042742" y="234909"/>
            <a:ext cx="672548" cy="1938992"/>
          </a:xfrm>
          <a:prstGeom prst="rect">
            <a:avLst/>
          </a:prstGeom>
          <a:noFill/>
        </p:spPr>
        <p:txBody>
          <a:bodyPr wrap="square">
            <a:spAutoFit/>
          </a:bodyPr>
          <a:lstStyle/>
          <a:p>
            <a:r>
              <a:rPr lang="en-US" sz="6000" dirty="0">
                <a:solidFill>
                  <a:srgbClr val="222222"/>
                </a:solidFill>
                <a:effectLst/>
                <a:latin typeface="Cairo"/>
              </a:rPr>
              <a:t>2</a:t>
            </a:r>
            <a:endParaRPr lang="ar-JO" sz="6000" dirty="0">
              <a:solidFill>
                <a:srgbClr val="222222"/>
              </a:solidFill>
              <a:effectLst/>
              <a:latin typeface="Cairo"/>
            </a:endParaRPr>
          </a:p>
          <a:p>
            <a:endParaRPr lang="ar-JO" sz="6000" dirty="0">
              <a:solidFill>
                <a:srgbClr val="222222"/>
              </a:solidFill>
              <a:latin typeface="Cairo"/>
            </a:endParaRPr>
          </a:p>
        </p:txBody>
      </p:sp>
      <p:sp>
        <p:nvSpPr>
          <p:cNvPr id="8" name="TextBox 7">
            <a:extLst>
              <a:ext uri="{FF2B5EF4-FFF2-40B4-BE49-F238E27FC236}">
                <a16:creationId xmlns:a16="http://schemas.microsoft.com/office/drawing/2014/main" id="{C48E5709-422E-89C6-6CEB-55274022E923}"/>
              </a:ext>
            </a:extLst>
          </p:cNvPr>
          <p:cNvSpPr txBox="1"/>
          <p:nvPr/>
        </p:nvSpPr>
        <p:spPr>
          <a:xfrm>
            <a:off x="1876252" y="261096"/>
            <a:ext cx="6098344" cy="2308324"/>
          </a:xfrm>
          <a:prstGeom prst="rect">
            <a:avLst/>
          </a:prstGeom>
          <a:noFill/>
        </p:spPr>
        <p:txBody>
          <a:bodyPr wrap="square">
            <a:spAutoFit/>
          </a:bodyPr>
          <a:lstStyle/>
          <a:p>
            <a:pPr algn="ctr" fontAlgn="base"/>
            <a:r>
              <a:rPr lang="ar-SA" sz="4800" dirty="0"/>
              <a:t>الموقع</a:t>
            </a:r>
            <a:endParaRPr lang="ar-SA" sz="4800" b="0" i="0" dirty="0">
              <a:solidFill>
                <a:srgbClr val="333333"/>
              </a:solidFill>
              <a:effectLst/>
              <a:latin typeface="Droid Arabic Naskh"/>
            </a:endParaRPr>
          </a:p>
          <a:p>
            <a:br>
              <a:rPr lang="ar-SA" sz="4800" b="0" i="0" dirty="0">
                <a:solidFill>
                  <a:srgbClr val="333333"/>
                </a:solidFill>
                <a:effectLst/>
                <a:latin typeface="Droid Arabic Naskh"/>
              </a:rPr>
            </a:br>
            <a:endParaRPr lang="ar-SA" sz="4800" b="0" i="1" dirty="0">
              <a:solidFill>
                <a:srgbClr val="222222"/>
              </a:solidFill>
              <a:effectLst/>
              <a:latin typeface="Cairo"/>
            </a:endParaRPr>
          </a:p>
        </p:txBody>
      </p:sp>
      <p:sp>
        <p:nvSpPr>
          <p:cNvPr id="14" name="TextBox 13">
            <a:extLst>
              <a:ext uri="{FF2B5EF4-FFF2-40B4-BE49-F238E27FC236}">
                <a16:creationId xmlns:a16="http://schemas.microsoft.com/office/drawing/2014/main" id="{8783135D-AE2A-BB40-4C31-CC6B774A629A}"/>
              </a:ext>
            </a:extLst>
          </p:cNvPr>
          <p:cNvSpPr txBox="1"/>
          <p:nvPr/>
        </p:nvSpPr>
        <p:spPr>
          <a:xfrm>
            <a:off x="1042283" y="9340128"/>
            <a:ext cx="672548" cy="1015663"/>
          </a:xfrm>
          <a:prstGeom prst="rect">
            <a:avLst/>
          </a:prstGeom>
          <a:noFill/>
        </p:spPr>
        <p:txBody>
          <a:bodyPr wrap="square">
            <a:spAutoFit/>
          </a:bodyPr>
          <a:lstStyle/>
          <a:p>
            <a:r>
              <a:rPr lang="ar-JO" sz="6000" dirty="0">
                <a:solidFill>
                  <a:srgbClr val="222222"/>
                </a:solidFill>
                <a:latin typeface="Cairo"/>
              </a:rPr>
              <a:t>3</a:t>
            </a:r>
            <a:endParaRPr lang="en-US" sz="6000" dirty="0"/>
          </a:p>
        </p:txBody>
      </p:sp>
      <p:sp>
        <p:nvSpPr>
          <p:cNvPr id="13" name="TextBox 12">
            <a:extLst>
              <a:ext uri="{FF2B5EF4-FFF2-40B4-BE49-F238E27FC236}">
                <a16:creationId xmlns:a16="http://schemas.microsoft.com/office/drawing/2014/main" id="{111CF8BA-4033-45F9-FFC5-621044173680}"/>
              </a:ext>
            </a:extLst>
          </p:cNvPr>
          <p:cNvSpPr txBox="1"/>
          <p:nvPr/>
        </p:nvSpPr>
        <p:spPr>
          <a:xfrm>
            <a:off x="0" y="1204405"/>
            <a:ext cx="7258929" cy="2246769"/>
          </a:xfrm>
          <a:prstGeom prst="rect">
            <a:avLst/>
          </a:prstGeom>
          <a:noFill/>
        </p:spPr>
        <p:txBody>
          <a:bodyPr wrap="square">
            <a:spAutoFit/>
          </a:bodyPr>
          <a:lstStyle/>
          <a:p>
            <a:pPr algn="ctr" fontAlgn="base"/>
            <a:r>
              <a:rPr lang="ar-SA" sz="2800" dirty="0"/>
              <a:t>يقــع التــف الزيواليتــي فــي عــدة مواقــع فــي األردن وهــي: جبــل األريتيــن )30 كــم شــمال شــرق األزرق(، تلــول الشــهباء )20 كــم شــرق الصفــاوي(، تــل الرمــاح )35 كــم شــمال شــرق المفــرق( وغيرهــا مــن الرواســب الصغيــرة فــي وســط وجنــوب األردن</a:t>
            </a:r>
            <a:endParaRPr lang="ar-SA" sz="2800" b="0" i="0" dirty="0">
              <a:solidFill>
                <a:srgbClr val="333333"/>
              </a:solidFill>
              <a:effectLst/>
              <a:latin typeface="Droid Arabic Naskh"/>
            </a:endParaRPr>
          </a:p>
        </p:txBody>
      </p:sp>
      <p:sp>
        <p:nvSpPr>
          <p:cNvPr id="7" name="TextBox 6">
            <a:extLst>
              <a:ext uri="{FF2B5EF4-FFF2-40B4-BE49-F238E27FC236}">
                <a16:creationId xmlns:a16="http://schemas.microsoft.com/office/drawing/2014/main" id="{90CD8853-2AF1-CC7B-BE7B-23599BEFF4FB}"/>
              </a:ext>
            </a:extLst>
          </p:cNvPr>
          <p:cNvSpPr txBox="1"/>
          <p:nvPr/>
        </p:nvSpPr>
        <p:spPr>
          <a:xfrm>
            <a:off x="6194474" y="3486542"/>
            <a:ext cx="6224952" cy="1815882"/>
          </a:xfrm>
          <a:prstGeom prst="rect">
            <a:avLst/>
          </a:prstGeom>
          <a:noFill/>
        </p:spPr>
        <p:txBody>
          <a:bodyPr wrap="square">
            <a:spAutoFit/>
          </a:bodyPr>
          <a:lstStyle/>
          <a:p>
            <a:pPr algn="ctr"/>
            <a:r>
              <a:rPr lang="ar-SA" sz="2800" dirty="0"/>
              <a:t>يتكــون معــدن الزيواليــت عــن طريــق تجويــة التــف البركانــي المتواجــد فــي شــمال شــرق ووســط األردن. ويتواجــد أيضــً كمــادة الحمــة بيــن حبيبــات التــف. </a:t>
            </a:r>
            <a:endParaRPr lang="en-US" sz="2800" dirty="0"/>
          </a:p>
        </p:txBody>
      </p:sp>
      <p:sp>
        <p:nvSpPr>
          <p:cNvPr id="11" name="TextBox 10">
            <a:extLst>
              <a:ext uri="{FF2B5EF4-FFF2-40B4-BE49-F238E27FC236}">
                <a16:creationId xmlns:a16="http://schemas.microsoft.com/office/drawing/2014/main" id="{F491D2E4-B672-F49F-B4A6-8CEF7E04FAC5}"/>
              </a:ext>
            </a:extLst>
          </p:cNvPr>
          <p:cNvSpPr txBox="1"/>
          <p:nvPr/>
        </p:nvSpPr>
        <p:spPr>
          <a:xfrm>
            <a:off x="7693242" y="2327789"/>
            <a:ext cx="6210886" cy="830997"/>
          </a:xfrm>
          <a:prstGeom prst="rect">
            <a:avLst/>
          </a:prstGeom>
          <a:noFill/>
        </p:spPr>
        <p:txBody>
          <a:bodyPr wrap="square">
            <a:spAutoFit/>
          </a:bodyPr>
          <a:lstStyle/>
          <a:p>
            <a:r>
              <a:rPr lang="ar-SA" sz="4800" dirty="0"/>
              <a:t>الوضع الجيولوجي </a:t>
            </a:r>
            <a:endParaRPr lang="en-US" sz="4800" dirty="0"/>
          </a:p>
        </p:txBody>
      </p:sp>
      <p:sp>
        <p:nvSpPr>
          <p:cNvPr id="15" name="TextBox 14">
            <a:extLst>
              <a:ext uri="{FF2B5EF4-FFF2-40B4-BE49-F238E27FC236}">
                <a16:creationId xmlns:a16="http://schemas.microsoft.com/office/drawing/2014/main" id="{2733879D-74B1-DDC3-E442-34EFBCBD5C29}"/>
              </a:ext>
            </a:extLst>
          </p:cNvPr>
          <p:cNvSpPr txBox="1"/>
          <p:nvPr/>
        </p:nvSpPr>
        <p:spPr>
          <a:xfrm>
            <a:off x="2019886" y="3563486"/>
            <a:ext cx="7188590" cy="830997"/>
          </a:xfrm>
          <a:prstGeom prst="rect">
            <a:avLst/>
          </a:prstGeom>
          <a:noFill/>
        </p:spPr>
        <p:txBody>
          <a:bodyPr wrap="square">
            <a:spAutoFit/>
          </a:bodyPr>
          <a:lstStyle/>
          <a:p>
            <a:r>
              <a:rPr lang="ar-SA" sz="4800" dirty="0"/>
              <a:t>الحتياطي</a:t>
            </a:r>
            <a:endParaRPr lang="en-US" sz="4800" dirty="0"/>
          </a:p>
        </p:txBody>
      </p:sp>
      <p:graphicFrame>
        <p:nvGraphicFramePr>
          <p:cNvPr id="18" name="Table 17">
            <a:extLst>
              <a:ext uri="{FF2B5EF4-FFF2-40B4-BE49-F238E27FC236}">
                <a16:creationId xmlns:a16="http://schemas.microsoft.com/office/drawing/2014/main" id="{911CAEBC-96E1-32A7-CEC3-9FB7B1CD29BE}"/>
              </a:ext>
            </a:extLst>
          </p:cNvPr>
          <p:cNvGraphicFramePr>
            <a:graphicFrameLocks noGrp="1"/>
          </p:cNvGraphicFramePr>
          <p:nvPr>
            <p:extLst>
              <p:ext uri="{D42A27DB-BD31-4B8C-83A1-F6EECF244321}">
                <p14:modId xmlns:p14="http://schemas.microsoft.com/office/powerpoint/2010/main" val="2900095913"/>
              </p:ext>
            </p:extLst>
          </p:nvPr>
        </p:nvGraphicFramePr>
        <p:xfrm>
          <a:off x="503310" y="4297680"/>
          <a:ext cx="5592690" cy="2377440"/>
        </p:xfrm>
        <a:graphic>
          <a:graphicData uri="http://schemas.openxmlformats.org/drawingml/2006/table">
            <a:tbl>
              <a:tblPr firstRow="1" bandRow="1">
                <a:tableStyleId>{073A0DAA-6AF3-43AB-8588-CEC1D06C72B9}</a:tableStyleId>
              </a:tblPr>
              <a:tblGrid>
                <a:gridCol w="2796345">
                  <a:extLst>
                    <a:ext uri="{9D8B030D-6E8A-4147-A177-3AD203B41FA5}">
                      <a16:colId xmlns:a16="http://schemas.microsoft.com/office/drawing/2014/main" val="2673083031"/>
                    </a:ext>
                  </a:extLst>
                </a:gridCol>
                <a:gridCol w="2796345">
                  <a:extLst>
                    <a:ext uri="{9D8B030D-6E8A-4147-A177-3AD203B41FA5}">
                      <a16:colId xmlns:a16="http://schemas.microsoft.com/office/drawing/2014/main" val="706050087"/>
                    </a:ext>
                  </a:extLst>
                </a:gridCol>
              </a:tblGrid>
              <a:tr h="363176">
                <a:tc>
                  <a:txBody>
                    <a:bodyPr/>
                    <a:lstStyle/>
                    <a:p>
                      <a:pPr algn="ctr"/>
                      <a:r>
                        <a:rPr lang="ar-SA" sz="2000" dirty="0"/>
                        <a:t>الحتياطي مليون طن</a:t>
                      </a:r>
                      <a:endParaRPr lang="en-US" sz="2000" dirty="0"/>
                    </a:p>
                  </a:txBody>
                  <a:tcPr/>
                </a:tc>
                <a:tc>
                  <a:txBody>
                    <a:bodyPr/>
                    <a:lstStyle/>
                    <a:p>
                      <a:pPr algn="ctr"/>
                      <a:r>
                        <a:rPr lang="ar-SA" sz="2000" dirty="0"/>
                        <a:t>المنطقة</a:t>
                      </a:r>
                      <a:endParaRPr lang="en-US" sz="2000" dirty="0"/>
                    </a:p>
                  </a:txBody>
                  <a:tcPr/>
                </a:tc>
                <a:extLst>
                  <a:ext uri="{0D108BD9-81ED-4DB2-BD59-A6C34878D82A}">
                    <a16:rowId xmlns:a16="http://schemas.microsoft.com/office/drawing/2014/main" val="2521867467"/>
                  </a:ext>
                </a:extLst>
              </a:tr>
              <a:tr h="363176">
                <a:tc>
                  <a:txBody>
                    <a:bodyPr/>
                    <a:lstStyle/>
                    <a:p>
                      <a:pPr algn="ctr"/>
                      <a:r>
                        <a:rPr lang="ar-SA" sz="2000" dirty="0"/>
                        <a:t>46</a:t>
                      </a:r>
                      <a:endParaRPr lang="en-US" sz="2000" dirty="0"/>
                    </a:p>
                  </a:txBody>
                  <a:tcPr/>
                </a:tc>
                <a:tc>
                  <a:txBody>
                    <a:bodyPr/>
                    <a:lstStyle/>
                    <a:p>
                      <a:pPr algn="ctr"/>
                      <a:r>
                        <a:rPr lang="ar-SA" sz="2000" dirty="0"/>
                        <a:t>تل الرماح</a:t>
                      </a:r>
                      <a:endParaRPr lang="en-US" sz="2000" dirty="0"/>
                    </a:p>
                  </a:txBody>
                  <a:tcPr/>
                </a:tc>
                <a:extLst>
                  <a:ext uri="{0D108BD9-81ED-4DB2-BD59-A6C34878D82A}">
                    <a16:rowId xmlns:a16="http://schemas.microsoft.com/office/drawing/2014/main" val="1248608011"/>
                  </a:ext>
                </a:extLst>
              </a:tr>
              <a:tr h="363176">
                <a:tc>
                  <a:txBody>
                    <a:bodyPr/>
                    <a:lstStyle/>
                    <a:p>
                      <a:pPr algn="ctr"/>
                      <a:r>
                        <a:rPr lang="ar-SA" sz="2000" dirty="0"/>
                        <a:t>170</a:t>
                      </a:r>
                      <a:endParaRPr lang="en-US" sz="2000" dirty="0"/>
                    </a:p>
                  </a:txBody>
                  <a:tcPr/>
                </a:tc>
                <a:tc>
                  <a:txBody>
                    <a:bodyPr/>
                    <a:lstStyle/>
                    <a:p>
                      <a:pPr algn="ctr"/>
                      <a:r>
                        <a:rPr lang="ar-SA" sz="2000" dirty="0"/>
                        <a:t>األريتين</a:t>
                      </a:r>
                      <a:endParaRPr lang="en-US" sz="2000" dirty="0"/>
                    </a:p>
                  </a:txBody>
                  <a:tcPr/>
                </a:tc>
                <a:extLst>
                  <a:ext uri="{0D108BD9-81ED-4DB2-BD59-A6C34878D82A}">
                    <a16:rowId xmlns:a16="http://schemas.microsoft.com/office/drawing/2014/main" val="1481619880"/>
                  </a:ext>
                </a:extLst>
              </a:tr>
              <a:tr h="363176">
                <a:tc>
                  <a:txBody>
                    <a:bodyPr/>
                    <a:lstStyle/>
                    <a:p>
                      <a:pPr algn="ctr"/>
                      <a:r>
                        <a:rPr lang="ar-SA" sz="2000" dirty="0"/>
                        <a:t>9.2</a:t>
                      </a:r>
                      <a:endParaRPr lang="en-US" sz="2000" dirty="0"/>
                    </a:p>
                  </a:txBody>
                  <a:tcPr/>
                </a:tc>
                <a:tc>
                  <a:txBody>
                    <a:bodyPr/>
                    <a:lstStyle/>
                    <a:p>
                      <a:pPr algn="ctr"/>
                      <a:r>
                        <a:rPr lang="ar-SA" sz="2000" dirty="0"/>
                        <a:t>تلول الشهباء</a:t>
                      </a:r>
                      <a:endParaRPr lang="en-US" sz="2000" dirty="0"/>
                    </a:p>
                  </a:txBody>
                  <a:tcPr/>
                </a:tc>
                <a:extLst>
                  <a:ext uri="{0D108BD9-81ED-4DB2-BD59-A6C34878D82A}">
                    <a16:rowId xmlns:a16="http://schemas.microsoft.com/office/drawing/2014/main" val="404957191"/>
                  </a:ext>
                </a:extLst>
              </a:tr>
              <a:tr h="215465">
                <a:tc>
                  <a:txBody>
                    <a:bodyPr/>
                    <a:lstStyle/>
                    <a:p>
                      <a:pPr algn="ctr"/>
                      <a:r>
                        <a:rPr lang="ar-SA" sz="2000" dirty="0"/>
                        <a:t>472</a:t>
                      </a:r>
                      <a:endParaRPr lang="en-US" sz="2000" dirty="0"/>
                    </a:p>
                  </a:txBody>
                  <a:tcPr/>
                </a:tc>
                <a:tc>
                  <a:txBody>
                    <a:bodyPr/>
                    <a:lstStyle/>
                    <a:p>
                      <a:pPr algn="ctr"/>
                      <a:r>
                        <a:rPr lang="ar-SA" sz="2000" dirty="0"/>
                        <a:t>المنطقة الشمالية الشرقية</a:t>
                      </a:r>
                      <a:endParaRPr lang="en-US" sz="2000" dirty="0"/>
                    </a:p>
                  </a:txBody>
                  <a:tcPr/>
                </a:tc>
                <a:extLst>
                  <a:ext uri="{0D108BD9-81ED-4DB2-BD59-A6C34878D82A}">
                    <a16:rowId xmlns:a16="http://schemas.microsoft.com/office/drawing/2014/main" val="3736258124"/>
                  </a:ext>
                </a:extLst>
              </a:tr>
              <a:tr h="363176">
                <a:tc>
                  <a:txBody>
                    <a:bodyPr/>
                    <a:lstStyle/>
                    <a:p>
                      <a:pPr algn="ctr"/>
                      <a:r>
                        <a:rPr lang="ar-SA" sz="2000" dirty="0"/>
                        <a:t>1340</a:t>
                      </a:r>
                      <a:endParaRPr lang="en-US" sz="2000" dirty="0"/>
                    </a:p>
                  </a:txBody>
                  <a:tcPr/>
                </a:tc>
                <a:tc>
                  <a:txBody>
                    <a:bodyPr/>
                    <a:lstStyle/>
                    <a:p>
                      <a:pPr algn="ctr"/>
                      <a:r>
                        <a:rPr lang="ar-SA" sz="2000" dirty="0"/>
                        <a:t>مناطق أخرى</a:t>
                      </a:r>
                      <a:endParaRPr lang="en-US" sz="2000" dirty="0"/>
                    </a:p>
                  </a:txBody>
                  <a:tcPr/>
                </a:tc>
                <a:extLst>
                  <a:ext uri="{0D108BD9-81ED-4DB2-BD59-A6C34878D82A}">
                    <a16:rowId xmlns:a16="http://schemas.microsoft.com/office/drawing/2014/main" val="3016528337"/>
                  </a:ext>
                </a:extLst>
              </a:tr>
            </a:tbl>
          </a:graphicData>
        </a:graphic>
      </p:graphicFrame>
    </p:spTree>
    <p:extLst>
      <p:ext uri="{BB962C8B-B14F-4D97-AF65-F5344CB8AC3E}">
        <p14:creationId xmlns:p14="http://schemas.microsoft.com/office/powerpoint/2010/main" val="39159639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62B933-3749-37C5-EEBE-2AD562B0E71D}"/>
              </a:ext>
            </a:extLst>
          </p:cNvPr>
          <p:cNvSpPr>
            <a:spLocks noGrp="1"/>
          </p:cNvSpPr>
          <p:nvPr>
            <p:ph idx="1"/>
          </p:nvPr>
        </p:nvSpPr>
        <p:spPr>
          <a:xfrm>
            <a:off x="1313621" y="-5029200"/>
            <a:ext cx="365760" cy="891187"/>
          </a:xfrm>
        </p:spPr>
        <p:txBody>
          <a:bodyPr>
            <a:noAutofit/>
          </a:bodyPr>
          <a:lstStyle/>
          <a:p>
            <a:pPr marL="0" indent="0">
              <a:buNone/>
            </a:pPr>
            <a:endParaRPr lang="ar-JO" sz="6000" dirty="0"/>
          </a:p>
          <a:p>
            <a:pPr marL="0" indent="0">
              <a:buNone/>
            </a:pPr>
            <a:endParaRPr lang="ar-JO" sz="6000" dirty="0"/>
          </a:p>
        </p:txBody>
      </p:sp>
      <p:sp>
        <p:nvSpPr>
          <p:cNvPr id="4" name="TextBox 3">
            <a:extLst>
              <a:ext uri="{FF2B5EF4-FFF2-40B4-BE49-F238E27FC236}">
                <a16:creationId xmlns:a16="http://schemas.microsoft.com/office/drawing/2014/main" id="{380CA9FB-2E41-DAE6-2766-4911D9BC0A0A}"/>
              </a:ext>
            </a:extLst>
          </p:cNvPr>
          <p:cNvSpPr txBox="1"/>
          <p:nvPr/>
        </p:nvSpPr>
        <p:spPr>
          <a:xfrm>
            <a:off x="1030741" y="530953"/>
            <a:ext cx="541243" cy="1015663"/>
          </a:xfrm>
          <a:prstGeom prst="rect">
            <a:avLst/>
          </a:prstGeom>
          <a:noFill/>
        </p:spPr>
        <p:txBody>
          <a:bodyPr wrap="square">
            <a:spAutoFit/>
          </a:bodyPr>
          <a:lstStyle/>
          <a:p>
            <a:r>
              <a:rPr lang="ar-JO" sz="6000" dirty="0">
                <a:solidFill>
                  <a:srgbClr val="222222"/>
                </a:solidFill>
                <a:effectLst/>
                <a:latin typeface="Cairo"/>
              </a:rPr>
              <a:t>3</a:t>
            </a:r>
            <a:endParaRPr lang="en-US" sz="6000" dirty="0"/>
          </a:p>
        </p:txBody>
      </p:sp>
      <p:sp>
        <p:nvSpPr>
          <p:cNvPr id="8" name="TextBox 7">
            <a:extLst>
              <a:ext uri="{FF2B5EF4-FFF2-40B4-BE49-F238E27FC236}">
                <a16:creationId xmlns:a16="http://schemas.microsoft.com/office/drawing/2014/main" id="{C48E5709-422E-89C6-6CEB-55274022E923}"/>
              </a:ext>
            </a:extLst>
          </p:cNvPr>
          <p:cNvSpPr txBox="1"/>
          <p:nvPr/>
        </p:nvSpPr>
        <p:spPr>
          <a:xfrm>
            <a:off x="2391509" y="623285"/>
            <a:ext cx="8023844" cy="830997"/>
          </a:xfrm>
          <a:prstGeom prst="rect">
            <a:avLst/>
          </a:prstGeom>
          <a:noFill/>
        </p:spPr>
        <p:txBody>
          <a:bodyPr wrap="square">
            <a:spAutoFit/>
          </a:bodyPr>
          <a:lstStyle/>
          <a:p>
            <a:pPr algn="ctr" rtl="1"/>
            <a:r>
              <a:rPr lang="ar-JO" sz="4800" b="0" i="1" dirty="0">
                <a:solidFill>
                  <a:srgbClr val="222222"/>
                </a:solidFill>
                <a:effectLst/>
                <a:latin typeface="Cairo"/>
              </a:rPr>
              <a:t>لو كنت وزير الاقتصاد في الاردن</a:t>
            </a:r>
            <a:endParaRPr lang="ar-SA" sz="4800" b="0" i="1" dirty="0">
              <a:solidFill>
                <a:srgbClr val="222222"/>
              </a:solidFill>
              <a:effectLst/>
              <a:latin typeface="Cairo"/>
            </a:endParaRPr>
          </a:p>
        </p:txBody>
      </p:sp>
      <p:sp>
        <p:nvSpPr>
          <p:cNvPr id="9" name="TextBox 8">
            <a:extLst>
              <a:ext uri="{FF2B5EF4-FFF2-40B4-BE49-F238E27FC236}">
                <a16:creationId xmlns:a16="http://schemas.microsoft.com/office/drawing/2014/main" id="{7C05BAE2-3F32-2D0B-A4D1-FA3FA48023C5}"/>
              </a:ext>
            </a:extLst>
          </p:cNvPr>
          <p:cNvSpPr txBox="1"/>
          <p:nvPr/>
        </p:nvSpPr>
        <p:spPr>
          <a:xfrm>
            <a:off x="1030741" y="9106312"/>
            <a:ext cx="6172200" cy="1015663"/>
          </a:xfrm>
          <a:prstGeom prst="rect">
            <a:avLst/>
          </a:prstGeom>
          <a:noFill/>
        </p:spPr>
        <p:txBody>
          <a:bodyPr wrap="square">
            <a:spAutoFit/>
          </a:bodyPr>
          <a:lstStyle/>
          <a:p>
            <a:r>
              <a:rPr lang="ar-JO" sz="6000" dirty="0">
                <a:solidFill>
                  <a:srgbClr val="222222"/>
                </a:solidFill>
                <a:effectLst/>
                <a:latin typeface="Cairo"/>
              </a:rPr>
              <a:t>4</a:t>
            </a:r>
            <a:endParaRPr lang="en-US" sz="6000" dirty="0"/>
          </a:p>
        </p:txBody>
      </p:sp>
      <p:sp>
        <p:nvSpPr>
          <p:cNvPr id="13" name="TextBox 12">
            <a:extLst>
              <a:ext uri="{FF2B5EF4-FFF2-40B4-BE49-F238E27FC236}">
                <a16:creationId xmlns:a16="http://schemas.microsoft.com/office/drawing/2014/main" id="{601E0184-5270-9AC8-22CB-163A4815E77D}"/>
              </a:ext>
            </a:extLst>
          </p:cNvPr>
          <p:cNvSpPr txBox="1"/>
          <p:nvPr/>
        </p:nvSpPr>
        <p:spPr>
          <a:xfrm>
            <a:off x="1030741" y="-5195515"/>
            <a:ext cx="7223760" cy="1015663"/>
          </a:xfrm>
          <a:prstGeom prst="rect">
            <a:avLst/>
          </a:prstGeom>
          <a:noFill/>
        </p:spPr>
        <p:txBody>
          <a:bodyPr wrap="square">
            <a:spAutoFit/>
          </a:bodyPr>
          <a:lstStyle/>
          <a:p>
            <a:r>
              <a:rPr lang="en-US" sz="6000" dirty="0">
                <a:solidFill>
                  <a:srgbClr val="222222"/>
                </a:solidFill>
                <a:effectLst/>
                <a:latin typeface="Cairo"/>
              </a:rPr>
              <a:t>2</a:t>
            </a:r>
            <a:endParaRPr lang="en-US" sz="6000" dirty="0"/>
          </a:p>
        </p:txBody>
      </p:sp>
      <p:sp>
        <p:nvSpPr>
          <p:cNvPr id="11" name="TextBox 10">
            <a:extLst>
              <a:ext uri="{FF2B5EF4-FFF2-40B4-BE49-F238E27FC236}">
                <a16:creationId xmlns:a16="http://schemas.microsoft.com/office/drawing/2014/main" id="{F382FDD8-F988-623B-E1BC-5D6C22ECADF0}"/>
              </a:ext>
            </a:extLst>
          </p:cNvPr>
          <p:cNvSpPr txBox="1"/>
          <p:nvPr/>
        </p:nvSpPr>
        <p:spPr>
          <a:xfrm>
            <a:off x="3049172" y="2244189"/>
            <a:ext cx="6098344" cy="2062103"/>
          </a:xfrm>
          <a:prstGeom prst="rect">
            <a:avLst/>
          </a:prstGeom>
          <a:noFill/>
        </p:spPr>
        <p:txBody>
          <a:bodyPr wrap="square">
            <a:spAutoFit/>
          </a:bodyPr>
          <a:lstStyle/>
          <a:p>
            <a:r>
              <a:rPr lang="ar-JO" sz="3200" dirty="0"/>
              <a:t>استخدامه </a:t>
            </a:r>
            <a:r>
              <a:rPr lang="ar-SA" sz="3200" dirty="0"/>
              <a:t>فـي التطبيقـات الزراعيـة وفـي صناعـة إلسـمنت والصناعـات الكيميائيـة</a:t>
            </a:r>
            <a:r>
              <a:rPr lang="ar-JO" sz="3200" dirty="0"/>
              <a:t> و محتولت استخدامه في صناعات جديدة او استخدامه لاستبدال غرض في الصناعات. </a:t>
            </a:r>
            <a:endParaRPr lang="en-US" sz="3200" dirty="0"/>
          </a:p>
        </p:txBody>
      </p:sp>
    </p:spTree>
    <p:extLst>
      <p:ext uri="{BB962C8B-B14F-4D97-AF65-F5344CB8AC3E}">
        <p14:creationId xmlns:p14="http://schemas.microsoft.com/office/powerpoint/2010/main" val="29184903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193</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Cairo</vt:lpstr>
      <vt:lpstr>Calibri</vt:lpstr>
      <vt:lpstr>Calibri Light</vt:lpstr>
      <vt:lpstr>Droid Arabic Naskh</vt:lpstr>
      <vt:lpstr>Office Theme</vt:lpstr>
      <vt:lpstr>التف الزيولايتي في الاردن صخر</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sari batarseh</dc:creator>
  <cp:lastModifiedBy>sari batarseh</cp:lastModifiedBy>
  <cp:revision>4</cp:revision>
  <dcterms:created xsi:type="dcterms:W3CDTF">2023-11-23T17:32:27Z</dcterms:created>
  <dcterms:modified xsi:type="dcterms:W3CDTF">2023-11-27T16:29:08Z</dcterms:modified>
</cp:coreProperties>
</file>