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1EBBB67-9F89-44C5-905A-9514BC82075C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D86060A-FF7A-4879-A301-C0910708F7B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91000"/>
            <a:ext cx="8839200" cy="1066800"/>
          </a:xfrm>
        </p:spPr>
        <p:txBody>
          <a:bodyPr>
            <a:normAutofit/>
          </a:bodyPr>
          <a:lstStyle/>
          <a:p>
            <a:r>
              <a:rPr lang="ar-JO" sz="2700" b="1" u="sng" dirty="0" smtClean="0"/>
              <a:t>عمل الطلبة </a:t>
            </a:r>
            <a:r>
              <a:rPr lang="ar-JO" sz="2700" dirty="0" smtClean="0"/>
              <a:t>عوض حبيب، بيتر زغبابه، كاترينا كوريك</a:t>
            </a:r>
          </a:p>
          <a:p>
            <a:r>
              <a:rPr lang="ar-JO" sz="2700" b="1" u="sng" dirty="0" smtClean="0"/>
              <a:t>الصف: </a:t>
            </a:r>
            <a:r>
              <a:rPr lang="ar-JO" sz="2700" dirty="0" smtClean="0"/>
              <a:t>الخامس الاساسي أ</a:t>
            </a:r>
            <a:endParaRPr lang="en-US" sz="27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509" y="911225"/>
            <a:ext cx="7772400" cy="1470025"/>
          </a:xfrm>
        </p:spPr>
        <p:txBody>
          <a:bodyPr>
            <a:normAutofit/>
          </a:bodyPr>
          <a:lstStyle/>
          <a:p>
            <a:r>
              <a:rPr lang="ar-JO" sz="5000" dirty="0" smtClean="0"/>
              <a:t>الطاقة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698834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7239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JO" sz="2000" b="1" dirty="0" smtClean="0"/>
              <a:t>الفكرة الرئيسية:</a:t>
            </a:r>
          </a:p>
          <a:p>
            <a:pPr algn="just" rtl="1"/>
            <a:r>
              <a:rPr lang="ar-JO" sz="2000" dirty="0" smtClean="0"/>
              <a:t>تصنف مصادرالطاقة الى مصادراخرى غير متجددة وتتحول الطاقة من شكل الى اخر.</a:t>
            </a:r>
          </a:p>
          <a:p>
            <a:pPr algn="just" rtl="1"/>
            <a:endParaRPr lang="ar-JO" sz="2000" dirty="0"/>
          </a:p>
          <a:p>
            <a:pPr algn="just" rtl="1"/>
            <a:r>
              <a:rPr lang="ar-JO" sz="2000" b="1" dirty="0" smtClean="0"/>
              <a:t>مصادر الطاقة:</a:t>
            </a:r>
          </a:p>
          <a:p>
            <a:pPr algn="just" rtl="1"/>
            <a:r>
              <a:rPr lang="ar-JO" sz="2000" dirty="0" smtClean="0"/>
              <a:t>هي الموارد الطبيعية التي نستخدمها في توليد الطاقة بصور مختلفة.</a:t>
            </a:r>
          </a:p>
          <a:p>
            <a:pPr algn="just" rtl="1"/>
            <a:endParaRPr lang="ar-JO" sz="2000" dirty="0"/>
          </a:p>
          <a:p>
            <a:pPr algn="just" rtl="1"/>
            <a:r>
              <a:rPr lang="ar-JO" sz="2000" b="1" dirty="0" smtClean="0"/>
              <a:t>انواع  مصادر الطاقة:</a:t>
            </a:r>
          </a:p>
          <a:p>
            <a:pPr marL="457200" indent="-457200" algn="just" rtl="1">
              <a:buAutoNum type="arabicPeriod"/>
            </a:pPr>
            <a:r>
              <a:rPr lang="ar-JO" sz="2000" dirty="0" smtClean="0"/>
              <a:t>مصادر متجددة </a:t>
            </a:r>
          </a:p>
          <a:p>
            <a:pPr marL="457200" indent="-457200" algn="just" rtl="1">
              <a:buAutoNum type="arabicPeriod"/>
            </a:pPr>
            <a:r>
              <a:rPr lang="ar-JO" sz="2000" dirty="0" smtClean="0"/>
              <a:t>مصادر غير متجددة</a:t>
            </a:r>
          </a:p>
          <a:p>
            <a:pPr algn="just" rtl="1"/>
            <a:endParaRPr lang="ar-JO" sz="2000" dirty="0"/>
          </a:p>
          <a:p>
            <a:pPr algn="just" rtl="1"/>
            <a:r>
              <a:rPr lang="ar-JO" sz="2000" b="1" dirty="0" smtClean="0"/>
              <a:t>المصادر المتجددة : </a:t>
            </a:r>
            <a:r>
              <a:rPr lang="ar-JO" sz="2000" dirty="0" smtClean="0"/>
              <a:t>هي مصادر صديقة للبيئة مثل: الشمس ، الرياح والماء</a:t>
            </a:r>
          </a:p>
          <a:p>
            <a:pPr algn="just" rtl="1"/>
            <a:r>
              <a:rPr lang="ar-JO" sz="2000" b="1" dirty="0" smtClean="0"/>
              <a:t>المصادر غير المتجددة: </a:t>
            </a:r>
            <a:r>
              <a:rPr lang="ar-JO" sz="2000" dirty="0" smtClean="0"/>
              <a:t>مصادر كميتها محدودة  قابلة للنفاذ وملوثة للبيئة وتحتاج الى ملايين السنين كي تتكون.مثال: الوقود الاحفوري، النفط، الغازالطبيعي</a:t>
            </a:r>
          </a:p>
        </p:txBody>
      </p:sp>
    </p:spTree>
    <p:extLst>
      <p:ext uri="{BB962C8B-B14F-4D97-AF65-F5344CB8AC3E}">
        <p14:creationId xmlns:p14="http://schemas.microsoft.com/office/powerpoint/2010/main" val="78914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543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Wingdings" panose="05000000000000000000" pitchFamily="2" charset="2"/>
              <a:buChar char="v"/>
            </a:pPr>
            <a:r>
              <a:rPr lang="ar-JO" sz="2000" b="1" dirty="0" smtClean="0"/>
              <a:t>ملاحظات هامة:</a:t>
            </a:r>
          </a:p>
          <a:p>
            <a:pPr marL="342900" indent="-342900" algn="r" rtl="1">
              <a:buAutoNum type="arabicPeriod"/>
            </a:pPr>
            <a:r>
              <a:rPr lang="ar-JO" sz="2000" dirty="0" smtClean="0"/>
              <a:t>اهم مصدر للطاقة المتجددة              الوقود الاحفوري</a:t>
            </a:r>
          </a:p>
          <a:p>
            <a:pPr marL="342900" indent="-342900" algn="r" rtl="1">
              <a:buAutoNum type="arabicPeriod"/>
            </a:pPr>
            <a:endParaRPr lang="ar-JO" sz="2000" dirty="0"/>
          </a:p>
          <a:p>
            <a:pPr marL="342900" indent="-342900" algn="r" rtl="1">
              <a:buFont typeface="Wingdings" panose="05000000000000000000" pitchFamily="2" charset="2"/>
              <a:buChar char="Ø"/>
            </a:pPr>
            <a:r>
              <a:rPr lang="ar-JO" sz="2000" b="1" dirty="0" smtClean="0"/>
              <a:t>كيف تكون الوقود الاحفوري؟</a:t>
            </a:r>
          </a:p>
          <a:p>
            <a:pPr marL="342900" indent="-342900" algn="r" rtl="1">
              <a:buAutoNum type="arabicPeriod"/>
            </a:pPr>
            <a:r>
              <a:rPr lang="ar-JO" sz="2000" dirty="0" smtClean="0"/>
              <a:t>موت الكائنات الحية ودفن بقاياها تحت طبقات القشرة الارضية.</a:t>
            </a:r>
          </a:p>
          <a:p>
            <a:pPr marL="342900" indent="-342900" algn="r" rtl="1">
              <a:buAutoNum type="arabicPeriod"/>
            </a:pPr>
            <a:r>
              <a:rPr lang="ar-JO" sz="2000" dirty="0" smtClean="0"/>
              <a:t>تعرض هذه البقايا للحراة والضغط العاليين.</a:t>
            </a:r>
          </a:p>
          <a:p>
            <a:pPr marL="342900" indent="-342900" algn="r" rtl="1">
              <a:buAutoNum type="arabicPeriod"/>
            </a:pPr>
            <a:r>
              <a:rPr lang="ar-JO" sz="2000" dirty="0" smtClean="0"/>
              <a:t>بقاء هذه البقايا تحت الضغط والحرارة  الكبيرين مدة طويلة  تقدر بملايين السنين.</a:t>
            </a:r>
          </a:p>
          <a:p>
            <a:pPr marL="342900" indent="-342900" algn="r" rtl="1">
              <a:buAutoNum type="arabicPeriod"/>
            </a:pPr>
            <a:r>
              <a:rPr lang="ar-JO" sz="2000" dirty="0" smtClean="0"/>
              <a:t>تحولها الى وقود احفوري بصورة (غاز طبيعي، فحم حجري، نفط)</a:t>
            </a:r>
          </a:p>
          <a:p>
            <a:pPr algn="r" rtl="1"/>
            <a:endParaRPr lang="ar-JO" sz="2000" dirty="0" smtClean="0"/>
          </a:p>
          <a:p>
            <a:pPr algn="r" rtl="1"/>
            <a:r>
              <a:rPr lang="ar-JO" sz="2000" dirty="0" smtClean="0"/>
              <a:t>لا يمكن الاستفادة من الوقود الاحفوري إلا بعد حرقه بوجود الهواء لذلك يعد مصدرًا ملوثا للبيئة .</a:t>
            </a:r>
            <a:endParaRPr lang="ar-JO" sz="20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029200" y="1260765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726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945" y="332509"/>
            <a:ext cx="8423564" cy="6331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1">
              <a:buFont typeface="Wingdings" panose="05000000000000000000" pitchFamily="2" charset="2"/>
              <a:buChar char="q"/>
            </a:pPr>
            <a:r>
              <a:rPr lang="ar-JO" sz="1700" b="1" dirty="0" smtClean="0"/>
              <a:t>استخدامات الوقود الاحفوري:</a:t>
            </a:r>
          </a:p>
          <a:p>
            <a:pPr marL="395288" indent="-228600" algn="just" rtl="1">
              <a:buAutoNum type="arabicPeriod"/>
            </a:pPr>
            <a:r>
              <a:rPr lang="ar-JO" sz="1700" dirty="0" smtClean="0"/>
              <a:t>توليد الطاقة </a:t>
            </a:r>
          </a:p>
          <a:p>
            <a:pPr marL="395288" indent="-228600" algn="just" rtl="1">
              <a:buAutoNum type="arabicPeriod"/>
            </a:pPr>
            <a:r>
              <a:rPr lang="ar-JO" sz="1700" dirty="0" smtClean="0"/>
              <a:t>وقود السيارات</a:t>
            </a:r>
          </a:p>
          <a:p>
            <a:pPr marL="395288" indent="-228600" algn="just" rtl="1">
              <a:buAutoNum type="arabicPeriod"/>
            </a:pPr>
            <a:r>
              <a:rPr lang="ar-JO" sz="1700" dirty="0" smtClean="0"/>
              <a:t>التدفئة</a:t>
            </a:r>
          </a:p>
          <a:p>
            <a:pPr marL="395288" indent="-228600" algn="just" rtl="1">
              <a:buAutoNum type="arabicPeriod"/>
            </a:pPr>
            <a:r>
              <a:rPr lang="ar-JO" sz="1700" dirty="0" smtClean="0"/>
              <a:t>الغاز المنزلي المستخدم في طهي الطعام.</a:t>
            </a:r>
          </a:p>
          <a:p>
            <a:pPr algn="just" rtl="1"/>
            <a:endParaRPr lang="ar-JO" sz="1700" dirty="0"/>
          </a:p>
          <a:p>
            <a:pPr marL="342900" indent="-342900" algn="just" rtl="1">
              <a:buFont typeface="Wingdings" panose="05000000000000000000" pitchFamily="2" charset="2"/>
              <a:buChar char="q"/>
            </a:pPr>
            <a:r>
              <a:rPr lang="ar-JO" sz="1700" b="1" dirty="0" smtClean="0"/>
              <a:t>تحولات الطاقة:</a:t>
            </a:r>
          </a:p>
          <a:p>
            <a:pPr marL="342900" indent="-342900" algn="just" rtl="1">
              <a:buFont typeface="Wingdings" panose="05000000000000000000" pitchFamily="2" charset="2"/>
              <a:buChar char="q"/>
            </a:pPr>
            <a:r>
              <a:rPr lang="ar-JO" sz="1700" b="1" dirty="0" smtClean="0"/>
              <a:t>اشكال الطاقة:</a:t>
            </a:r>
          </a:p>
          <a:p>
            <a:pPr marL="401638" indent="-290513" algn="just" rtl="1">
              <a:buAutoNum type="arabicPeriod"/>
            </a:pPr>
            <a:r>
              <a:rPr lang="ar-JO" sz="1700" dirty="0" smtClean="0"/>
              <a:t>الطاقة الكيميائية </a:t>
            </a:r>
          </a:p>
          <a:p>
            <a:pPr marL="401638" indent="-290513" algn="just" rtl="1">
              <a:buAutoNum type="arabicPeriod"/>
            </a:pPr>
            <a:r>
              <a:rPr lang="ar-JO" sz="1700" dirty="0" smtClean="0"/>
              <a:t>الطاقة الكهربائية </a:t>
            </a:r>
          </a:p>
          <a:p>
            <a:pPr marL="401638" indent="-290513" algn="just" rtl="1">
              <a:buAutoNum type="arabicPeriod"/>
            </a:pPr>
            <a:r>
              <a:rPr lang="ar-JO" sz="1700" dirty="0" smtClean="0"/>
              <a:t>الطاقة الضوئية  </a:t>
            </a:r>
          </a:p>
          <a:p>
            <a:pPr marL="401638" indent="-290513" algn="just" rtl="1">
              <a:buAutoNum type="arabicPeriod"/>
            </a:pPr>
            <a:r>
              <a:rPr lang="ar-JO" sz="1700" dirty="0" smtClean="0"/>
              <a:t>الطاقة الحرارية </a:t>
            </a:r>
          </a:p>
          <a:p>
            <a:pPr marL="401638" indent="-290513" algn="just" rtl="1">
              <a:buAutoNum type="arabicPeriod"/>
            </a:pPr>
            <a:r>
              <a:rPr lang="ar-JO" sz="1700" dirty="0" smtClean="0"/>
              <a:t>الطاقة الحركية            </a:t>
            </a:r>
          </a:p>
          <a:p>
            <a:pPr algn="just" rtl="1"/>
            <a:endParaRPr lang="ar-JO" sz="1700" dirty="0"/>
          </a:p>
          <a:p>
            <a:pPr marL="285750" indent="-285750" algn="just" rtl="1">
              <a:buFont typeface="Wingdings" panose="05000000000000000000" pitchFamily="2" charset="2"/>
              <a:buChar char="Ø"/>
            </a:pPr>
            <a:r>
              <a:rPr lang="ar-JO" sz="1700" b="1" dirty="0" smtClean="0"/>
              <a:t>تتحول الطاقة من شكل اخر ومن الامثلة على هذه التحولات </a:t>
            </a:r>
          </a:p>
          <a:p>
            <a:pPr marL="457200" indent="-457200" algn="just" rtl="1">
              <a:buAutoNum type="arabicPeriod"/>
            </a:pPr>
            <a:r>
              <a:rPr lang="ar-JO" sz="1700" dirty="0" smtClean="0"/>
              <a:t>تحول الطاقة الشمسية  الى طاقة كهربائية.</a:t>
            </a:r>
          </a:p>
          <a:p>
            <a:pPr marL="457200" indent="-457200" algn="just" rtl="1">
              <a:buAutoNum type="arabicPeriod"/>
            </a:pPr>
            <a:r>
              <a:rPr lang="ar-JO" sz="1700" dirty="0" smtClean="0"/>
              <a:t>تحول  طاقة الرياح الحركية الى طاقة كهربائية</a:t>
            </a:r>
          </a:p>
          <a:p>
            <a:pPr marL="457200" indent="-457200" algn="just" rtl="1">
              <a:buAutoNum type="arabicPeriod"/>
            </a:pPr>
            <a:r>
              <a:rPr lang="ar-JO" sz="1700" dirty="0" smtClean="0"/>
              <a:t>تحول الطاقة الكيميائية الى طاقة حركية وطاقة حرارية</a:t>
            </a:r>
          </a:p>
          <a:p>
            <a:pPr marL="457200" indent="-457200" algn="just" rtl="1">
              <a:buAutoNum type="arabicPeriod"/>
            </a:pPr>
            <a:r>
              <a:rPr lang="ar-JO" sz="1700" dirty="0" smtClean="0"/>
              <a:t>تحول الطاقة الكهربائية الى طاقة حرارية وطاقة ضوئية   </a:t>
            </a:r>
          </a:p>
          <a:p>
            <a:pPr marL="457200" indent="-457200" algn="just" rtl="1">
              <a:buAutoNum type="arabicPeriod"/>
            </a:pPr>
            <a:endParaRPr lang="ar-JO" sz="1700" dirty="0"/>
          </a:p>
          <a:p>
            <a:pPr algn="just" rtl="1"/>
            <a:r>
              <a:rPr lang="ar-JO" sz="1700" b="1" u="sng" dirty="0" smtClean="0"/>
              <a:t>ملاحظة: </a:t>
            </a:r>
            <a:r>
              <a:rPr lang="ar-JO" sz="1700" dirty="0" smtClean="0"/>
              <a:t>تستخدم الخلايا الشمسية على نطاق واسع في الاردن مثلا في كل من معان والازرق يوجد مشاريع كبيرة لتوليد الطاقة الكهربائية من الطاقة الشمسية.</a:t>
            </a:r>
          </a:p>
          <a:p>
            <a:pPr algn="just" rtl="1"/>
            <a:r>
              <a:rPr lang="ar-JO" sz="1700" dirty="0" smtClean="0"/>
              <a:t>وذلك لتخفيض استهلاك النفط الذي يسبب تلوث البيئة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9503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</TotalTime>
  <Words>273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الطاقة</vt:lpstr>
      <vt:lpstr>PowerPoint Presentation</vt:lpstr>
      <vt:lpstr>PowerPoint Presentation</vt:lpstr>
      <vt:lpstr>PowerPoint Presentation</vt:lpstr>
    </vt:vector>
  </TitlesOfParts>
  <Company>JCBank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الطاقة</dc:title>
  <dc:creator>user</dc:creator>
  <cp:lastModifiedBy>user</cp:lastModifiedBy>
  <cp:revision>17</cp:revision>
  <dcterms:created xsi:type="dcterms:W3CDTF">2023-10-28T17:02:14Z</dcterms:created>
  <dcterms:modified xsi:type="dcterms:W3CDTF">2023-10-28T17:55:12Z</dcterms:modified>
</cp:coreProperties>
</file>