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11/24/23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11/24/23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11/24/23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11/24/23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11/24/23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11/24/23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lickr.com/photos/jsjgeology/8456423420"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creativecommons.org/licenses/by/3.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 name="Rectangle 143">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close-up of a rock&#10;&#10;Description automatically generated">
            <a:extLst>
              <a:ext uri="{FF2B5EF4-FFF2-40B4-BE49-F238E27FC236}">
                <a16:creationId xmlns:a16="http://schemas.microsoft.com/office/drawing/2014/main" id="{12593F42-85DF-FA17-96FC-930AD677A01E}"/>
              </a:ext>
            </a:extLst>
          </p:cNvPr>
          <p:cNvPicPr>
            <a:picLocks noChangeAspect="1"/>
          </p:cNvPicPr>
          <p:nvPr/>
        </p:nvPicPr>
        <p:blipFill rotWithShape="1">
          <a:blip r:embed="rId2">
            <a:alphaModFix amt="50000"/>
            <a:extLst>
              <a:ext uri="{837473B0-CC2E-450A-ABE3-18F120FF3D39}">
                <a1611:picAttrSrcUrl xmlns:a1611="http://schemas.microsoft.com/office/drawing/2016/11/main" r:id="rId3"/>
              </a:ext>
            </a:extLst>
          </a:blip>
          <a:srcRect t="18248" r="-1" b="14770"/>
          <a:stretch/>
        </p:blipFill>
        <p:spPr>
          <a:xfrm flipV="1">
            <a:off x="20" y="10"/>
            <a:ext cx="12188930" cy="6857990"/>
          </a:xfrm>
          <a:prstGeom prst="rect">
            <a:avLst/>
          </a:prstGeom>
        </p:spPr>
      </p:pic>
      <p:sp>
        <p:nvSpPr>
          <p:cNvPr id="2" name="Title 1"/>
          <p:cNvSpPr>
            <a:spLocks noGrp="1"/>
          </p:cNvSpPr>
          <p:nvPr>
            <p:ph type="ctrTitle"/>
          </p:nvPr>
        </p:nvSpPr>
        <p:spPr>
          <a:xfrm>
            <a:off x="1524000" y="1122363"/>
            <a:ext cx="9144000" cy="3063240"/>
          </a:xfrm>
        </p:spPr>
        <p:txBody>
          <a:bodyPr>
            <a:normAutofit/>
          </a:bodyPr>
          <a:lstStyle/>
          <a:p>
            <a:r>
              <a:rPr lang="en-US" sz="6600" b="1" err="1">
                <a:solidFill>
                  <a:schemeClr val="bg1"/>
                </a:solidFill>
                <a:ea typeface="+mj-lt"/>
                <a:cs typeface="+mj-lt"/>
              </a:rPr>
              <a:t>صخر</a:t>
            </a:r>
            <a:r>
              <a:rPr lang="en-US" sz="6600" b="1">
                <a:solidFill>
                  <a:schemeClr val="bg1"/>
                </a:solidFill>
                <a:ea typeface="+mj-lt"/>
                <a:cs typeface="+mj-lt"/>
              </a:rPr>
              <a:t> </a:t>
            </a:r>
            <a:r>
              <a:rPr lang="en-US" sz="6600" b="1" err="1">
                <a:solidFill>
                  <a:schemeClr val="bg1"/>
                </a:solidFill>
                <a:ea typeface="+mj-lt"/>
                <a:cs typeface="+mj-lt"/>
              </a:rPr>
              <a:t>البازلت</a:t>
            </a:r>
            <a:endParaRPr lang="en-US" sz="6600" b="1" err="1">
              <a:solidFill>
                <a:schemeClr val="bg1"/>
              </a:solidFill>
            </a:endParaRPr>
          </a:p>
        </p:txBody>
      </p:sp>
      <p:sp>
        <p:nvSpPr>
          <p:cNvPr id="3" name="Subtitle 2"/>
          <p:cNvSpPr>
            <a:spLocks noGrp="1"/>
          </p:cNvSpPr>
          <p:nvPr>
            <p:ph type="subTitle" idx="1"/>
          </p:nvPr>
        </p:nvSpPr>
        <p:spPr>
          <a:xfrm>
            <a:off x="1527048" y="4599432"/>
            <a:ext cx="9144000" cy="1536192"/>
          </a:xfrm>
        </p:spPr>
        <p:txBody>
          <a:bodyPr vert="horz" lIns="91440" tIns="45720" rIns="91440" bIns="45720" rtlCol="0">
            <a:normAutofit/>
          </a:bodyPr>
          <a:lstStyle/>
          <a:p>
            <a:r>
              <a:rPr lang="en-US">
                <a:solidFill>
                  <a:schemeClr val="bg1"/>
                </a:solidFill>
                <a:cs typeface="Calibri"/>
              </a:rPr>
              <a:t>الطالبة : كارمينا زكريا داود</a:t>
            </a:r>
            <a:endParaRPr lang="en-US">
              <a:solidFill>
                <a:schemeClr val="bg1"/>
              </a:solidFill>
            </a:endParaRPr>
          </a:p>
        </p:txBody>
      </p:sp>
      <p:sp>
        <p:nvSpPr>
          <p:cNvPr id="143" name="sketchy line">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rgbClr val="FFFFFF">
              <a:alpha val="75000"/>
            </a:srgbClr>
          </a:solidFill>
          <a:ln w="44450" cap="rnd">
            <a:solidFill>
              <a:schemeClr val="bg1">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A007ABB5-1BC7-8793-80B3-536EEE7A37F1}"/>
              </a:ext>
            </a:extLst>
          </p:cNvPr>
          <p:cNvSpPr txBox="1"/>
          <p:nvPr/>
        </p:nvSpPr>
        <p:spPr>
          <a:xfrm>
            <a:off x="9987706" y="6657945"/>
            <a:ext cx="2201244"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a:t>
            </a:r>
            <a:r>
              <a:rPr lang="en-US" sz="700">
                <a:solidFill>
                  <a:srgbClr val="FFFFFF"/>
                </a:solidFill>
              </a:rPr>
              <a:t>.</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0" name="Rectangle 79">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13B06993-7507-9884-1C09-A97DE8F412B8}"/>
              </a:ext>
            </a:extLst>
          </p:cNvPr>
          <p:cNvSpPr>
            <a:spLocks noGrp="1"/>
          </p:cNvSpPr>
          <p:nvPr>
            <p:ph type="title"/>
          </p:nvPr>
        </p:nvSpPr>
        <p:spPr>
          <a:xfrm>
            <a:off x="1179226" y="1280679"/>
            <a:ext cx="9833548" cy="1325563"/>
          </a:xfrm>
        </p:spPr>
        <p:txBody>
          <a:bodyPr anchor="b">
            <a:normAutofit/>
          </a:bodyPr>
          <a:lstStyle/>
          <a:p>
            <a:pPr algn="ctr"/>
            <a:r>
              <a:rPr lang="en-US" sz="3600" b="1">
                <a:solidFill>
                  <a:schemeClr val="tx2"/>
                </a:solidFill>
                <a:cs typeface="Calibri Light"/>
              </a:rPr>
              <a:t>البازلت</a:t>
            </a:r>
            <a:endParaRPr lang="en-US" sz="3600" b="1">
              <a:solidFill>
                <a:schemeClr val="tx2"/>
              </a:solidFill>
            </a:endParaRPr>
          </a:p>
        </p:txBody>
      </p:sp>
      <p:grpSp>
        <p:nvGrpSpPr>
          <p:cNvPr id="84" name="Group 83">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85" name="Freeform: Shape 84">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A846FB91-743B-47EC-2321-4ED9AF821F33}"/>
              </a:ext>
            </a:extLst>
          </p:cNvPr>
          <p:cNvSpPr>
            <a:spLocks noGrp="1"/>
          </p:cNvSpPr>
          <p:nvPr>
            <p:ph idx="1"/>
          </p:nvPr>
        </p:nvSpPr>
        <p:spPr>
          <a:xfrm>
            <a:off x="1179226" y="2890979"/>
            <a:ext cx="9833548" cy="2693976"/>
          </a:xfrm>
        </p:spPr>
        <p:txBody>
          <a:bodyPr vert="horz" lIns="91440" tIns="45720" rIns="91440" bIns="45720" rtlCol="0" anchor="t">
            <a:normAutofit/>
          </a:bodyPr>
          <a:lstStyle/>
          <a:p>
            <a:pPr marL="0" indent="0" algn="r">
              <a:buNone/>
            </a:pPr>
            <a:r>
              <a:rPr lang="en-US" sz="2400" b="1" err="1">
                <a:solidFill>
                  <a:schemeClr val="tx2"/>
                </a:solidFill>
                <a:ea typeface="+mn-lt"/>
                <a:cs typeface="+mn-lt"/>
              </a:rPr>
              <a:t>ا</a:t>
            </a:r>
            <a:r>
              <a:rPr lang="en-US" sz="2400" b="1" err="1">
                <a:solidFill>
                  <a:schemeClr val="tx2"/>
                </a:solidFill>
                <a:latin typeface="Angsana New"/>
                <a:ea typeface="+mn-lt"/>
                <a:cs typeface="+mn-lt"/>
              </a:rPr>
              <a:t>لبازل</a:t>
            </a:r>
            <a:r>
              <a:rPr lang="en-US" sz="2400" b="1">
                <a:solidFill>
                  <a:schemeClr val="tx2"/>
                </a:solidFill>
                <a:latin typeface="Angsana New"/>
                <a:ea typeface="+mn-lt"/>
                <a:cs typeface="+mn-lt"/>
              </a:rPr>
              <a:t>ــت فــي شــ</a:t>
            </a:r>
            <a:r>
              <a:rPr lang="en-US" sz="2400" b="1" err="1">
                <a:solidFill>
                  <a:schemeClr val="tx2"/>
                </a:solidFill>
                <a:latin typeface="Angsana New"/>
                <a:ea typeface="+mn-lt"/>
                <a:cs typeface="+mn-lt"/>
              </a:rPr>
              <a:t>مال</a:t>
            </a:r>
            <a:r>
              <a:rPr lang="en-US" sz="2400" b="1">
                <a:solidFill>
                  <a:schemeClr val="tx2"/>
                </a:solidFill>
                <a:latin typeface="Angsana New"/>
                <a:ea typeface="+mn-lt"/>
                <a:cs typeface="+mn-lt"/>
              </a:rPr>
              <a:t> شــ</a:t>
            </a:r>
            <a:r>
              <a:rPr lang="en-US" sz="2400" b="1" err="1">
                <a:solidFill>
                  <a:schemeClr val="tx2"/>
                </a:solidFill>
                <a:latin typeface="Angsana New"/>
                <a:ea typeface="+mn-lt"/>
                <a:cs typeface="+mn-lt"/>
              </a:rPr>
              <a:t>رق</a:t>
            </a:r>
            <a:r>
              <a:rPr lang="en-US" sz="2400" b="1">
                <a:solidFill>
                  <a:schemeClr val="tx2"/>
                </a:solidFill>
                <a:latin typeface="Angsana New"/>
                <a:ea typeface="+mn-lt"/>
                <a:cs typeface="+mn-lt"/>
              </a:rPr>
              <a:t> </a:t>
            </a:r>
            <a:r>
              <a:rPr lang="en-US" sz="2400" b="1" err="1">
                <a:solidFill>
                  <a:schemeClr val="tx2"/>
                </a:solidFill>
                <a:latin typeface="Angsana New"/>
                <a:ea typeface="+mn-lt"/>
                <a:cs typeface="+mn-lt"/>
              </a:rPr>
              <a:t>الاردن</a:t>
            </a:r>
            <a:r>
              <a:rPr lang="en-US" sz="2400" b="1">
                <a:solidFill>
                  <a:schemeClr val="tx2"/>
                </a:solidFill>
                <a:latin typeface="Angsana New"/>
                <a:ea typeface="+mn-lt"/>
                <a:cs typeface="+mn-lt"/>
              </a:rPr>
              <a:t> هــو جــ</a:t>
            </a:r>
            <a:r>
              <a:rPr lang="en-US" sz="2400" b="1" err="1">
                <a:solidFill>
                  <a:schemeClr val="tx2"/>
                </a:solidFill>
                <a:latin typeface="Angsana New"/>
                <a:ea typeface="+mn-lt"/>
                <a:cs typeface="+mn-lt"/>
              </a:rPr>
              <a:t>زء</a:t>
            </a:r>
            <a:r>
              <a:rPr lang="en-US" sz="2400" b="1">
                <a:solidFill>
                  <a:schemeClr val="tx2"/>
                </a:solidFill>
                <a:latin typeface="Angsana New"/>
                <a:ea typeface="+mn-lt"/>
                <a:cs typeface="+mn-lt"/>
              </a:rPr>
              <a:t> مــن </a:t>
            </a:r>
            <a:r>
              <a:rPr lang="en-US" sz="2400" b="1" err="1">
                <a:solidFill>
                  <a:schemeClr val="tx2"/>
                </a:solidFill>
                <a:latin typeface="Angsana New"/>
                <a:ea typeface="+mn-lt"/>
                <a:cs typeface="+mn-lt"/>
              </a:rPr>
              <a:t>إقلي</a:t>
            </a:r>
            <a:r>
              <a:rPr lang="en-US" sz="2400" b="1">
                <a:solidFill>
                  <a:schemeClr val="tx2"/>
                </a:solidFill>
                <a:latin typeface="Angsana New"/>
                <a:ea typeface="+mn-lt"/>
                <a:cs typeface="+mn-lt"/>
              </a:rPr>
              <a:t>ــم </a:t>
            </a:r>
            <a:r>
              <a:rPr lang="en-US" sz="2400" b="1" err="1">
                <a:solidFill>
                  <a:schemeClr val="tx2"/>
                </a:solidFill>
                <a:latin typeface="Angsana New"/>
                <a:ea typeface="+mn-lt"/>
                <a:cs typeface="+mn-lt"/>
              </a:rPr>
              <a:t>بازلت</a:t>
            </a:r>
            <a:r>
              <a:rPr lang="en-US" sz="2400" b="1">
                <a:solidFill>
                  <a:schemeClr val="tx2"/>
                </a:solidFill>
                <a:latin typeface="Angsana New"/>
                <a:ea typeface="+mn-lt"/>
                <a:cs typeface="+mn-lt"/>
              </a:rPr>
              <a:t>ــي </a:t>
            </a:r>
            <a:r>
              <a:rPr lang="en-US" sz="2400" b="1" err="1">
                <a:solidFill>
                  <a:schemeClr val="tx2"/>
                </a:solidFill>
                <a:latin typeface="Angsana New"/>
                <a:ea typeface="+mn-lt"/>
                <a:cs typeface="+mn-lt"/>
              </a:rPr>
              <a:t>كبي</a:t>
            </a:r>
            <a:r>
              <a:rPr lang="en-US" sz="2400" b="1">
                <a:solidFill>
                  <a:schemeClr val="tx2"/>
                </a:solidFill>
                <a:latin typeface="Angsana New"/>
                <a:ea typeface="+mn-lt"/>
                <a:cs typeface="+mn-lt"/>
              </a:rPr>
              <a:t>ــر )حــ</a:t>
            </a:r>
            <a:r>
              <a:rPr lang="en-US" sz="2400" b="1" err="1">
                <a:solidFill>
                  <a:schemeClr val="tx2"/>
                </a:solidFill>
                <a:latin typeface="Angsana New"/>
                <a:ea typeface="+mn-lt"/>
                <a:cs typeface="+mn-lt"/>
              </a:rPr>
              <a:t>رات</a:t>
            </a:r>
            <a:r>
              <a:rPr lang="en-US" sz="2400" b="1">
                <a:solidFill>
                  <a:schemeClr val="tx2"/>
                </a:solidFill>
                <a:latin typeface="Angsana New"/>
                <a:ea typeface="+mn-lt"/>
                <a:cs typeface="+mn-lt"/>
              </a:rPr>
              <a:t> </a:t>
            </a:r>
            <a:r>
              <a:rPr lang="en-US" sz="2400" b="1" err="1">
                <a:solidFill>
                  <a:schemeClr val="tx2"/>
                </a:solidFill>
                <a:latin typeface="Angsana New"/>
                <a:ea typeface="+mn-lt"/>
                <a:cs typeface="+mn-lt"/>
              </a:rPr>
              <a:t>الش</a:t>
            </a:r>
            <a:r>
              <a:rPr lang="en-US" sz="2400" b="1">
                <a:solidFill>
                  <a:schemeClr val="tx2"/>
                </a:solidFill>
                <a:latin typeface="Angsana New"/>
                <a:ea typeface="+mn-lt"/>
                <a:cs typeface="+mn-lt"/>
              </a:rPr>
              <a:t>ــ</a:t>
            </a:r>
            <a:r>
              <a:rPr lang="en-US" sz="2400" b="1" err="1">
                <a:solidFill>
                  <a:schemeClr val="tx2"/>
                </a:solidFill>
                <a:latin typeface="Angsana New"/>
                <a:ea typeface="+mn-lt"/>
                <a:cs typeface="+mn-lt"/>
              </a:rPr>
              <a:t>ام</a:t>
            </a:r>
            <a:r>
              <a:rPr lang="en-US" sz="2400" b="1">
                <a:solidFill>
                  <a:schemeClr val="tx2"/>
                </a:solidFill>
                <a:latin typeface="Angsana New"/>
                <a:ea typeface="+mn-lt"/>
                <a:cs typeface="+mn-lt"/>
              </a:rPr>
              <a:t> </a:t>
            </a:r>
            <a:r>
              <a:rPr lang="en-US" sz="2400" b="1" err="1">
                <a:solidFill>
                  <a:schemeClr val="tx2"/>
                </a:solidFill>
                <a:latin typeface="Angsana New"/>
                <a:ea typeface="+mn-lt"/>
                <a:cs typeface="+mn-lt"/>
              </a:rPr>
              <a:t>البازلتي</a:t>
            </a:r>
            <a:r>
              <a:rPr lang="en-US" sz="2400" b="1">
                <a:solidFill>
                  <a:schemeClr val="tx2"/>
                </a:solidFill>
                <a:latin typeface="Angsana New"/>
                <a:ea typeface="+mn-lt"/>
                <a:cs typeface="+mn-lt"/>
              </a:rPr>
              <a:t>ــة( </a:t>
            </a:r>
            <a:r>
              <a:rPr lang="en-US" sz="2400" b="1" err="1">
                <a:solidFill>
                  <a:schemeClr val="tx2"/>
                </a:solidFill>
                <a:latin typeface="Angsana New"/>
                <a:ea typeface="+mn-lt"/>
                <a:cs typeface="+mn-lt"/>
              </a:rPr>
              <a:t>يمت</a:t>
            </a:r>
            <a:r>
              <a:rPr lang="en-US" sz="2400" b="1">
                <a:solidFill>
                  <a:schemeClr val="tx2"/>
                </a:solidFill>
                <a:latin typeface="Angsana New"/>
                <a:ea typeface="+mn-lt"/>
                <a:cs typeface="+mn-lt"/>
              </a:rPr>
              <a:t>ــد مــن </a:t>
            </a:r>
            <a:r>
              <a:rPr lang="en-US" sz="2400" b="1" err="1">
                <a:solidFill>
                  <a:schemeClr val="tx2"/>
                </a:solidFill>
                <a:latin typeface="Angsana New"/>
                <a:ea typeface="+mn-lt"/>
                <a:cs typeface="+mn-lt"/>
              </a:rPr>
              <a:t>جن</a:t>
            </a:r>
            <a:r>
              <a:rPr lang="en-US" sz="2400" b="1">
                <a:solidFill>
                  <a:schemeClr val="tx2"/>
                </a:solidFill>
                <a:latin typeface="Angsana New"/>
                <a:ea typeface="+mn-lt"/>
                <a:cs typeface="+mn-lt"/>
              </a:rPr>
              <a:t>ــ</a:t>
            </a:r>
            <a:r>
              <a:rPr lang="en-US" sz="2400" b="1" err="1">
                <a:solidFill>
                  <a:schemeClr val="tx2"/>
                </a:solidFill>
                <a:latin typeface="Angsana New"/>
                <a:ea typeface="+mn-lt"/>
                <a:cs typeface="+mn-lt"/>
              </a:rPr>
              <a:t>وب</a:t>
            </a:r>
            <a:r>
              <a:rPr lang="en-US" sz="2400" b="1">
                <a:solidFill>
                  <a:schemeClr val="tx2"/>
                </a:solidFill>
                <a:latin typeface="Angsana New"/>
                <a:ea typeface="+mn-lt"/>
                <a:cs typeface="+mn-lt"/>
              </a:rPr>
              <a:t> ســ</a:t>
            </a:r>
            <a:r>
              <a:rPr lang="en-US" sz="2400" b="1" err="1">
                <a:solidFill>
                  <a:schemeClr val="tx2"/>
                </a:solidFill>
                <a:latin typeface="Angsana New"/>
                <a:ea typeface="+mn-lt"/>
                <a:cs typeface="+mn-lt"/>
              </a:rPr>
              <a:t>وريا</a:t>
            </a:r>
            <a:r>
              <a:rPr lang="en-US" sz="2400" b="1">
                <a:solidFill>
                  <a:schemeClr val="tx2"/>
                </a:solidFill>
                <a:latin typeface="Angsana New"/>
                <a:ea typeface="+mn-lt"/>
                <a:cs typeface="+mn-lt"/>
              </a:rPr>
              <a:t> </a:t>
            </a:r>
            <a:r>
              <a:rPr lang="en-US" sz="2400" b="1" err="1">
                <a:solidFill>
                  <a:schemeClr val="tx2"/>
                </a:solidFill>
                <a:latin typeface="Angsana New"/>
                <a:ea typeface="+mn-lt"/>
                <a:cs typeface="+mn-lt"/>
              </a:rPr>
              <a:t>ال</a:t>
            </a:r>
            <a:r>
              <a:rPr lang="en-US" sz="2400" b="1">
                <a:solidFill>
                  <a:schemeClr val="tx2"/>
                </a:solidFill>
                <a:latin typeface="Angsana New"/>
                <a:ea typeface="+mn-lt"/>
                <a:cs typeface="+mn-lt"/>
              </a:rPr>
              <a:t>ــى </a:t>
            </a:r>
            <a:r>
              <a:rPr lang="en-US" sz="2400" b="1" err="1">
                <a:solidFill>
                  <a:schemeClr val="tx2"/>
                </a:solidFill>
                <a:latin typeface="Angsana New"/>
                <a:ea typeface="+mn-lt"/>
                <a:cs typeface="+mn-lt"/>
              </a:rPr>
              <a:t>الس</a:t>
            </a:r>
            <a:r>
              <a:rPr lang="en-US" sz="2400" b="1">
                <a:solidFill>
                  <a:schemeClr val="tx2"/>
                </a:solidFill>
                <a:latin typeface="Angsana New"/>
                <a:ea typeface="+mn-lt"/>
                <a:cs typeface="+mn-lt"/>
              </a:rPr>
              <a:t>ــ</a:t>
            </a:r>
            <a:r>
              <a:rPr lang="en-US" sz="2400" b="1" err="1">
                <a:solidFill>
                  <a:schemeClr val="tx2"/>
                </a:solidFill>
                <a:latin typeface="Angsana New"/>
                <a:ea typeface="+mn-lt"/>
                <a:cs typeface="+mn-lt"/>
              </a:rPr>
              <a:t>عودية</a:t>
            </a:r>
            <a:r>
              <a:rPr lang="en-US" sz="2400" b="1">
                <a:solidFill>
                  <a:schemeClr val="tx2"/>
                </a:solidFill>
                <a:latin typeface="Angsana New"/>
                <a:ea typeface="+mn-lt"/>
                <a:cs typeface="+mn-lt"/>
              </a:rPr>
              <a:t> </a:t>
            </a:r>
            <a:r>
              <a:rPr lang="en-US" sz="2400" b="1" err="1">
                <a:solidFill>
                  <a:schemeClr val="tx2"/>
                </a:solidFill>
                <a:latin typeface="Angsana New"/>
                <a:ea typeface="+mn-lt"/>
                <a:cs typeface="+mn-lt"/>
              </a:rPr>
              <a:t>ويعب</a:t>
            </a:r>
            <a:r>
              <a:rPr lang="en-US" sz="2400" b="1">
                <a:solidFill>
                  <a:schemeClr val="tx2"/>
                </a:solidFill>
                <a:latin typeface="Angsana New"/>
                <a:ea typeface="+mn-lt"/>
                <a:cs typeface="+mn-lt"/>
              </a:rPr>
              <a:t>ــر </a:t>
            </a:r>
            <a:r>
              <a:rPr lang="en-US" sz="2400" b="1" err="1">
                <a:solidFill>
                  <a:schemeClr val="tx2"/>
                </a:solidFill>
                <a:latin typeface="Angsana New"/>
                <a:ea typeface="+mn-lt"/>
                <a:cs typeface="+mn-lt"/>
              </a:rPr>
              <a:t>الاردن</a:t>
            </a:r>
            <a:r>
              <a:rPr lang="en-US" sz="2400" b="1">
                <a:solidFill>
                  <a:schemeClr val="tx2"/>
                </a:solidFill>
                <a:latin typeface="Angsana New"/>
                <a:ea typeface="+mn-lt"/>
                <a:cs typeface="+mn-lt"/>
              </a:rPr>
              <a:t> فــي </a:t>
            </a:r>
            <a:r>
              <a:rPr lang="en-US" sz="2400" b="1" err="1">
                <a:solidFill>
                  <a:schemeClr val="tx2"/>
                </a:solidFill>
                <a:latin typeface="Angsana New"/>
                <a:ea typeface="+mn-lt"/>
                <a:cs typeface="+mn-lt"/>
              </a:rPr>
              <a:t>أماك</a:t>
            </a:r>
            <a:r>
              <a:rPr lang="en-US" sz="2400" b="1">
                <a:solidFill>
                  <a:schemeClr val="tx2"/>
                </a:solidFill>
                <a:latin typeface="Angsana New"/>
                <a:ea typeface="+mn-lt"/>
                <a:cs typeface="+mn-lt"/>
              </a:rPr>
              <a:t>ــن </a:t>
            </a:r>
            <a:r>
              <a:rPr lang="en-US" sz="2400" b="1" err="1">
                <a:solidFill>
                  <a:schemeClr val="tx2"/>
                </a:solidFill>
                <a:latin typeface="Angsana New"/>
                <a:ea typeface="+mn-lt"/>
                <a:cs typeface="+mn-lt"/>
              </a:rPr>
              <a:t>كثي</a:t>
            </a:r>
            <a:r>
              <a:rPr lang="en-US" sz="2400" b="1">
                <a:solidFill>
                  <a:schemeClr val="tx2"/>
                </a:solidFill>
                <a:latin typeface="Angsana New"/>
                <a:ea typeface="+mn-lt"/>
                <a:cs typeface="+mn-lt"/>
              </a:rPr>
              <a:t>ــ</a:t>
            </a:r>
            <a:r>
              <a:rPr lang="en-US" sz="2400" b="1" err="1">
                <a:solidFill>
                  <a:schemeClr val="tx2"/>
                </a:solidFill>
                <a:latin typeface="Angsana New"/>
                <a:ea typeface="+mn-lt"/>
                <a:cs typeface="+mn-lt"/>
              </a:rPr>
              <a:t>رة</a:t>
            </a:r>
            <a:r>
              <a:rPr lang="en-US" sz="2400" b="1">
                <a:solidFill>
                  <a:schemeClr val="tx2"/>
                </a:solidFill>
                <a:latin typeface="Angsana New"/>
                <a:ea typeface="+mn-lt"/>
                <a:cs typeface="+mn-lt"/>
              </a:rPr>
              <a:t> </a:t>
            </a:r>
            <a:r>
              <a:rPr lang="en-US" sz="2400" b="1" err="1">
                <a:solidFill>
                  <a:schemeClr val="tx2"/>
                </a:solidFill>
                <a:latin typeface="Angsana New"/>
                <a:ea typeface="+mn-lt"/>
                <a:cs typeface="+mn-lt"/>
              </a:rPr>
              <a:t>فـي</a:t>
            </a:r>
            <a:r>
              <a:rPr lang="en-US" sz="2400" b="1">
                <a:solidFill>
                  <a:schemeClr val="tx2"/>
                </a:solidFill>
                <a:latin typeface="Angsana New"/>
                <a:ea typeface="+mn-lt"/>
                <a:cs typeface="+mn-lt"/>
              </a:rPr>
              <a:t> </a:t>
            </a:r>
            <a:r>
              <a:rPr lang="en-US" sz="2400" b="1" err="1">
                <a:solidFill>
                  <a:schemeClr val="tx2"/>
                </a:solidFill>
                <a:latin typeface="Angsana New"/>
                <a:ea typeface="+mn-lt"/>
                <a:cs typeface="+mn-lt"/>
              </a:rPr>
              <a:t>المنطقـة</a:t>
            </a:r>
            <a:r>
              <a:rPr lang="en-US" sz="2400" b="1">
                <a:solidFill>
                  <a:schemeClr val="tx2"/>
                </a:solidFill>
                <a:latin typeface="Angsana New"/>
                <a:ea typeface="+mn-lt"/>
                <a:cs typeface="+mn-lt"/>
              </a:rPr>
              <a:t> </a:t>
            </a:r>
            <a:r>
              <a:rPr lang="en-US" sz="2400" b="1" err="1">
                <a:solidFill>
                  <a:schemeClr val="tx2"/>
                </a:solidFill>
                <a:latin typeface="Angsana New"/>
                <a:ea typeface="+mn-lt"/>
                <a:cs typeface="+mn-lt"/>
              </a:rPr>
              <a:t>الواقعـة</a:t>
            </a:r>
            <a:r>
              <a:rPr lang="en-US" sz="2400" b="1">
                <a:solidFill>
                  <a:schemeClr val="tx2"/>
                </a:solidFill>
                <a:latin typeface="Angsana New"/>
                <a:ea typeface="+mn-lt"/>
                <a:cs typeface="+mn-lt"/>
              </a:rPr>
              <a:t> </a:t>
            </a:r>
            <a:r>
              <a:rPr lang="en-US" sz="2400" b="1" err="1">
                <a:solidFill>
                  <a:schemeClr val="tx2"/>
                </a:solidFill>
                <a:latin typeface="Angsana New"/>
                <a:ea typeface="+mn-lt"/>
                <a:cs typeface="+mn-lt"/>
              </a:rPr>
              <a:t>بيـن</a:t>
            </a:r>
            <a:r>
              <a:rPr lang="en-US" sz="2400" b="1">
                <a:solidFill>
                  <a:schemeClr val="tx2"/>
                </a:solidFill>
                <a:latin typeface="Angsana New"/>
                <a:ea typeface="+mn-lt"/>
                <a:cs typeface="+mn-lt"/>
              </a:rPr>
              <a:t> </a:t>
            </a:r>
            <a:r>
              <a:rPr lang="en-US" sz="2400" b="1" err="1">
                <a:solidFill>
                  <a:schemeClr val="tx2"/>
                </a:solidFill>
                <a:latin typeface="Angsana New"/>
                <a:ea typeface="+mn-lt"/>
                <a:cs typeface="+mn-lt"/>
              </a:rPr>
              <a:t>الرويشـد</a:t>
            </a:r>
            <a:r>
              <a:rPr lang="en-US" sz="2400" b="1">
                <a:solidFill>
                  <a:schemeClr val="tx2"/>
                </a:solidFill>
                <a:latin typeface="Angsana New"/>
                <a:ea typeface="+mn-lt"/>
                <a:cs typeface="+mn-lt"/>
              </a:rPr>
              <a:t> والازرق </a:t>
            </a:r>
            <a:r>
              <a:rPr lang="en-US" sz="2400" b="1" err="1">
                <a:solidFill>
                  <a:schemeClr val="tx2"/>
                </a:solidFill>
                <a:latin typeface="Angsana New"/>
                <a:ea typeface="+mn-lt"/>
                <a:cs typeface="+mn-lt"/>
              </a:rPr>
              <a:t>وإربـد</a:t>
            </a:r>
            <a:r>
              <a:rPr lang="en-US" sz="2400" b="1">
                <a:solidFill>
                  <a:schemeClr val="tx2"/>
                </a:solidFill>
                <a:latin typeface="Angsana New"/>
                <a:ea typeface="+mn-lt"/>
                <a:cs typeface="+mn-lt"/>
              </a:rPr>
              <a:t> </a:t>
            </a:r>
            <a:r>
              <a:rPr lang="en-US" sz="2400" b="1" err="1">
                <a:solidFill>
                  <a:schemeClr val="tx2"/>
                </a:solidFill>
                <a:latin typeface="Angsana New"/>
                <a:ea typeface="+mn-lt"/>
                <a:cs typeface="+mn-lt"/>
              </a:rPr>
              <a:t>والزرقـاء</a:t>
            </a:r>
            <a:r>
              <a:rPr lang="en-US" sz="2400" b="1">
                <a:solidFill>
                  <a:schemeClr val="tx2"/>
                </a:solidFill>
                <a:latin typeface="Angsana New"/>
                <a:ea typeface="+mn-lt"/>
                <a:cs typeface="+mn-lt"/>
              </a:rPr>
              <a:t> </a:t>
            </a:r>
            <a:r>
              <a:rPr lang="en-US" sz="2400" b="1" err="1">
                <a:solidFill>
                  <a:schemeClr val="tx2"/>
                </a:solidFill>
                <a:latin typeface="Angsana New"/>
                <a:ea typeface="+mn-lt"/>
                <a:cs typeface="+mn-lt"/>
              </a:rPr>
              <a:t>ويغطـي</a:t>
            </a:r>
            <a:r>
              <a:rPr lang="en-US" sz="2400" b="1">
                <a:solidFill>
                  <a:schemeClr val="tx2"/>
                </a:solidFill>
                <a:latin typeface="Angsana New"/>
                <a:ea typeface="+mn-lt"/>
                <a:cs typeface="+mn-lt"/>
              </a:rPr>
              <a:t> </a:t>
            </a:r>
            <a:r>
              <a:rPr lang="en-US" sz="2400" b="1" err="1">
                <a:solidFill>
                  <a:schemeClr val="tx2"/>
                </a:solidFill>
                <a:latin typeface="Angsana New"/>
                <a:ea typeface="+mn-lt"/>
                <a:cs typeface="+mn-lt"/>
              </a:rPr>
              <a:t>مشـاحة</a:t>
            </a:r>
            <a:r>
              <a:rPr lang="en-US" sz="2400" b="1">
                <a:solidFill>
                  <a:schemeClr val="tx2"/>
                </a:solidFill>
                <a:latin typeface="Angsana New"/>
                <a:ea typeface="+mn-lt"/>
                <a:cs typeface="+mn-lt"/>
              </a:rPr>
              <a:t> </a:t>
            </a:r>
            <a:r>
              <a:rPr lang="en-US" sz="2400" b="1" err="1">
                <a:solidFill>
                  <a:schemeClr val="tx2"/>
                </a:solidFill>
                <a:latin typeface="Angsana New"/>
                <a:ea typeface="+mn-lt"/>
                <a:cs typeface="+mn-lt"/>
              </a:rPr>
              <a:t>حوالـي</a:t>
            </a:r>
            <a:r>
              <a:rPr lang="en-US" sz="2400" b="1">
                <a:solidFill>
                  <a:schemeClr val="tx2"/>
                </a:solidFill>
                <a:latin typeface="Angsana New"/>
                <a:ea typeface="+mn-lt"/>
                <a:cs typeface="+mn-lt"/>
              </a:rPr>
              <a:t> 11000 </a:t>
            </a:r>
            <a:r>
              <a:rPr lang="en-US" sz="2400" b="1" err="1">
                <a:solidFill>
                  <a:schemeClr val="tx2"/>
                </a:solidFill>
                <a:latin typeface="Angsana New"/>
                <a:ea typeface="+mn-lt"/>
                <a:cs typeface="+mn-lt"/>
              </a:rPr>
              <a:t>كيل</a:t>
            </a:r>
            <a:r>
              <a:rPr lang="en-US" sz="2400" b="1">
                <a:solidFill>
                  <a:schemeClr val="tx2"/>
                </a:solidFill>
                <a:latin typeface="Angsana New"/>
                <a:ea typeface="+mn-lt"/>
                <a:cs typeface="+mn-lt"/>
              </a:rPr>
              <a:t>ــو </a:t>
            </a:r>
            <a:r>
              <a:rPr lang="en-US" sz="2400" b="1" err="1">
                <a:solidFill>
                  <a:schemeClr val="tx2"/>
                </a:solidFill>
                <a:latin typeface="Angsana New"/>
                <a:ea typeface="+mn-lt"/>
                <a:cs typeface="+mn-lt"/>
              </a:rPr>
              <a:t>مت</a:t>
            </a:r>
            <a:r>
              <a:rPr lang="en-US" sz="2400" b="1">
                <a:solidFill>
                  <a:schemeClr val="tx2"/>
                </a:solidFill>
                <a:latin typeface="Angsana New"/>
                <a:ea typeface="+mn-lt"/>
                <a:cs typeface="+mn-lt"/>
              </a:rPr>
              <a:t>ــر </a:t>
            </a:r>
            <a:r>
              <a:rPr lang="en-US" sz="2400" b="1" err="1">
                <a:solidFill>
                  <a:schemeClr val="tx2"/>
                </a:solidFill>
                <a:latin typeface="Angsana New"/>
                <a:ea typeface="+mn-lt"/>
                <a:cs typeface="+mn-lt"/>
              </a:rPr>
              <a:t>مرب</a:t>
            </a:r>
            <a:r>
              <a:rPr lang="en-US" sz="2400" b="1">
                <a:solidFill>
                  <a:schemeClr val="tx2"/>
                </a:solidFill>
                <a:latin typeface="Angsana New"/>
                <a:ea typeface="+mn-lt"/>
                <a:cs typeface="+mn-lt"/>
              </a:rPr>
              <a:t>ــع فــي </a:t>
            </a:r>
            <a:r>
              <a:rPr lang="en-US" sz="2400" b="1" err="1">
                <a:solidFill>
                  <a:schemeClr val="tx2"/>
                </a:solidFill>
                <a:latin typeface="Angsana New"/>
                <a:ea typeface="+mn-lt"/>
                <a:cs typeface="+mn-lt"/>
              </a:rPr>
              <a:t>الاردن</a:t>
            </a:r>
            <a:r>
              <a:rPr lang="en-US" sz="2400" b="1">
                <a:solidFill>
                  <a:schemeClr val="tx2"/>
                </a:solidFill>
                <a:latin typeface="Angsana New"/>
                <a:ea typeface="+mn-lt"/>
                <a:cs typeface="+mn-lt"/>
              </a:rPr>
              <a:t>. </a:t>
            </a:r>
            <a:r>
              <a:rPr lang="en-US" sz="2400" b="1" err="1">
                <a:solidFill>
                  <a:schemeClr val="tx2"/>
                </a:solidFill>
                <a:latin typeface="Angsana New"/>
                <a:ea typeface="+mn-lt"/>
                <a:cs typeface="+mn-lt"/>
              </a:rPr>
              <a:t>والبازل</a:t>
            </a:r>
            <a:r>
              <a:rPr lang="en-US" sz="2400" b="1">
                <a:solidFill>
                  <a:schemeClr val="tx2"/>
                </a:solidFill>
                <a:latin typeface="Angsana New"/>
                <a:ea typeface="+mn-lt"/>
                <a:cs typeface="+mn-lt"/>
              </a:rPr>
              <a:t>ــت </a:t>
            </a:r>
            <a:r>
              <a:rPr lang="en-US" sz="2400" b="1" err="1">
                <a:solidFill>
                  <a:schemeClr val="tx2"/>
                </a:solidFill>
                <a:latin typeface="Angsana New"/>
                <a:ea typeface="+mn-lt"/>
                <a:cs typeface="+mn-lt"/>
              </a:rPr>
              <a:t>عب</a:t>
            </a:r>
            <a:r>
              <a:rPr lang="en-US" sz="2400" b="1">
                <a:solidFill>
                  <a:schemeClr val="tx2"/>
                </a:solidFill>
                <a:latin typeface="Angsana New"/>
                <a:ea typeface="+mn-lt"/>
                <a:cs typeface="+mn-lt"/>
              </a:rPr>
              <a:t>ــ</a:t>
            </a:r>
            <a:r>
              <a:rPr lang="en-US" sz="2400" b="1" err="1">
                <a:solidFill>
                  <a:schemeClr val="tx2"/>
                </a:solidFill>
                <a:latin typeface="Angsana New"/>
                <a:ea typeface="+mn-lt"/>
                <a:cs typeface="+mn-lt"/>
              </a:rPr>
              <a:t>ارة</a:t>
            </a:r>
            <a:r>
              <a:rPr lang="en-US" sz="2400" b="1">
                <a:solidFill>
                  <a:schemeClr val="tx2"/>
                </a:solidFill>
                <a:latin typeface="Angsana New"/>
                <a:ea typeface="+mn-lt"/>
                <a:cs typeface="+mn-lt"/>
              </a:rPr>
              <a:t> عــن </a:t>
            </a:r>
            <a:r>
              <a:rPr lang="en-US" sz="2400" b="1" err="1">
                <a:solidFill>
                  <a:schemeClr val="tx2"/>
                </a:solidFill>
                <a:latin typeface="Angsana New"/>
                <a:ea typeface="+mn-lt"/>
                <a:cs typeface="+mn-lt"/>
              </a:rPr>
              <a:t>صخ</a:t>
            </a:r>
            <a:r>
              <a:rPr lang="en-US" sz="2400" b="1">
                <a:solidFill>
                  <a:schemeClr val="tx2"/>
                </a:solidFill>
                <a:latin typeface="Angsana New"/>
                <a:ea typeface="+mn-lt"/>
                <a:cs typeface="+mn-lt"/>
              </a:rPr>
              <a:t>ــ</a:t>
            </a:r>
            <a:r>
              <a:rPr lang="en-US" sz="2400" b="1" err="1">
                <a:solidFill>
                  <a:schemeClr val="tx2"/>
                </a:solidFill>
                <a:latin typeface="Angsana New"/>
                <a:ea typeface="+mn-lt"/>
                <a:cs typeface="+mn-lt"/>
              </a:rPr>
              <a:t>ور</a:t>
            </a:r>
            <a:r>
              <a:rPr lang="en-US" sz="2400" b="1">
                <a:solidFill>
                  <a:schemeClr val="tx2"/>
                </a:solidFill>
                <a:latin typeface="Angsana New"/>
                <a:ea typeface="+mn-lt"/>
                <a:cs typeface="+mn-lt"/>
              </a:rPr>
              <a:t> </a:t>
            </a:r>
            <a:r>
              <a:rPr lang="en-US" sz="2400" b="1" err="1">
                <a:solidFill>
                  <a:schemeClr val="tx2"/>
                </a:solidFill>
                <a:latin typeface="Angsana New"/>
                <a:ea typeface="+mn-lt"/>
                <a:cs typeface="+mn-lt"/>
              </a:rPr>
              <a:t>بركاني</a:t>
            </a:r>
            <a:r>
              <a:rPr lang="en-US" sz="2400" b="1">
                <a:solidFill>
                  <a:schemeClr val="tx2"/>
                </a:solidFill>
                <a:latin typeface="Angsana New"/>
                <a:ea typeface="+mn-lt"/>
                <a:cs typeface="+mn-lt"/>
              </a:rPr>
              <a:t>ــة </a:t>
            </a:r>
            <a:r>
              <a:rPr lang="en-US" sz="2400" b="1" err="1">
                <a:solidFill>
                  <a:schemeClr val="tx2"/>
                </a:solidFill>
                <a:latin typeface="Angsana New"/>
                <a:ea typeface="+mn-lt"/>
                <a:cs typeface="+mn-lt"/>
              </a:rPr>
              <a:t>قاعدي</a:t>
            </a:r>
            <a:r>
              <a:rPr lang="en-US" sz="2400" b="1">
                <a:solidFill>
                  <a:schemeClr val="tx2"/>
                </a:solidFill>
                <a:latin typeface="Angsana New"/>
                <a:ea typeface="+mn-lt"/>
                <a:cs typeface="+mn-lt"/>
              </a:rPr>
              <a:t>ــة ســ</a:t>
            </a:r>
            <a:r>
              <a:rPr lang="en-US" sz="2400" b="1" err="1">
                <a:solidFill>
                  <a:schemeClr val="tx2"/>
                </a:solidFill>
                <a:latin typeface="Angsana New"/>
                <a:ea typeface="+mn-lt"/>
                <a:cs typeface="+mn-lt"/>
              </a:rPr>
              <a:t>طحية</a:t>
            </a:r>
            <a:r>
              <a:rPr lang="en-US" sz="2400" b="1">
                <a:solidFill>
                  <a:schemeClr val="tx2"/>
                </a:solidFill>
                <a:latin typeface="Angsana New"/>
                <a:ea typeface="+mn-lt"/>
                <a:cs typeface="+mn-lt"/>
              </a:rPr>
              <a:t> </a:t>
            </a:r>
            <a:r>
              <a:rPr lang="en-US" sz="2400" b="1" err="1">
                <a:solidFill>
                  <a:schemeClr val="tx2"/>
                </a:solidFill>
                <a:latin typeface="Angsana New"/>
                <a:ea typeface="+mn-lt"/>
                <a:cs typeface="+mn-lt"/>
              </a:rPr>
              <a:t>ناتج</a:t>
            </a:r>
            <a:r>
              <a:rPr lang="en-US" sz="2400" b="1">
                <a:solidFill>
                  <a:schemeClr val="tx2"/>
                </a:solidFill>
                <a:latin typeface="Angsana New"/>
                <a:ea typeface="+mn-lt"/>
                <a:cs typeface="+mn-lt"/>
              </a:rPr>
              <a:t>ــة عــن </a:t>
            </a:r>
            <a:r>
              <a:rPr lang="en-US" sz="2400" b="1" err="1">
                <a:solidFill>
                  <a:schemeClr val="tx2"/>
                </a:solidFill>
                <a:latin typeface="Angsana New"/>
                <a:ea typeface="+mn-lt"/>
                <a:cs typeface="+mn-lt"/>
              </a:rPr>
              <a:t>تصل</a:t>
            </a:r>
            <a:r>
              <a:rPr lang="en-US" sz="2400" b="1">
                <a:solidFill>
                  <a:schemeClr val="tx2"/>
                </a:solidFill>
                <a:latin typeface="Angsana New"/>
                <a:ea typeface="+mn-lt"/>
                <a:cs typeface="+mn-lt"/>
              </a:rPr>
              <a:t>ــب </a:t>
            </a:r>
            <a:r>
              <a:rPr lang="en-US" sz="2400" b="1" err="1">
                <a:solidFill>
                  <a:schemeClr val="tx2"/>
                </a:solidFill>
                <a:latin typeface="Angsana New"/>
                <a:ea typeface="+mn-lt"/>
                <a:cs typeface="+mn-lt"/>
              </a:rPr>
              <a:t>الحمم</a:t>
            </a:r>
            <a:r>
              <a:rPr lang="en-US" sz="2400" b="1">
                <a:solidFill>
                  <a:schemeClr val="tx2"/>
                </a:solidFill>
                <a:latin typeface="Angsana New"/>
                <a:ea typeface="+mn-lt"/>
                <a:cs typeface="+mn-lt"/>
              </a:rPr>
              <a:t> ــ</a:t>
            </a:r>
            <a:r>
              <a:rPr lang="en-US" sz="2400" b="1" err="1">
                <a:solidFill>
                  <a:schemeClr val="tx2"/>
                </a:solidFill>
                <a:latin typeface="Angsana New"/>
                <a:ea typeface="+mn-lt"/>
                <a:cs typeface="+mn-lt"/>
              </a:rPr>
              <a:t>المتصاع</a:t>
            </a:r>
            <a:r>
              <a:rPr lang="en-US" sz="2400" b="1">
                <a:solidFill>
                  <a:schemeClr val="tx2"/>
                </a:solidFill>
                <a:latin typeface="Angsana New"/>
                <a:ea typeface="+mn-lt"/>
                <a:cs typeface="+mn-lt"/>
              </a:rPr>
              <a:t>ــ</a:t>
            </a:r>
            <a:r>
              <a:rPr lang="en-US" sz="2400" b="1" err="1">
                <a:solidFill>
                  <a:schemeClr val="tx2"/>
                </a:solidFill>
                <a:latin typeface="Angsana New"/>
                <a:ea typeface="+mn-lt"/>
                <a:cs typeface="+mn-lt"/>
              </a:rPr>
              <a:t>دة</a:t>
            </a:r>
            <a:r>
              <a:rPr lang="en-US" sz="2400" b="1">
                <a:solidFill>
                  <a:schemeClr val="tx2"/>
                </a:solidFill>
                <a:latin typeface="Angsana New"/>
                <a:ea typeface="+mn-lt"/>
                <a:cs typeface="+mn-lt"/>
              </a:rPr>
              <a:t> مــن </a:t>
            </a:r>
            <a:r>
              <a:rPr lang="en-US" sz="2400" b="1" err="1">
                <a:solidFill>
                  <a:schemeClr val="tx2"/>
                </a:solidFill>
                <a:latin typeface="Angsana New"/>
                <a:ea typeface="+mn-lt"/>
                <a:cs typeface="+mn-lt"/>
              </a:rPr>
              <a:t>باط</a:t>
            </a:r>
            <a:r>
              <a:rPr lang="en-US" sz="2400" b="1">
                <a:solidFill>
                  <a:schemeClr val="tx2"/>
                </a:solidFill>
                <a:latin typeface="Angsana New"/>
                <a:ea typeface="+mn-lt"/>
                <a:cs typeface="+mn-lt"/>
              </a:rPr>
              <a:t>ــن </a:t>
            </a:r>
            <a:r>
              <a:rPr lang="en-US" sz="2400" b="1" err="1">
                <a:solidFill>
                  <a:schemeClr val="tx2"/>
                </a:solidFill>
                <a:latin typeface="Angsana New"/>
                <a:ea typeface="+mn-lt"/>
                <a:cs typeface="+mn-lt"/>
              </a:rPr>
              <a:t>الارض</a:t>
            </a:r>
            <a:r>
              <a:rPr lang="en-US" sz="2400" b="1">
                <a:solidFill>
                  <a:schemeClr val="tx2"/>
                </a:solidFill>
                <a:latin typeface="Angsana New"/>
                <a:ea typeface="+mn-lt"/>
                <a:cs typeface="+mn-lt"/>
              </a:rPr>
              <a:t>. </a:t>
            </a:r>
            <a:r>
              <a:rPr lang="en-US" sz="2400" b="1" err="1">
                <a:solidFill>
                  <a:schemeClr val="tx2"/>
                </a:solidFill>
                <a:latin typeface="Angsana New"/>
                <a:ea typeface="+mn-lt"/>
                <a:cs typeface="+mn-lt"/>
              </a:rPr>
              <a:t>ويتك</a:t>
            </a:r>
            <a:r>
              <a:rPr lang="en-US" sz="2400" b="1">
                <a:solidFill>
                  <a:schemeClr val="tx2"/>
                </a:solidFill>
                <a:latin typeface="Angsana New"/>
                <a:ea typeface="+mn-lt"/>
                <a:cs typeface="+mn-lt"/>
              </a:rPr>
              <a:t>ــ</a:t>
            </a:r>
            <a:r>
              <a:rPr lang="en-US" sz="2400" b="1" err="1">
                <a:solidFill>
                  <a:schemeClr val="tx2"/>
                </a:solidFill>
                <a:latin typeface="Angsana New"/>
                <a:ea typeface="+mn-lt"/>
                <a:cs typeface="+mn-lt"/>
              </a:rPr>
              <a:t>ون</a:t>
            </a:r>
            <a:r>
              <a:rPr lang="en-US" sz="2400" b="1">
                <a:solidFill>
                  <a:schemeClr val="tx2"/>
                </a:solidFill>
                <a:latin typeface="Angsana New"/>
                <a:ea typeface="+mn-lt"/>
                <a:cs typeface="+mn-lt"/>
              </a:rPr>
              <a:t> </a:t>
            </a:r>
            <a:r>
              <a:rPr lang="en-US" sz="2400" b="1" err="1">
                <a:solidFill>
                  <a:schemeClr val="tx2"/>
                </a:solidFill>
                <a:latin typeface="Angsana New"/>
                <a:ea typeface="+mn-lt"/>
                <a:cs typeface="+mn-lt"/>
              </a:rPr>
              <a:t>أساس</a:t>
            </a:r>
            <a:r>
              <a:rPr lang="en-US" sz="2400" b="1">
                <a:solidFill>
                  <a:schemeClr val="tx2"/>
                </a:solidFill>
                <a:latin typeface="Angsana New"/>
                <a:ea typeface="+mn-lt"/>
                <a:cs typeface="+mn-lt"/>
              </a:rPr>
              <a:t>ــا مــن </a:t>
            </a:r>
            <a:r>
              <a:rPr lang="en-US" sz="2400" b="1" err="1">
                <a:solidFill>
                  <a:schemeClr val="tx2"/>
                </a:solidFill>
                <a:latin typeface="Angsana New"/>
                <a:ea typeface="+mn-lt"/>
                <a:cs typeface="+mn-lt"/>
              </a:rPr>
              <a:t>مع</a:t>
            </a:r>
            <a:r>
              <a:rPr lang="en-US" sz="2400" b="1">
                <a:solidFill>
                  <a:schemeClr val="tx2"/>
                </a:solidFill>
                <a:latin typeface="Angsana New"/>
                <a:ea typeface="+mn-lt"/>
                <a:cs typeface="+mn-lt"/>
              </a:rPr>
              <a:t>ــ</a:t>
            </a:r>
            <a:r>
              <a:rPr lang="en-US" sz="2400" b="1" err="1">
                <a:solidFill>
                  <a:schemeClr val="tx2"/>
                </a:solidFill>
                <a:latin typeface="Angsana New"/>
                <a:ea typeface="+mn-lt"/>
                <a:cs typeface="+mn-lt"/>
              </a:rPr>
              <a:t>ادن</a:t>
            </a:r>
            <a:r>
              <a:rPr lang="en-US" sz="2400" b="1">
                <a:solidFill>
                  <a:schemeClr val="tx2"/>
                </a:solidFill>
                <a:latin typeface="Angsana New"/>
                <a:ea typeface="+mn-lt"/>
                <a:cs typeface="+mn-lt"/>
              </a:rPr>
              <a:t> </a:t>
            </a:r>
            <a:r>
              <a:rPr lang="ar-SA" sz="2400" b="1">
                <a:solidFill>
                  <a:schemeClr val="tx2"/>
                </a:solidFill>
                <a:latin typeface="Angsana New"/>
                <a:ea typeface="+mn-lt"/>
                <a:cs typeface="+mn-lt"/>
              </a:rPr>
              <a:t>الالوفين </a:t>
            </a:r>
            <a:r>
              <a:rPr lang="en-US" sz="2400" b="1" err="1">
                <a:solidFill>
                  <a:schemeClr val="tx2"/>
                </a:solidFill>
                <a:latin typeface="Angsana New"/>
                <a:ea typeface="+mn-lt"/>
                <a:cs typeface="+mn-lt"/>
              </a:rPr>
              <a:t>والبالجيوكلي</a:t>
            </a:r>
            <a:r>
              <a:rPr lang="en-US" sz="2400" b="1">
                <a:solidFill>
                  <a:schemeClr val="tx2"/>
                </a:solidFill>
                <a:latin typeface="Angsana New"/>
                <a:ea typeface="+mn-lt"/>
                <a:cs typeface="+mn-lt"/>
              </a:rPr>
              <a:t>ــز </a:t>
            </a:r>
            <a:r>
              <a:rPr lang="en-US" sz="2400" b="1" err="1">
                <a:solidFill>
                  <a:schemeClr val="tx2"/>
                </a:solidFill>
                <a:latin typeface="Angsana New"/>
                <a:ea typeface="+mn-lt"/>
                <a:cs typeface="+mn-lt"/>
              </a:rPr>
              <a:t>والبيروكسين</a:t>
            </a:r>
            <a:endParaRPr lang="en-US" sz="2400" b="1" err="1">
              <a:solidFill>
                <a:schemeClr val="tx2"/>
              </a:solidFill>
              <a:cs typeface="Calibri" panose="020F0502020204030204"/>
            </a:endParaRPr>
          </a:p>
        </p:txBody>
      </p:sp>
      <p:grpSp>
        <p:nvGrpSpPr>
          <p:cNvPr id="90" name="Group 89">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91" name="Freeform: Shape 90">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reeform: Shape 93">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08453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DDF423E2-4AAC-FA84-7BBE-E93BDE9FB7BF}"/>
              </a:ext>
            </a:extLst>
          </p:cNvPr>
          <p:cNvSpPr>
            <a:spLocks noGrp="1"/>
          </p:cNvSpPr>
          <p:nvPr>
            <p:ph type="title"/>
          </p:nvPr>
        </p:nvSpPr>
        <p:spPr>
          <a:xfrm>
            <a:off x="1179226" y="274264"/>
            <a:ext cx="9833548" cy="606696"/>
          </a:xfrm>
        </p:spPr>
        <p:txBody>
          <a:bodyPr anchor="b">
            <a:normAutofit/>
          </a:bodyPr>
          <a:lstStyle/>
          <a:p>
            <a:pPr algn="ctr"/>
            <a:r>
              <a:rPr lang="en-US" sz="3600" b="1" err="1">
                <a:solidFill>
                  <a:schemeClr val="tx2"/>
                </a:solidFill>
                <a:ea typeface="+mj-lt"/>
                <a:cs typeface="+mj-lt"/>
              </a:rPr>
              <a:t>استخدامات</a:t>
            </a:r>
            <a:r>
              <a:rPr lang="en-US" sz="3600" b="1">
                <a:solidFill>
                  <a:schemeClr val="tx2"/>
                </a:solidFill>
                <a:ea typeface="+mj-lt"/>
                <a:cs typeface="+mj-lt"/>
              </a:rPr>
              <a:t> </a:t>
            </a:r>
            <a:r>
              <a:rPr lang="en-US" sz="3600" b="1" err="1">
                <a:solidFill>
                  <a:schemeClr val="tx2"/>
                </a:solidFill>
                <a:ea typeface="+mj-lt"/>
                <a:cs typeface="+mj-lt"/>
              </a:rPr>
              <a:t>صخر</a:t>
            </a:r>
            <a:r>
              <a:rPr lang="en-US" sz="3600" b="1">
                <a:solidFill>
                  <a:schemeClr val="tx2"/>
                </a:solidFill>
                <a:ea typeface="+mj-lt"/>
                <a:cs typeface="+mj-lt"/>
              </a:rPr>
              <a:t> </a:t>
            </a:r>
            <a:r>
              <a:rPr lang="en-US" sz="3600" b="1" err="1">
                <a:solidFill>
                  <a:schemeClr val="tx2"/>
                </a:solidFill>
                <a:ea typeface="+mj-lt"/>
                <a:cs typeface="+mj-lt"/>
              </a:rPr>
              <a:t>البازلت</a:t>
            </a:r>
            <a:r>
              <a:rPr lang="en-US" sz="3600" b="1">
                <a:solidFill>
                  <a:schemeClr val="tx2"/>
                </a:solidFill>
                <a:ea typeface="+mj-lt"/>
                <a:cs typeface="+mj-lt"/>
              </a:rPr>
              <a:t> </a:t>
            </a:r>
            <a:r>
              <a:rPr lang="en-US" sz="3600" b="1" err="1">
                <a:solidFill>
                  <a:schemeClr val="tx2"/>
                </a:solidFill>
                <a:ea typeface="+mj-lt"/>
                <a:cs typeface="+mj-lt"/>
              </a:rPr>
              <a:t>في</a:t>
            </a:r>
            <a:r>
              <a:rPr lang="en-US" sz="3600" b="1">
                <a:solidFill>
                  <a:schemeClr val="tx2"/>
                </a:solidFill>
                <a:ea typeface="+mj-lt"/>
                <a:cs typeface="+mj-lt"/>
              </a:rPr>
              <a:t> </a:t>
            </a:r>
            <a:r>
              <a:rPr lang="en-US" sz="3600" b="1" err="1">
                <a:solidFill>
                  <a:schemeClr val="tx2"/>
                </a:solidFill>
                <a:ea typeface="+mj-lt"/>
                <a:cs typeface="+mj-lt"/>
              </a:rPr>
              <a:t>الاردن</a:t>
            </a:r>
            <a:endParaRPr lang="en-US" sz="3600" b="1" err="1">
              <a:solidFill>
                <a:schemeClr val="tx2"/>
              </a:solidFill>
              <a:cs typeface="Calibri Light"/>
            </a:endParaRPr>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F56536A2-AB6C-D676-B595-CAF90278412D}"/>
              </a:ext>
            </a:extLst>
          </p:cNvPr>
          <p:cNvSpPr>
            <a:spLocks noGrp="1"/>
          </p:cNvSpPr>
          <p:nvPr>
            <p:ph idx="1"/>
          </p:nvPr>
        </p:nvSpPr>
        <p:spPr>
          <a:xfrm>
            <a:off x="1179226" y="1194451"/>
            <a:ext cx="10466151" cy="5483183"/>
          </a:xfrm>
        </p:spPr>
        <p:txBody>
          <a:bodyPr vert="horz" lIns="91440" tIns="45720" rIns="91440" bIns="45720" rtlCol="0" anchor="t">
            <a:normAutofit lnSpcReduction="10000"/>
          </a:bodyPr>
          <a:lstStyle/>
          <a:p>
            <a:pPr marL="0" indent="0" algn="r">
              <a:buNone/>
            </a:pPr>
            <a:r>
              <a:rPr lang="en-US" sz="2400" err="1">
                <a:solidFill>
                  <a:schemeClr val="tx2"/>
                </a:solidFill>
                <a:ea typeface="+mn-lt"/>
                <a:cs typeface="+mn-lt"/>
              </a:rPr>
              <a:t>يوجد</a:t>
            </a:r>
            <a:r>
              <a:rPr lang="en-US" sz="2400">
                <a:solidFill>
                  <a:schemeClr val="tx2"/>
                </a:solidFill>
                <a:ea typeface="+mn-lt"/>
                <a:cs typeface="+mn-lt"/>
              </a:rPr>
              <a:t> </a:t>
            </a:r>
            <a:r>
              <a:rPr lang="en-US" sz="2400" err="1">
                <a:solidFill>
                  <a:schemeClr val="tx2"/>
                </a:solidFill>
                <a:ea typeface="+mn-lt"/>
                <a:cs typeface="+mn-lt"/>
              </a:rPr>
              <a:t>العديد</a:t>
            </a:r>
            <a:r>
              <a:rPr lang="en-US" sz="2400">
                <a:solidFill>
                  <a:schemeClr val="tx2"/>
                </a:solidFill>
                <a:ea typeface="+mn-lt"/>
                <a:cs typeface="+mn-lt"/>
              </a:rPr>
              <a:t> </a:t>
            </a:r>
            <a:r>
              <a:rPr lang="en-US" sz="2400" err="1">
                <a:solidFill>
                  <a:schemeClr val="tx2"/>
                </a:solidFill>
                <a:ea typeface="+mn-lt"/>
                <a:cs typeface="+mn-lt"/>
              </a:rPr>
              <a:t>من</a:t>
            </a:r>
            <a:r>
              <a:rPr lang="en-US" sz="2400">
                <a:solidFill>
                  <a:schemeClr val="tx2"/>
                </a:solidFill>
                <a:ea typeface="+mn-lt"/>
                <a:cs typeface="+mn-lt"/>
              </a:rPr>
              <a:t> </a:t>
            </a:r>
            <a:r>
              <a:rPr lang="en-US" sz="2400" err="1">
                <a:solidFill>
                  <a:schemeClr val="tx2"/>
                </a:solidFill>
                <a:ea typeface="+mn-lt"/>
                <a:cs typeface="+mn-lt"/>
              </a:rPr>
              <a:t>الاسخدامات</a:t>
            </a:r>
            <a:r>
              <a:rPr lang="en-US" sz="2400">
                <a:solidFill>
                  <a:schemeClr val="tx2"/>
                </a:solidFill>
                <a:ea typeface="+mn-lt"/>
                <a:cs typeface="+mn-lt"/>
              </a:rPr>
              <a:t> </a:t>
            </a:r>
            <a:r>
              <a:rPr lang="en-US" sz="2400" err="1">
                <a:solidFill>
                  <a:schemeClr val="tx2"/>
                </a:solidFill>
                <a:ea typeface="+mn-lt"/>
                <a:cs typeface="+mn-lt"/>
              </a:rPr>
              <a:t>لصخر</a:t>
            </a:r>
            <a:r>
              <a:rPr lang="en-US" sz="2400">
                <a:solidFill>
                  <a:schemeClr val="tx2"/>
                </a:solidFill>
                <a:ea typeface="+mn-lt"/>
                <a:cs typeface="+mn-lt"/>
              </a:rPr>
              <a:t> </a:t>
            </a:r>
            <a:r>
              <a:rPr lang="en-US" sz="2400" err="1">
                <a:solidFill>
                  <a:schemeClr val="tx2"/>
                </a:solidFill>
                <a:ea typeface="+mn-lt"/>
                <a:cs typeface="+mn-lt"/>
              </a:rPr>
              <a:t>البازلت</a:t>
            </a:r>
            <a:r>
              <a:rPr lang="en-US" sz="2400">
                <a:solidFill>
                  <a:schemeClr val="tx2"/>
                </a:solidFill>
                <a:ea typeface="+mn-lt"/>
                <a:cs typeface="+mn-lt"/>
              </a:rPr>
              <a:t> </a:t>
            </a:r>
            <a:r>
              <a:rPr lang="en-US" sz="2400" err="1">
                <a:solidFill>
                  <a:schemeClr val="tx2"/>
                </a:solidFill>
                <a:ea typeface="+mn-lt"/>
                <a:cs typeface="+mn-lt"/>
              </a:rPr>
              <a:t>في</a:t>
            </a:r>
            <a:r>
              <a:rPr lang="en-US" sz="2400">
                <a:solidFill>
                  <a:schemeClr val="tx2"/>
                </a:solidFill>
                <a:ea typeface="+mn-lt"/>
                <a:cs typeface="+mn-lt"/>
              </a:rPr>
              <a:t> </a:t>
            </a:r>
            <a:r>
              <a:rPr lang="en-US" sz="2400" err="1">
                <a:solidFill>
                  <a:schemeClr val="tx2"/>
                </a:solidFill>
                <a:ea typeface="+mn-lt"/>
                <a:cs typeface="+mn-lt"/>
              </a:rPr>
              <a:t>الاردن</a:t>
            </a:r>
            <a:r>
              <a:rPr lang="en-US" sz="2400">
                <a:solidFill>
                  <a:schemeClr val="tx2"/>
                </a:solidFill>
                <a:ea typeface="+mn-lt"/>
                <a:cs typeface="+mn-lt"/>
              </a:rPr>
              <a:t>، </a:t>
            </a:r>
            <a:r>
              <a:rPr lang="en-US" sz="2400" err="1">
                <a:solidFill>
                  <a:schemeClr val="tx2"/>
                </a:solidFill>
                <a:ea typeface="+mn-lt"/>
                <a:cs typeface="+mn-lt"/>
              </a:rPr>
              <a:t>كاسخدامه</a:t>
            </a:r>
            <a:r>
              <a:rPr lang="en-US" sz="2400">
                <a:solidFill>
                  <a:schemeClr val="tx2"/>
                </a:solidFill>
                <a:ea typeface="+mn-lt"/>
                <a:cs typeface="+mn-lt"/>
              </a:rPr>
              <a:t> </a:t>
            </a:r>
            <a:r>
              <a:rPr lang="en-US" sz="2400" err="1">
                <a:solidFill>
                  <a:schemeClr val="tx2"/>
                </a:solidFill>
                <a:ea typeface="+mn-lt"/>
                <a:cs typeface="+mn-lt"/>
              </a:rPr>
              <a:t>في</a:t>
            </a:r>
            <a:r>
              <a:rPr lang="en-US" sz="2400">
                <a:solidFill>
                  <a:schemeClr val="tx2"/>
                </a:solidFill>
                <a:ea typeface="+mn-lt"/>
                <a:cs typeface="+mn-lt"/>
              </a:rPr>
              <a:t> </a:t>
            </a:r>
            <a:r>
              <a:rPr lang="en-US" sz="2400" err="1">
                <a:solidFill>
                  <a:schemeClr val="tx2"/>
                </a:solidFill>
                <a:ea typeface="+mn-lt"/>
                <a:cs typeface="+mn-lt"/>
              </a:rPr>
              <a:t>صناعة</a:t>
            </a:r>
            <a:r>
              <a:rPr lang="en-US" sz="2400">
                <a:solidFill>
                  <a:schemeClr val="tx2"/>
                </a:solidFill>
                <a:ea typeface="+mn-lt"/>
                <a:cs typeface="+mn-lt"/>
              </a:rPr>
              <a:t> </a:t>
            </a:r>
            <a:r>
              <a:rPr lang="en-US" sz="2400" err="1">
                <a:solidFill>
                  <a:schemeClr val="tx2"/>
                </a:solidFill>
                <a:ea typeface="+mn-lt"/>
                <a:cs typeface="+mn-lt"/>
              </a:rPr>
              <a:t>القوالب</a:t>
            </a:r>
            <a:r>
              <a:rPr lang="en-US" sz="2400">
                <a:solidFill>
                  <a:schemeClr val="tx2"/>
                </a:solidFill>
                <a:ea typeface="+mn-lt"/>
                <a:cs typeface="+mn-lt"/>
              </a:rPr>
              <a:t> </a:t>
            </a:r>
            <a:r>
              <a:rPr lang="en-US" sz="2400" err="1">
                <a:solidFill>
                  <a:schemeClr val="tx2"/>
                </a:solidFill>
                <a:ea typeface="+mn-lt"/>
                <a:cs typeface="+mn-lt"/>
              </a:rPr>
              <a:t>الحرارية</a:t>
            </a:r>
            <a:r>
              <a:rPr lang="en-US" sz="2400">
                <a:solidFill>
                  <a:schemeClr val="tx2"/>
                </a:solidFill>
                <a:ea typeface="+mn-lt"/>
                <a:cs typeface="+mn-lt"/>
              </a:rPr>
              <a:t> </a:t>
            </a:r>
            <a:r>
              <a:rPr lang="en-US" sz="2400" err="1">
                <a:solidFill>
                  <a:schemeClr val="tx2"/>
                </a:solidFill>
                <a:ea typeface="+mn-lt"/>
                <a:cs typeface="+mn-lt"/>
              </a:rPr>
              <a:t>وأعمدة</a:t>
            </a:r>
            <a:r>
              <a:rPr lang="en-US" sz="2400">
                <a:solidFill>
                  <a:schemeClr val="tx2"/>
                </a:solidFill>
                <a:ea typeface="+mn-lt"/>
                <a:cs typeface="+mn-lt"/>
              </a:rPr>
              <a:t> </a:t>
            </a:r>
            <a:r>
              <a:rPr lang="en-US" sz="2400" err="1">
                <a:solidFill>
                  <a:schemeClr val="tx2"/>
                </a:solidFill>
                <a:ea typeface="+mn-lt"/>
                <a:cs typeface="+mn-lt"/>
              </a:rPr>
              <a:t>الزينة</a:t>
            </a:r>
            <a:r>
              <a:rPr lang="en-US" sz="2400">
                <a:solidFill>
                  <a:schemeClr val="tx2"/>
                </a:solidFill>
                <a:ea typeface="+mn-lt"/>
                <a:cs typeface="+mn-lt"/>
              </a:rPr>
              <a:t> </a:t>
            </a:r>
            <a:r>
              <a:rPr lang="en-US" sz="2400" err="1">
                <a:solidFill>
                  <a:schemeClr val="tx2"/>
                </a:solidFill>
                <a:ea typeface="+mn-lt"/>
                <a:cs typeface="+mn-lt"/>
              </a:rPr>
              <a:t>وصناعة</a:t>
            </a:r>
            <a:r>
              <a:rPr lang="en-US" sz="2400">
                <a:solidFill>
                  <a:schemeClr val="tx2"/>
                </a:solidFill>
                <a:ea typeface="+mn-lt"/>
                <a:cs typeface="+mn-lt"/>
              </a:rPr>
              <a:t> </a:t>
            </a:r>
            <a:r>
              <a:rPr lang="en-US" sz="2400" err="1">
                <a:solidFill>
                  <a:schemeClr val="tx2"/>
                </a:solidFill>
                <a:ea typeface="+mn-lt"/>
                <a:cs typeface="+mn-lt"/>
              </a:rPr>
              <a:t>الصوف</a:t>
            </a:r>
            <a:r>
              <a:rPr lang="en-US" sz="2400">
                <a:solidFill>
                  <a:schemeClr val="tx2"/>
                </a:solidFill>
                <a:ea typeface="+mn-lt"/>
                <a:cs typeface="+mn-lt"/>
              </a:rPr>
              <a:t> </a:t>
            </a:r>
            <a:r>
              <a:rPr lang="en-US" sz="2400" err="1">
                <a:solidFill>
                  <a:schemeClr val="tx2"/>
                </a:solidFill>
                <a:ea typeface="+mn-lt"/>
                <a:cs typeface="+mn-lt"/>
              </a:rPr>
              <a:t>الصخري</a:t>
            </a:r>
            <a:r>
              <a:rPr lang="en-US" sz="2400">
                <a:solidFill>
                  <a:schemeClr val="tx2"/>
                </a:solidFill>
                <a:ea typeface="+mn-lt"/>
                <a:cs typeface="+mn-lt"/>
              </a:rPr>
              <a:t>، </a:t>
            </a:r>
            <a:r>
              <a:rPr lang="en-US" sz="2400" err="1">
                <a:solidFill>
                  <a:schemeClr val="tx2"/>
                </a:solidFill>
                <a:ea typeface="+mn-lt"/>
                <a:cs typeface="+mn-lt"/>
              </a:rPr>
              <a:t>وكذلك</a:t>
            </a:r>
            <a:r>
              <a:rPr lang="en-US" sz="2400">
                <a:solidFill>
                  <a:schemeClr val="tx2"/>
                </a:solidFill>
                <a:ea typeface="+mn-lt"/>
                <a:cs typeface="+mn-lt"/>
              </a:rPr>
              <a:t> </a:t>
            </a:r>
            <a:r>
              <a:rPr lang="en-US" sz="2400" err="1">
                <a:solidFill>
                  <a:schemeClr val="tx2"/>
                </a:solidFill>
                <a:ea typeface="+mn-lt"/>
                <a:cs typeface="+mn-lt"/>
              </a:rPr>
              <a:t>رصف</a:t>
            </a:r>
            <a:r>
              <a:rPr lang="en-US" sz="2400">
                <a:solidFill>
                  <a:schemeClr val="tx2"/>
                </a:solidFill>
                <a:ea typeface="+mn-lt"/>
                <a:cs typeface="+mn-lt"/>
              </a:rPr>
              <a:t> </a:t>
            </a:r>
            <a:r>
              <a:rPr lang="en-US" sz="2400" err="1">
                <a:solidFill>
                  <a:schemeClr val="tx2"/>
                </a:solidFill>
                <a:ea typeface="+mn-lt"/>
                <a:cs typeface="+mn-lt"/>
              </a:rPr>
              <a:t>الطرق</a:t>
            </a:r>
            <a:r>
              <a:rPr lang="en-US" sz="2400">
                <a:solidFill>
                  <a:schemeClr val="tx2"/>
                </a:solidFill>
                <a:ea typeface="+mn-lt"/>
                <a:cs typeface="+mn-lt"/>
              </a:rPr>
              <a:t> </a:t>
            </a:r>
            <a:r>
              <a:rPr lang="en-US" sz="2400" err="1">
                <a:solidFill>
                  <a:schemeClr val="tx2"/>
                </a:solidFill>
                <a:ea typeface="+mn-lt"/>
                <a:cs typeface="+mn-lt"/>
              </a:rPr>
              <a:t>وأعمال</a:t>
            </a:r>
            <a:r>
              <a:rPr lang="en-US" sz="2400">
                <a:solidFill>
                  <a:schemeClr val="tx2"/>
                </a:solidFill>
                <a:ea typeface="+mn-lt"/>
                <a:cs typeface="+mn-lt"/>
              </a:rPr>
              <a:t> </a:t>
            </a:r>
            <a:r>
              <a:rPr lang="en-US" sz="2400" err="1">
                <a:solidFill>
                  <a:schemeClr val="tx2"/>
                </a:solidFill>
                <a:ea typeface="+mn-lt"/>
                <a:cs typeface="+mn-lt"/>
              </a:rPr>
              <a:t>البناء</a:t>
            </a:r>
            <a:r>
              <a:rPr lang="en-US" sz="2400">
                <a:solidFill>
                  <a:schemeClr val="tx2"/>
                </a:solidFill>
                <a:ea typeface="+mn-lt"/>
                <a:cs typeface="+mn-lt"/>
              </a:rPr>
              <a:t> </a:t>
            </a:r>
            <a:r>
              <a:rPr lang="en-US" sz="2400" err="1">
                <a:solidFill>
                  <a:schemeClr val="tx2"/>
                </a:solidFill>
                <a:ea typeface="+mn-lt"/>
                <a:cs typeface="+mn-lt"/>
              </a:rPr>
              <a:t>وصناعة</a:t>
            </a:r>
            <a:r>
              <a:rPr lang="en-US" sz="2400">
                <a:solidFill>
                  <a:schemeClr val="tx2"/>
                </a:solidFill>
                <a:ea typeface="+mn-lt"/>
                <a:cs typeface="+mn-lt"/>
              </a:rPr>
              <a:t> </a:t>
            </a:r>
            <a:r>
              <a:rPr lang="en-US" sz="2400" err="1">
                <a:solidFill>
                  <a:schemeClr val="tx2"/>
                </a:solidFill>
                <a:ea typeface="+mn-lt"/>
                <a:cs typeface="+mn-lt"/>
              </a:rPr>
              <a:t>الأنابيب</a:t>
            </a:r>
            <a:r>
              <a:rPr lang="en-US" sz="2400">
                <a:solidFill>
                  <a:schemeClr val="tx2"/>
                </a:solidFill>
                <a:ea typeface="+mn-lt"/>
                <a:cs typeface="+mn-lt"/>
              </a:rPr>
              <a:t>، </a:t>
            </a:r>
            <a:r>
              <a:rPr lang="en-US" sz="2400" err="1">
                <a:solidFill>
                  <a:schemeClr val="tx2"/>
                </a:solidFill>
                <a:ea typeface="+mn-lt"/>
                <a:cs typeface="+mn-lt"/>
              </a:rPr>
              <a:t>ويشار</a:t>
            </a:r>
            <a:r>
              <a:rPr lang="en-US" sz="2400">
                <a:solidFill>
                  <a:schemeClr val="tx2"/>
                </a:solidFill>
                <a:ea typeface="+mn-lt"/>
                <a:cs typeface="+mn-lt"/>
              </a:rPr>
              <a:t> </a:t>
            </a:r>
            <a:r>
              <a:rPr lang="en-US" sz="2400" err="1">
                <a:solidFill>
                  <a:schemeClr val="tx2"/>
                </a:solidFill>
                <a:ea typeface="+mn-lt"/>
                <a:cs typeface="+mn-lt"/>
              </a:rPr>
              <a:t>إلى</a:t>
            </a:r>
            <a:r>
              <a:rPr lang="en-US" sz="2400">
                <a:solidFill>
                  <a:schemeClr val="tx2"/>
                </a:solidFill>
                <a:ea typeface="+mn-lt"/>
                <a:cs typeface="+mn-lt"/>
              </a:rPr>
              <a:t> </a:t>
            </a:r>
            <a:r>
              <a:rPr lang="en-US" sz="2400" err="1">
                <a:solidFill>
                  <a:schemeClr val="tx2"/>
                </a:solidFill>
                <a:ea typeface="+mn-lt"/>
                <a:cs typeface="+mn-lt"/>
              </a:rPr>
              <a:t>أن</a:t>
            </a:r>
            <a:r>
              <a:rPr lang="en-US" sz="2400">
                <a:solidFill>
                  <a:schemeClr val="tx2"/>
                </a:solidFill>
                <a:ea typeface="+mn-lt"/>
                <a:cs typeface="+mn-lt"/>
              </a:rPr>
              <a:t> </a:t>
            </a:r>
            <a:r>
              <a:rPr lang="en-US" sz="2400" err="1">
                <a:solidFill>
                  <a:schemeClr val="tx2"/>
                </a:solidFill>
                <a:ea typeface="+mn-lt"/>
                <a:cs typeface="+mn-lt"/>
              </a:rPr>
              <a:t>المملكة</a:t>
            </a:r>
            <a:r>
              <a:rPr lang="en-US" sz="2400">
                <a:solidFill>
                  <a:schemeClr val="tx2"/>
                </a:solidFill>
                <a:ea typeface="+mn-lt"/>
                <a:cs typeface="+mn-lt"/>
              </a:rPr>
              <a:t> </a:t>
            </a:r>
            <a:r>
              <a:rPr lang="en-US" sz="2400" err="1">
                <a:solidFill>
                  <a:schemeClr val="tx2"/>
                </a:solidFill>
                <a:ea typeface="+mn-lt"/>
                <a:cs typeface="+mn-lt"/>
              </a:rPr>
              <a:t>الهاشمية</a:t>
            </a:r>
            <a:r>
              <a:rPr lang="en-US" sz="2400">
                <a:solidFill>
                  <a:schemeClr val="tx2"/>
                </a:solidFill>
                <a:ea typeface="+mn-lt"/>
                <a:cs typeface="+mn-lt"/>
              </a:rPr>
              <a:t> </a:t>
            </a:r>
            <a:r>
              <a:rPr lang="en-US" sz="2400" err="1">
                <a:solidFill>
                  <a:schemeClr val="tx2"/>
                </a:solidFill>
                <a:ea typeface="+mn-lt"/>
                <a:cs typeface="+mn-lt"/>
              </a:rPr>
              <a:t>استخدمت</a:t>
            </a:r>
            <a:r>
              <a:rPr lang="en-US" sz="2400">
                <a:solidFill>
                  <a:schemeClr val="tx2"/>
                </a:solidFill>
                <a:ea typeface="+mn-lt"/>
                <a:cs typeface="+mn-lt"/>
              </a:rPr>
              <a:t> "</a:t>
            </a:r>
            <a:r>
              <a:rPr lang="en-US" sz="2400" err="1">
                <a:solidFill>
                  <a:schemeClr val="tx2"/>
                </a:solidFill>
                <a:ea typeface="+mn-lt"/>
                <a:cs typeface="+mn-lt"/>
              </a:rPr>
              <a:t>البازلت</a:t>
            </a:r>
            <a:r>
              <a:rPr lang="en-US" sz="2400">
                <a:solidFill>
                  <a:schemeClr val="tx2"/>
                </a:solidFill>
                <a:ea typeface="+mn-lt"/>
                <a:cs typeface="+mn-lt"/>
              </a:rPr>
              <a:t>" </a:t>
            </a:r>
            <a:r>
              <a:rPr lang="en-US" sz="2400" err="1">
                <a:solidFill>
                  <a:schemeClr val="tx2"/>
                </a:solidFill>
                <a:ea typeface="+mn-lt"/>
                <a:cs typeface="+mn-lt"/>
              </a:rPr>
              <a:t>في</a:t>
            </a:r>
            <a:r>
              <a:rPr lang="en-US" sz="2400">
                <a:solidFill>
                  <a:schemeClr val="tx2"/>
                </a:solidFill>
                <a:ea typeface="+mn-lt"/>
                <a:cs typeface="+mn-lt"/>
              </a:rPr>
              <a:t> </a:t>
            </a:r>
            <a:r>
              <a:rPr lang="en-US" sz="2400" err="1">
                <a:solidFill>
                  <a:schemeClr val="tx2"/>
                </a:solidFill>
                <a:ea typeface="+mn-lt"/>
                <a:cs typeface="+mn-lt"/>
              </a:rPr>
              <a:t>مجال</a:t>
            </a:r>
            <a:r>
              <a:rPr lang="en-US" sz="2400">
                <a:solidFill>
                  <a:schemeClr val="tx2"/>
                </a:solidFill>
                <a:ea typeface="+mn-lt"/>
                <a:cs typeface="+mn-lt"/>
              </a:rPr>
              <a:t> </a:t>
            </a:r>
            <a:r>
              <a:rPr lang="en-US" sz="2400" err="1">
                <a:solidFill>
                  <a:schemeClr val="tx2"/>
                </a:solidFill>
                <a:ea typeface="+mn-lt"/>
                <a:cs typeface="+mn-lt"/>
              </a:rPr>
              <a:t>الإنشاءات</a:t>
            </a:r>
            <a:r>
              <a:rPr lang="en-US" sz="2400">
                <a:solidFill>
                  <a:schemeClr val="tx2"/>
                </a:solidFill>
                <a:ea typeface="+mn-lt"/>
                <a:cs typeface="+mn-lt"/>
              </a:rPr>
              <a:t> </a:t>
            </a:r>
            <a:r>
              <a:rPr lang="en-US" sz="2400" err="1">
                <a:solidFill>
                  <a:schemeClr val="tx2"/>
                </a:solidFill>
                <a:ea typeface="+mn-lt"/>
                <a:cs typeface="+mn-lt"/>
              </a:rPr>
              <a:t>وصناعة</a:t>
            </a:r>
            <a:r>
              <a:rPr lang="en-US" sz="2400">
                <a:solidFill>
                  <a:schemeClr val="tx2"/>
                </a:solidFill>
                <a:ea typeface="+mn-lt"/>
                <a:cs typeface="+mn-lt"/>
              </a:rPr>
              <a:t> </a:t>
            </a:r>
            <a:r>
              <a:rPr lang="en-US" sz="2400" err="1">
                <a:solidFill>
                  <a:schemeClr val="tx2"/>
                </a:solidFill>
                <a:ea typeface="+mn-lt"/>
                <a:cs typeface="+mn-lt"/>
              </a:rPr>
              <a:t>الصوف</a:t>
            </a:r>
            <a:r>
              <a:rPr lang="en-US" sz="2400">
                <a:solidFill>
                  <a:schemeClr val="tx2"/>
                </a:solidFill>
                <a:ea typeface="+mn-lt"/>
                <a:cs typeface="+mn-lt"/>
              </a:rPr>
              <a:t> </a:t>
            </a:r>
            <a:r>
              <a:rPr lang="en-US" sz="2400" err="1">
                <a:solidFill>
                  <a:schemeClr val="tx2"/>
                </a:solidFill>
                <a:ea typeface="+mn-lt"/>
                <a:cs typeface="+mn-lt"/>
              </a:rPr>
              <a:t>الصخري</a:t>
            </a:r>
            <a:r>
              <a:rPr lang="en-US" sz="2400">
                <a:solidFill>
                  <a:schemeClr val="tx2"/>
                </a:solidFill>
                <a:ea typeface="+mn-lt"/>
                <a:cs typeface="+mn-lt"/>
              </a:rPr>
              <a:t> </a:t>
            </a:r>
            <a:r>
              <a:rPr lang="en-US" sz="2400" err="1">
                <a:solidFill>
                  <a:schemeClr val="tx2"/>
                </a:solidFill>
                <a:ea typeface="+mn-lt"/>
                <a:cs typeface="+mn-lt"/>
              </a:rPr>
              <a:t>للاستهلاك</a:t>
            </a:r>
            <a:r>
              <a:rPr lang="en-US" sz="2400">
                <a:solidFill>
                  <a:schemeClr val="tx2"/>
                </a:solidFill>
                <a:ea typeface="+mn-lt"/>
                <a:cs typeface="+mn-lt"/>
              </a:rPr>
              <a:t> </a:t>
            </a:r>
            <a:r>
              <a:rPr lang="en-US" sz="2400" err="1">
                <a:solidFill>
                  <a:schemeClr val="tx2"/>
                </a:solidFill>
                <a:ea typeface="+mn-lt"/>
                <a:cs typeface="+mn-lt"/>
              </a:rPr>
              <a:t>المحلي</a:t>
            </a:r>
            <a:r>
              <a:rPr lang="en-US" sz="2400">
                <a:solidFill>
                  <a:schemeClr val="tx2"/>
                </a:solidFill>
                <a:ea typeface="+mn-lt"/>
                <a:cs typeface="+mn-lt"/>
              </a:rPr>
              <a:t> </a:t>
            </a:r>
            <a:r>
              <a:rPr lang="en-US" sz="2400" err="1">
                <a:solidFill>
                  <a:schemeClr val="tx2"/>
                </a:solidFill>
                <a:ea typeface="+mn-lt"/>
                <a:cs typeface="+mn-lt"/>
              </a:rPr>
              <a:t>والتصدير</a:t>
            </a:r>
            <a:endParaRPr lang="en-US" sz="2400">
              <a:solidFill>
                <a:schemeClr val="tx2"/>
              </a:solidFill>
              <a:ea typeface="+mn-lt"/>
              <a:cs typeface="+mn-lt"/>
            </a:endParaRPr>
          </a:p>
          <a:p>
            <a:pPr marL="0" indent="0" algn="r">
              <a:buNone/>
            </a:pPr>
            <a:endParaRPr lang="en-US" sz="2400">
              <a:solidFill>
                <a:schemeClr val="tx2"/>
              </a:solidFill>
              <a:cs typeface="Calibri" panose="020F0502020204030204"/>
            </a:endParaRPr>
          </a:p>
          <a:p>
            <a:pPr marL="0" indent="0" algn="r">
              <a:buNone/>
            </a:pPr>
            <a:r>
              <a:rPr lang="en-US" sz="2400" err="1">
                <a:solidFill>
                  <a:schemeClr val="tx2"/>
                </a:solidFill>
                <a:ea typeface="+mn-lt"/>
                <a:cs typeface="+mn-lt"/>
              </a:rPr>
              <a:t>تم</a:t>
            </a:r>
            <a:r>
              <a:rPr lang="en-US" sz="2400">
                <a:solidFill>
                  <a:schemeClr val="tx2"/>
                </a:solidFill>
                <a:ea typeface="+mn-lt"/>
                <a:cs typeface="+mn-lt"/>
              </a:rPr>
              <a:t> </a:t>
            </a:r>
            <a:r>
              <a:rPr lang="en-US" sz="2400" err="1">
                <a:solidFill>
                  <a:schemeClr val="tx2"/>
                </a:solidFill>
                <a:ea typeface="+mn-lt"/>
                <a:cs typeface="+mn-lt"/>
              </a:rPr>
              <a:t>استخدام</a:t>
            </a:r>
            <a:r>
              <a:rPr lang="en-US" sz="2400">
                <a:solidFill>
                  <a:schemeClr val="tx2"/>
                </a:solidFill>
                <a:ea typeface="+mn-lt"/>
                <a:cs typeface="+mn-lt"/>
              </a:rPr>
              <a:t> </a:t>
            </a:r>
            <a:r>
              <a:rPr lang="en-US" sz="2400" err="1">
                <a:solidFill>
                  <a:schemeClr val="tx2"/>
                </a:solidFill>
                <a:ea typeface="+mn-lt"/>
                <a:cs typeface="+mn-lt"/>
              </a:rPr>
              <a:t>حجر</a:t>
            </a:r>
            <a:r>
              <a:rPr lang="en-US" sz="2400">
                <a:solidFill>
                  <a:schemeClr val="tx2"/>
                </a:solidFill>
                <a:ea typeface="+mn-lt"/>
                <a:cs typeface="+mn-lt"/>
              </a:rPr>
              <a:t> </a:t>
            </a:r>
            <a:r>
              <a:rPr lang="en-US" sz="2400" err="1">
                <a:solidFill>
                  <a:schemeClr val="tx2"/>
                </a:solidFill>
                <a:ea typeface="+mn-lt"/>
                <a:cs typeface="+mn-lt"/>
              </a:rPr>
              <a:t>البازلت</a:t>
            </a:r>
            <a:r>
              <a:rPr lang="en-US" sz="2400">
                <a:solidFill>
                  <a:schemeClr val="tx2"/>
                </a:solidFill>
                <a:ea typeface="+mn-lt"/>
                <a:cs typeface="+mn-lt"/>
              </a:rPr>
              <a:t> </a:t>
            </a:r>
            <a:r>
              <a:rPr lang="en-US" sz="2400" err="1">
                <a:solidFill>
                  <a:schemeClr val="tx2"/>
                </a:solidFill>
                <a:ea typeface="+mn-lt"/>
                <a:cs typeface="+mn-lt"/>
              </a:rPr>
              <a:t>منذ</a:t>
            </a:r>
            <a:r>
              <a:rPr lang="en-US" sz="2400">
                <a:solidFill>
                  <a:schemeClr val="tx2"/>
                </a:solidFill>
                <a:ea typeface="+mn-lt"/>
                <a:cs typeface="+mn-lt"/>
              </a:rPr>
              <a:t> </a:t>
            </a:r>
            <a:r>
              <a:rPr lang="en-US" sz="2400" err="1">
                <a:solidFill>
                  <a:schemeClr val="tx2"/>
                </a:solidFill>
                <a:ea typeface="+mn-lt"/>
                <a:cs typeface="+mn-lt"/>
              </a:rPr>
              <a:t>القدم</a:t>
            </a:r>
            <a:r>
              <a:rPr lang="en-US" sz="2400">
                <a:solidFill>
                  <a:schemeClr val="tx2"/>
                </a:solidFill>
                <a:ea typeface="+mn-lt"/>
                <a:cs typeface="+mn-lt"/>
              </a:rPr>
              <a:t>، </a:t>
            </a:r>
            <a:r>
              <a:rPr lang="en-US" sz="2400" err="1">
                <a:solidFill>
                  <a:schemeClr val="tx2"/>
                </a:solidFill>
                <a:ea typeface="+mn-lt"/>
                <a:cs typeface="+mn-lt"/>
              </a:rPr>
              <a:t>حيث</a:t>
            </a:r>
            <a:r>
              <a:rPr lang="en-US" sz="2400">
                <a:solidFill>
                  <a:schemeClr val="tx2"/>
                </a:solidFill>
                <a:ea typeface="+mn-lt"/>
                <a:cs typeface="+mn-lt"/>
              </a:rPr>
              <a:t> </a:t>
            </a:r>
            <a:r>
              <a:rPr lang="en-US" sz="2400" err="1">
                <a:solidFill>
                  <a:schemeClr val="tx2"/>
                </a:solidFill>
                <a:ea typeface="+mn-lt"/>
                <a:cs typeface="+mn-lt"/>
              </a:rPr>
              <a:t>تم</a:t>
            </a:r>
            <a:r>
              <a:rPr lang="en-US" sz="2400">
                <a:solidFill>
                  <a:schemeClr val="tx2"/>
                </a:solidFill>
                <a:ea typeface="+mn-lt"/>
                <a:cs typeface="+mn-lt"/>
              </a:rPr>
              <a:t> </a:t>
            </a:r>
            <a:r>
              <a:rPr lang="en-US" sz="2400" err="1">
                <a:solidFill>
                  <a:schemeClr val="tx2"/>
                </a:solidFill>
                <a:ea typeface="+mn-lt"/>
                <a:cs typeface="+mn-lt"/>
              </a:rPr>
              <a:t>استخدامه</a:t>
            </a:r>
            <a:r>
              <a:rPr lang="en-US" sz="2400">
                <a:solidFill>
                  <a:schemeClr val="tx2"/>
                </a:solidFill>
                <a:ea typeface="+mn-lt"/>
                <a:cs typeface="+mn-lt"/>
              </a:rPr>
              <a:t> </a:t>
            </a:r>
            <a:r>
              <a:rPr lang="en-US" sz="2400" err="1">
                <a:solidFill>
                  <a:schemeClr val="tx2"/>
                </a:solidFill>
                <a:ea typeface="+mn-lt"/>
                <a:cs typeface="+mn-lt"/>
              </a:rPr>
              <a:t>في</a:t>
            </a:r>
            <a:endParaRPr lang="en-US" sz="2400">
              <a:solidFill>
                <a:schemeClr val="tx2"/>
              </a:solidFill>
              <a:ea typeface="+mn-lt"/>
              <a:cs typeface="+mn-lt"/>
            </a:endParaRPr>
          </a:p>
          <a:p>
            <a:pPr marL="0" indent="0" algn="r">
              <a:buNone/>
            </a:pPr>
            <a:endParaRPr lang="en-US" sz="2400">
              <a:solidFill>
                <a:schemeClr val="tx2"/>
              </a:solidFill>
              <a:cs typeface="Calibri"/>
            </a:endParaRPr>
          </a:p>
          <a:p>
            <a:pPr marL="0" indent="0" algn="r">
              <a:buNone/>
            </a:pPr>
            <a:r>
              <a:rPr lang="en-US" sz="2400" err="1">
                <a:solidFill>
                  <a:schemeClr val="tx2"/>
                </a:solidFill>
                <a:ea typeface="+mn-lt"/>
                <a:cs typeface="+mn-lt"/>
              </a:rPr>
              <a:t>استخدمه</a:t>
            </a:r>
            <a:r>
              <a:rPr lang="en-US" sz="2400">
                <a:solidFill>
                  <a:schemeClr val="tx2"/>
                </a:solidFill>
                <a:ea typeface="+mn-lt"/>
                <a:cs typeface="+mn-lt"/>
              </a:rPr>
              <a:t> </a:t>
            </a:r>
            <a:r>
              <a:rPr lang="en-US" sz="2400" err="1">
                <a:solidFill>
                  <a:schemeClr val="tx2"/>
                </a:solidFill>
                <a:ea typeface="+mn-lt"/>
                <a:cs typeface="+mn-lt"/>
              </a:rPr>
              <a:t>الرومان</a:t>
            </a:r>
            <a:r>
              <a:rPr lang="en-US" sz="2400">
                <a:solidFill>
                  <a:schemeClr val="tx2"/>
                </a:solidFill>
                <a:ea typeface="+mn-lt"/>
                <a:cs typeface="+mn-lt"/>
              </a:rPr>
              <a:t> </a:t>
            </a:r>
            <a:r>
              <a:rPr lang="en-US" sz="2400" err="1">
                <a:solidFill>
                  <a:schemeClr val="tx2"/>
                </a:solidFill>
                <a:ea typeface="+mn-lt"/>
                <a:cs typeface="+mn-lt"/>
              </a:rPr>
              <a:t>قديما</a:t>
            </a:r>
            <a:r>
              <a:rPr lang="en-US" sz="2400">
                <a:solidFill>
                  <a:schemeClr val="tx2"/>
                </a:solidFill>
                <a:ea typeface="+mn-lt"/>
                <a:cs typeface="+mn-lt"/>
              </a:rPr>
              <a:t> </a:t>
            </a:r>
            <a:r>
              <a:rPr lang="en-US" sz="2400" err="1">
                <a:solidFill>
                  <a:schemeClr val="tx2"/>
                </a:solidFill>
                <a:ea typeface="+mn-lt"/>
                <a:cs typeface="+mn-lt"/>
              </a:rPr>
              <a:t>في</a:t>
            </a:r>
            <a:r>
              <a:rPr lang="en-US" sz="2400">
                <a:solidFill>
                  <a:schemeClr val="tx2"/>
                </a:solidFill>
                <a:ea typeface="+mn-lt"/>
                <a:cs typeface="+mn-lt"/>
              </a:rPr>
              <a:t> </a:t>
            </a:r>
            <a:r>
              <a:rPr lang="en-US" sz="2400" err="1">
                <a:solidFill>
                  <a:schemeClr val="tx2"/>
                </a:solidFill>
                <a:ea typeface="+mn-lt"/>
                <a:cs typeface="+mn-lt"/>
              </a:rPr>
              <a:t>رصف</a:t>
            </a:r>
            <a:r>
              <a:rPr lang="en-US" sz="2400">
                <a:solidFill>
                  <a:schemeClr val="tx2"/>
                </a:solidFill>
                <a:ea typeface="+mn-lt"/>
                <a:cs typeface="+mn-lt"/>
              </a:rPr>
              <a:t> </a:t>
            </a:r>
            <a:r>
              <a:rPr lang="en-US" sz="2400" err="1">
                <a:solidFill>
                  <a:schemeClr val="tx2"/>
                </a:solidFill>
                <a:ea typeface="+mn-lt"/>
                <a:cs typeface="+mn-lt"/>
              </a:rPr>
              <a:t>الطرق</a:t>
            </a:r>
            <a:endParaRPr lang="en-US" err="1">
              <a:solidFill>
                <a:schemeClr val="tx2"/>
              </a:solidFill>
              <a:cs typeface="Calibri" panose="020F0502020204030204"/>
            </a:endParaRPr>
          </a:p>
          <a:p>
            <a:pPr marL="0" indent="0" algn="r">
              <a:buNone/>
            </a:pPr>
            <a:r>
              <a:rPr lang="en-US" sz="2400" err="1">
                <a:solidFill>
                  <a:schemeClr val="tx2"/>
                </a:solidFill>
                <a:ea typeface="+mn-lt"/>
                <a:cs typeface="+mn-lt"/>
              </a:rPr>
              <a:t>استخدم</a:t>
            </a:r>
            <a:r>
              <a:rPr lang="en-US" sz="2400">
                <a:solidFill>
                  <a:schemeClr val="tx2"/>
                </a:solidFill>
                <a:ea typeface="+mn-lt"/>
                <a:cs typeface="+mn-lt"/>
              </a:rPr>
              <a:t> </a:t>
            </a:r>
            <a:r>
              <a:rPr lang="en-US" sz="2400" err="1">
                <a:solidFill>
                  <a:schemeClr val="tx2"/>
                </a:solidFill>
                <a:ea typeface="+mn-lt"/>
                <a:cs typeface="+mn-lt"/>
              </a:rPr>
              <a:t>لصنع</a:t>
            </a:r>
            <a:r>
              <a:rPr lang="en-US" sz="2400">
                <a:solidFill>
                  <a:schemeClr val="tx2"/>
                </a:solidFill>
                <a:ea typeface="+mn-lt"/>
                <a:cs typeface="+mn-lt"/>
              </a:rPr>
              <a:t> </a:t>
            </a:r>
            <a:r>
              <a:rPr lang="en-US" sz="2400" err="1">
                <a:solidFill>
                  <a:schemeClr val="tx2"/>
                </a:solidFill>
                <a:ea typeface="+mn-lt"/>
                <a:cs typeface="+mn-lt"/>
              </a:rPr>
              <a:t>المقاعد</a:t>
            </a:r>
            <a:r>
              <a:rPr lang="en-US" sz="2400">
                <a:solidFill>
                  <a:schemeClr val="tx2"/>
                </a:solidFill>
                <a:ea typeface="+mn-lt"/>
                <a:cs typeface="+mn-lt"/>
              </a:rPr>
              <a:t> </a:t>
            </a:r>
            <a:r>
              <a:rPr lang="en-US" sz="2400" err="1">
                <a:solidFill>
                  <a:schemeClr val="tx2"/>
                </a:solidFill>
                <a:ea typeface="+mn-lt"/>
                <a:cs typeface="+mn-lt"/>
              </a:rPr>
              <a:t>في</a:t>
            </a:r>
            <a:r>
              <a:rPr lang="en-US" sz="2400">
                <a:solidFill>
                  <a:schemeClr val="tx2"/>
                </a:solidFill>
                <a:ea typeface="+mn-lt"/>
                <a:cs typeface="+mn-lt"/>
              </a:rPr>
              <a:t> </a:t>
            </a:r>
            <a:r>
              <a:rPr lang="en-US" sz="2400" err="1">
                <a:solidFill>
                  <a:schemeClr val="tx2"/>
                </a:solidFill>
                <a:ea typeface="+mn-lt"/>
                <a:cs typeface="+mn-lt"/>
              </a:rPr>
              <a:t>المدرجات</a:t>
            </a:r>
            <a:r>
              <a:rPr lang="en-US" sz="2400">
                <a:solidFill>
                  <a:schemeClr val="tx2"/>
                </a:solidFill>
                <a:ea typeface="+mn-lt"/>
                <a:cs typeface="+mn-lt"/>
              </a:rPr>
              <a:t> </a:t>
            </a:r>
            <a:r>
              <a:rPr lang="en-US" sz="2400" err="1">
                <a:solidFill>
                  <a:schemeClr val="tx2"/>
                </a:solidFill>
                <a:ea typeface="+mn-lt"/>
                <a:cs typeface="+mn-lt"/>
              </a:rPr>
              <a:t>والملاعب</a:t>
            </a:r>
            <a:endParaRPr lang="en-US" err="1">
              <a:solidFill>
                <a:schemeClr val="tx2"/>
              </a:solidFill>
              <a:cs typeface="Calibri" panose="020F0502020204030204"/>
            </a:endParaRPr>
          </a:p>
          <a:p>
            <a:pPr marL="0" indent="0" algn="r">
              <a:buNone/>
            </a:pPr>
            <a:r>
              <a:rPr lang="en-US" sz="2400" err="1">
                <a:solidFill>
                  <a:schemeClr val="tx2"/>
                </a:solidFill>
                <a:ea typeface="+mn-lt"/>
                <a:cs typeface="+mn-lt"/>
              </a:rPr>
              <a:t>تم</a:t>
            </a:r>
            <a:r>
              <a:rPr lang="en-US" sz="2400">
                <a:solidFill>
                  <a:schemeClr val="tx2"/>
                </a:solidFill>
                <a:ea typeface="+mn-lt"/>
                <a:cs typeface="+mn-lt"/>
              </a:rPr>
              <a:t> </a:t>
            </a:r>
            <a:r>
              <a:rPr lang="en-US" sz="2400" err="1">
                <a:solidFill>
                  <a:schemeClr val="tx2"/>
                </a:solidFill>
                <a:ea typeface="+mn-lt"/>
                <a:cs typeface="+mn-lt"/>
              </a:rPr>
              <a:t>استخدامه</a:t>
            </a:r>
            <a:r>
              <a:rPr lang="en-US" sz="2400">
                <a:solidFill>
                  <a:schemeClr val="tx2"/>
                </a:solidFill>
                <a:ea typeface="+mn-lt"/>
                <a:cs typeface="+mn-lt"/>
              </a:rPr>
              <a:t> </a:t>
            </a:r>
            <a:r>
              <a:rPr lang="en-US" sz="2400" err="1">
                <a:solidFill>
                  <a:schemeClr val="tx2"/>
                </a:solidFill>
                <a:ea typeface="+mn-lt"/>
                <a:cs typeface="+mn-lt"/>
              </a:rPr>
              <a:t>في</a:t>
            </a:r>
            <a:r>
              <a:rPr lang="en-US" sz="2400">
                <a:solidFill>
                  <a:schemeClr val="tx2"/>
                </a:solidFill>
                <a:ea typeface="+mn-lt"/>
                <a:cs typeface="+mn-lt"/>
              </a:rPr>
              <a:t> </a:t>
            </a:r>
            <a:r>
              <a:rPr lang="en-US" sz="2400" err="1">
                <a:solidFill>
                  <a:schemeClr val="tx2"/>
                </a:solidFill>
                <a:ea typeface="+mn-lt"/>
                <a:cs typeface="+mn-lt"/>
              </a:rPr>
              <a:t>المطاحن</a:t>
            </a:r>
            <a:r>
              <a:rPr lang="en-US" sz="2400">
                <a:solidFill>
                  <a:schemeClr val="tx2"/>
                </a:solidFill>
                <a:ea typeface="+mn-lt"/>
                <a:cs typeface="+mn-lt"/>
              </a:rPr>
              <a:t>، </a:t>
            </a:r>
            <a:r>
              <a:rPr lang="en-US" sz="2400" err="1">
                <a:solidFill>
                  <a:schemeClr val="tx2"/>
                </a:solidFill>
                <a:ea typeface="+mn-lt"/>
                <a:cs typeface="+mn-lt"/>
              </a:rPr>
              <a:t>حيث</a:t>
            </a:r>
            <a:r>
              <a:rPr lang="en-US" sz="2400">
                <a:solidFill>
                  <a:schemeClr val="tx2"/>
                </a:solidFill>
                <a:ea typeface="+mn-lt"/>
                <a:cs typeface="+mn-lt"/>
              </a:rPr>
              <a:t> </a:t>
            </a:r>
            <a:r>
              <a:rPr lang="en-US" sz="2400" err="1">
                <a:solidFill>
                  <a:schemeClr val="tx2"/>
                </a:solidFill>
                <a:ea typeface="+mn-lt"/>
                <a:cs typeface="+mn-lt"/>
              </a:rPr>
              <a:t>استعمل</a:t>
            </a:r>
            <a:r>
              <a:rPr lang="en-US" sz="2400">
                <a:solidFill>
                  <a:schemeClr val="tx2"/>
                </a:solidFill>
                <a:ea typeface="+mn-lt"/>
                <a:cs typeface="+mn-lt"/>
              </a:rPr>
              <a:t> </a:t>
            </a:r>
            <a:r>
              <a:rPr lang="en-US" sz="2400" err="1">
                <a:solidFill>
                  <a:schemeClr val="tx2"/>
                </a:solidFill>
                <a:ea typeface="+mn-lt"/>
                <a:cs typeface="+mn-lt"/>
              </a:rPr>
              <a:t>في</a:t>
            </a:r>
            <a:r>
              <a:rPr lang="en-US" sz="2400">
                <a:solidFill>
                  <a:schemeClr val="tx2"/>
                </a:solidFill>
                <a:ea typeface="+mn-lt"/>
                <a:cs typeface="+mn-lt"/>
              </a:rPr>
              <a:t> </a:t>
            </a:r>
            <a:r>
              <a:rPr lang="en-US" sz="2400" err="1">
                <a:solidFill>
                  <a:schemeClr val="tx2"/>
                </a:solidFill>
                <a:ea typeface="+mn-lt"/>
                <a:cs typeface="+mn-lt"/>
              </a:rPr>
              <a:t>عملية</a:t>
            </a:r>
            <a:r>
              <a:rPr lang="en-US" sz="2400">
                <a:solidFill>
                  <a:schemeClr val="tx2"/>
                </a:solidFill>
                <a:ea typeface="+mn-lt"/>
                <a:cs typeface="+mn-lt"/>
              </a:rPr>
              <a:t> </a:t>
            </a:r>
            <a:r>
              <a:rPr lang="en-US" sz="2400" err="1">
                <a:solidFill>
                  <a:schemeClr val="tx2"/>
                </a:solidFill>
                <a:ea typeface="+mn-lt"/>
                <a:cs typeface="+mn-lt"/>
              </a:rPr>
              <a:t>الطحن</a:t>
            </a:r>
            <a:endParaRPr lang="en-US" err="1">
              <a:solidFill>
                <a:schemeClr val="tx2"/>
              </a:solidFill>
            </a:endParaRPr>
          </a:p>
          <a:p>
            <a:pPr marL="0" indent="0" algn="r">
              <a:buNone/>
            </a:pPr>
            <a:r>
              <a:rPr lang="en-US" sz="2400" err="1">
                <a:solidFill>
                  <a:schemeClr val="tx2"/>
                </a:solidFill>
                <a:ea typeface="+mn-lt"/>
                <a:cs typeface="+mn-lt"/>
              </a:rPr>
              <a:t>تم</a:t>
            </a:r>
            <a:r>
              <a:rPr lang="en-US" sz="2400">
                <a:solidFill>
                  <a:schemeClr val="tx2"/>
                </a:solidFill>
                <a:ea typeface="+mn-lt"/>
                <a:cs typeface="+mn-lt"/>
              </a:rPr>
              <a:t> </a:t>
            </a:r>
            <a:r>
              <a:rPr lang="en-US" sz="2400" err="1">
                <a:solidFill>
                  <a:schemeClr val="tx2"/>
                </a:solidFill>
                <a:ea typeface="+mn-lt"/>
                <a:cs typeface="+mn-lt"/>
              </a:rPr>
              <a:t>استخدامه</a:t>
            </a:r>
            <a:r>
              <a:rPr lang="en-US" sz="2400">
                <a:solidFill>
                  <a:schemeClr val="tx2"/>
                </a:solidFill>
                <a:ea typeface="+mn-lt"/>
                <a:cs typeface="+mn-lt"/>
              </a:rPr>
              <a:t> </a:t>
            </a:r>
            <a:r>
              <a:rPr lang="en-US" sz="2400" err="1">
                <a:solidFill>
                  <a:schemeClr val="tx2"/>
                </a:solidFill>
                <a:ea typeface="+mn-lt"/>
                <a:cs typeface="+mn-lt"/>
              </a:rPr>
              <a:t>في</a:t>
            </a:r>
            <a:r>
              <a:rPr lang="en-US" sz="2400">
                <a:solidFill>
                  <a:schemeClr val="tx2"/>
                </a:solidFill>
                <a:ea typeface="+mn-lt"/>
                <a:cs typeface="+mn-lt"/>
              </a:rPr>
              <a:t> </a:t>
            </a:r>
            <a:r>
              <a:rPr lang="en-US" sz="2400" err="1">
                <a:solidFill>
                  <a:schemeClr val="tx2"/>
                </a:solidFill>
                <a:ea typeface="+mn-lt"/>
                <a:cs typeface="+mn-lt"/>
              </a:rPr>
              <a:t>مشاريع</a:t>
            </a:r>
            <a:r>
              <a:rPr lang="en-US" sz="2400">
                <a:solidFill>
                  <a:schemeClr val="tx2"/>
                </a:solidFill>
                <a:ea typeface="+mn-lt"/>
                <a:cs typeface="+mn-lt"/>
              </a:rPr>
              <a:t> </a:t>
            </a:r>
            <a:r>
              <a:rPr lang="en-US" sz="2400" err="1">
                <a:solidFill>
                  <a:schemeClr val="tx2"/>
                </a:solidFill>
                <a:ea typeface="+mn-lt"/>
                <a:cs typeface="+mn-lt"/>
              </a:rPr>
              <a:t>الصرف</a:t>
            </a:r>
            <a:r>
              <a:rPr lang="en-US" sz="2400">
                <a:solidFill>
                  <a:schemeClr val="tx2"/>
                </a:solidFill>
                <a:ea typeface="+mn-lt"/>
                <a:cs typeface="+mn-lt"/>
              </a:rPr>
              <a:t> </a:t>
            </a:r>
            <a:r>
              <a:rPr lang="en-US" sz="2400" err="1">
                <a:solidFill>
                  <a:schemeClr val="tx2"/>
                </a:solidFill>
                <a:ea typeface="+mn-lt"/>
                <a:cs typeface="+mn-lt"/>
              </a:rPr>
              <a:t>الصحي</a:t>
            </a:r>
            <a:r>
              <a:rPr lang="en-US" sz="2400">
                <a:solidFill>
                  <a:schemeClr val="tx2"/>
                </a:solidFill>
                <a:ea typeface="+mn-lt"/>
                <a:cs typeface="+mn-lt"/>
              </a:rPr>
              <a:t> </a:t>
            </a:r>
            <a:r>
              <a:rPr lang="en-US" sz="2400" err="1">
                <a:solidFill>
                  <a:schemeClr val="tx2"/>
                </a:solidFill>
                <a:ea typeface="+mn-lt"/>
                <a:cs typeface="+mn-lt"/>
              </a:rPr>
              <a:t>نظراً</a:t>
            </a:r>
            <a:r>
              <a:rPr lang="en-US" sz="2400">
                <a:solidFill>
                  <a:schemeClr val="tx2"/>
                </a:solidFill>
                <a:ea typeface="+mn-lt"/>
                <a:cs typeface="+mn-lt"/>
              </a:rPr>
              <a:t> </a:t>
            </a:r>
            <a:r>
              <a:rPr lang="en-US" sz="2400" err="1">
                <a:solidFill>
                  <a:schemeClr val="tx2"/>
                </a:solidFill>
                <a:ea typeface="+mn-lt"/>
                <a:cs typeface="+mn-lt"/>
              </a:rPr>
              <a:t>لنفاذيّته</a:t>
            </a:r>
            <a:endParaRPr lang="en-US" err="1">
              <a:solidFill>
                <a:schemeClr val="tx2"/>
              </a:solidFill>
            </a:endParaRPr>
          </a:p>
          <a:p>
            <a:pPr marL="0" indent="0" algn="r">
              <a:buNone/>
            </a:pPr>
            <a:r>
              <a:rPr lang="en-US" sz="2400" err="1">
                <a:solidFill>
                  <a:schemeClr val="tx2"/>
                </a:solidFill>
                <a:ea typeface="+mn-lt"/>
                <a:cs typeface="+mn-lt"/>
              </a:rPr>
              <a:t>استخدم</a:t>
            </a:r>
            <a:r>
              <a:rPr lang="en-US" sz="2400">
                <a:solidFill>
                  <a:schemeClr val="tx2"/>
                </a:solidFill>
                <a:ea typeface="+mn-lt"/>
                <a:cs typeface="+mn-lt"/>
              </a:rPr>
              <a:t> </a:t>
            </a:r>
            <a:r>
              <a:rPr lang="en-US" sz="2400" err="1">
                <a:solidFill>
                  <a:schemeClr val="tx2"/>
                </a:solidFill>
                <a:ea typeface="+mn-lt"/>
                <a:cs typeface="+mn-lt"/>
              </a:rPr>
              <a:t>غبار</a:t>
            </a:r>
            <a:r>
              <a:rPr lang="en-US" sz="2400">
                <a:solidFill>
                  <a:schemeClr val="tx2"/>
                </a:solidFill>
                <a:ea typeface="+mn-lt"/>
                <a:cs typeface="+mn-lt"/>
              </a:rPr>
              <a:t> </a:t>
            </a:r>
            <a:r>
              <a:rPr lang="en-US" sz="2400" err="1">
                <a:solidFill>
                  <a:schemeClr val="tx2"/>
                </a:solidFill>
                <a:ea typeface="+mn-lt"/>
                <a:cs typeface="+mn-lt"/>
              </a:rPr>
              <a:t>الحجر</a:t>
            </a:r>
            <a:r>
              <a:rPr lang="en-US" sz="2400">
                <a:solidFill>
                  <a:schemeClr val="tx2"/>
                </a:solidFill>
                <a:ea typeface="+mn-lt"/>
                <a:cs typeface="+mn-lt"/>
              </a:rPr>
              <a:t> </a:t>
            </a:r>
            <a:r>
              <a:rPr lang="en-US" sz="2400" err="1">
                <a:solidFill>
                  <a:schemeClr val="tx2"/>
                </a:solidFill>
                <a:ea typeface="+mn-lt"/>
                <a:cs typeface="+mn-lt"/>
              </a:rPr>
              <a:t>البازلتي</a:t>
            </a:r>
            <a:r>
              <a:rPr lang="en-US" sz="2400">
                <a:solidFill>
                  <a:schemeClr val="tx2"/>
                </a:solidFill>
                <a:ea typeface="+mn-lt"/>
                <a:cs typeface="+mn-lt"/>
              </a:rPr>
              <a:t> </a:t>
            </a:r>
            <a:r>
              <a:rPr lang="en-US" sz="2400" err="1">
                <a:solidFill>
                  <a:schemeClr val="tx2"/>
                </a:solidFill>
                <a:ea typeface="+mn-lt"/>
                <a:cs typeface="+mn-lt"/>
              </a:rPr>
              <a:t>كسمادٍ</a:t>
            </a:r>
            <a:r>
              <a:rPr lang="en-US" sz="2400">
                <a:solidFill>
                  <a:schemeClr val="tx2"/>
                </a:solidFill>
                <a:ea typeface="+mn-lt"/>
                <a:cs typeface="+mn-lt"/>
              </a:rPr>
              <a:t> </a:t>
            </a:r>
            <a:r>
              <a:rPr lang="en-US" sz="2400" err="1">
                <a:solidFill>
                  <a:schemeClr val="tx2"/>
                </a:solidFill>
                <a:ea typeface="+mn-lt"/>
                <a:cs typeface="+mn-lt"/>
              </a:rPr>
              <a:t>للزراعة</a:t>
            </a:r>
            <a:r>
              <a:rPr lang="en-US" sz="2400">
                <a:solidFill>
                  <a:schemeClr val="tx2"/>
                </a:solidFill>
                <a:ea typeface="+mn-lt"/>
                <a:cs typeface="+mn-lt"/>
              </a:rPr>
              <a:t> </a:t>
            </a:r>
            <a:r>
              <a:rPr lang="en-US" sz="2400" err="1">
                <a:solidFill>
                  <a:schemeClr val="tx2"/>
                </a:solidFill>
                <a:ea typeface="+mn-lt"/>
                <a:cs typeface="+mn-lt"/>
              </a:rPr>
              <a:t>لزيادة</a:t>
            </a:r>
            <a:r>
              <a:rPr lang="en-US" sz="2400">
                <a:solidFill>
                  <a:schemeClr val="tx2"/>
                </a:solidFill>
                <a:ea typeface="+mn-lt"/>
                <a:cs typeface="+mn-lt"/>
              </a:rPr>
              <a:t> </a:t>
            </a:r>
            <a:r>
              <a:rPr lang="en-US" sz="2400" err="1">
                <a:solidFill>
                  <a:schemeClr val="tx2"/>
                </a:solidFill>
                <a:ea typeface="+mn-lt"/>
                <a:cs typeface="+mn-lt"/>
              </a:rPr>
              <a:t>خصوبة</a:t>
            </a:r>
            <a:r>
              <a:rPr lang="en-US" sz="2400">
                <a:solidFill>
                  <a:schemeClr val="tx2"/>
                </a:solidFill>
                <a:ea typeface="+mn-lt"/>
                <a:cs typeface="+mn-lt"/>
              </a:rPr>
              <a:t> </a:t>
            </a:r>
            <a:r>
              <a:rPr lang="en-US" sz="2400" err="1">
                <a:solidFill>
                  <a:schemeClr val="tx2"/>
                </a:solidFill>
                <a:ea typeface="+mn-lt"/>
                <a:cs typeface="+mn-lt"/>
              </a:rPr>
              <a:t>التربة</a:t>
            </a:r>
            <a:endParaRPr lang="en-US" err="1">
              <a:solidFill>
                <a:schemeClr val="tx2"/>
              </a:solidFill>
            </a:endParaRPr>
          </a:p>
          <a:p>
            <a:pPr marL="0" indent="0" algn="r">
              <a:buNone/>
            </a:pPr>
            <a:r>
              <a:rPr lang="en-US" sz="2400">
                <a:solidFill>
                  <a:schemeClr val="tx2"/>
                </a:solidFill>
                <a:ea typeface="+mn-lt"/>
                <a:cs typeface="+mn-lt"/>
              </a:rPr>
              <a:t> </a:t>
            </a:r>
            <a:r>
              <a:rPr lang="en-US" sz="2400" err="1">
                <a:solidFill>
                  <a:schemeClr val="tx2"/>
                </a:solidFill>
                <a:ea typeface="+mn-lt"/>
                <a:cs typeface="+mn-lt"/>
              </a:rPr>
              <a:t>تم</a:t>
            </a:r>
            <a:r>
              <a:rPr lang="en-US" sz="2400">
                <a:solidFill>
                  <a:schemeClr val="tx2"/>
                </a:solidFill>
                <a:ea typeface="+mn-lt"/>
                <a:cs typeface="+mn-lt"/>
              </a:rPr>
              <a:t> </a:t>
            </a:r>
            <a:r>
              <a:rPr lang="en-US" sz="2400" err="1">
                <a:solidFill>
                  <a:schemeClr val="tx2"/>
                </a:solidFill>
                <a:ea typeface="+mn-lt"/>
                <a:cs typeface="+mn-lt"/>
              </a:rPr>
              <a:t>استخدامه</a:t>
            </a:r>
            <a:r>
              <a:rPr lang="en-US" sz="2400">
                <a:solidFill>
                  <a:schemeClr val="tx2"/>
                </a:solidFill>
                <a:ea typeface="+mn-lt"/>
                <a:cs typeface="+mn-lt"/>
              </a:rPr>
              <a:t> </a:t>
            </a:r>
            <a:r>
              <a:rPr lang="en-US" sz="2400" err="1">
                <a:solidFill>
                  <a:schemeClr val="tx2"/>
                </a:solidFill>
                <a:ea typeface="+mn-lt"/>
                <a:cs typeface="+mn-lt"/>
              </a:rPr>
              <a:t>في</a:t>
            </a:r>
            <a:r>
              <a:rPr lang="en-US" sz="2400">
                <a:solidFill>
                  <a:schemeClr val="tx2"/>
                </a:solidFill>
                <a:ea typeface="+mn-lt"/>
                <a:cs typeface="+mn-lt"/>
              </a:rPr>
              <a:t> </a:t>
            </a:r>
            <a:r>
              <a:rPr lang="en-US" sz="2400" err="1">
                <a:solidFill>
                  <a:schemeClr val="tx2"/>
                </a:solidFill>
                <a:ea typeface="+mn-lt"/>
                <a:cs typeface="+mn-lt"/>
              </a:rPr>
              <a:t>عمليات</a:t>
            </a:r>
            <a:r>
              <a:rPr lang="en-US" sz="2400">
                <a:solidFill>
                  <a:schemeClr val="tx2"/>
                </a:solidFill>
                <a:ea typeface="+mn-lt"/>
                <a:cs typeface="+mn-lt"/>
              </a:rPr>
              <a:t> </a:t>
            </a:r>
            <a:r>
              <a:rPr lang="en-US" sz="2400" err="1">
                <a:solidFill>
                  <a:schemeClr val="tx2"/>
                </a:solidFill>
                <a:ea typeface="+mn-lt"/>
                <a:cs typeface="+mn-lt"/>
              </a:rPr>
              <a:t>العزل</a:t>
            </a:r>
            <a:r>
              <a:rPr lang="en-US" sz="2400">
                <a:solidFill>
                  <a:schemeClr val="tx2"/>
                </a:solidFill>
                <a:ea typeface="+mn-lt"/>
                <a:cs typeface="+mn-lt"/>
              </a:rPr>
              <a:t>، </a:t>
            </a:r>
            <a:r>
              <a:rPr lang="en-US" sz="2400" err="1">
                <a:solidFill>
                  <a:schemeClr val="tx2"/>
                </a:solidFill>
                <a:ea typeface="+mn-lt"/>
                <a:cs typeface="+mn-lt"/>
              </a:rPr>
              <a:t>وخصوصاً</a:t>
            </a:r>
            <a:r>
              <a:rPr lang="en-US" sz="2400">
                <a:solidFill>
                  <a:schemeClr val="tx2"/>
                </a:solidFill>
                <a:ea typeface="+mn-lt"/>
                <a:cs typeface="+mn-lt"/>
              </a:rPr>
              <a:t> </a:t>
            </a:r>
            <a:r>
              <a:rPr lang="en-US" sz="2400" err="1">
                <a:solidFill>
                  <a:schemeClr val="tx2"/>
                </a:solidFill>
                <a:ea typeface="+mn-lt"/>
                <a:cs typeface="+mn-lt"/>
              </a:rPr>
              <a:t>بسبب</a:t>
            </a:r>
            <a:r>
              <a:rPr lang="en-US" sz="2400">
                <a:solidFill>
                  <a:schemeClr val="tx2"/>
                </a:solidFill>
                <a:ea typeface="+mn-lt"/>
                <a:cs typeface="+mn-lt"/>
              </a:rPr>
              <a:t> </a:t>
            </a:r>
            <a:r>
              <a:rPr lang="en-US" sz="2400" err="1">
                <a:solidFill>
                  <a:schemeClr val="tx2"/>
                </a:solidFill>
                <a:ea typeface="+mn-lt"/>
                <a:cs typeface="+mn-lt"/>
              </a:rPr>
              <a:t>مقاومته</a:t>
            </a:r>
            <a:r>
              <a:rPr lang="en-US" sz="2400">
                <a:solidFill>
                  <a:schemeClr val="tx2"/>
                </a:solidFill>
                <a:ea typeface="+mn-lt"/>
                <a:cs typeface="+mn-lt"/>
              </a:rPr>
              <a:t> </a:t>
            </a:r>
            <a:r>
              <a:rPr lang="en-US" sz="2400" err="1">
                <a:solidFill>
                  <a:schemeClr val="tx2"/>
                </a:solidFill>
                <a:ea typeface="+mn-lt"/>
                <a:cs typeface="+mn-lt"/>
              </a:rPr>
              <a:t>للحرارة</a:t>
            </a:r>
            <a:r>
              <a:rPr lang="en-US" sz="2400">
                <a:solidFill>
                  <a:schemeClr val="tx2"/>
                </a:solidFill>
                <a:ea typeface="+mn-lt"/>
                <a:cs typeface="+mn-lt"/>
              </a:rPr>
              <a:t>، </a:t>
            </a:r>
            <a:r>
              <a:rPr lang="en-US" sz="2400" err="1">
                <a:solidFill>
                  <a:schemeClr val="tx2"/>
                </a:solidFill>
                <a:ea typeface="+mn-lt"/>
                <a:cs typeface="+mn-lt"/>
              </a:rPr>
              <a:t>إذ</a:t>
            </a:r>
            <a:r>
              <a:rPr lang="en-US" sz="2400">
                <a:solidFill>
                  <a:schemeClr val="tx2"/>
                </a:solidFill>
                <a:ea typeface="+mn-lt"/>
                <a:cs typeface="+mn-lt"/>
              </a:rPr>
              <a:t> </a:t>
            </a:r>
            <a:r>
              <a:rPr lang="en-US" sz="2400" err="1">
                <a:solidFill>
                  <a:schemeClr val="tx2"/>
                </a:solidFill>
                <a:ea typeface="+mn-lt"/>
                <a:cs typeface="+mn-lt"/>
              </a:rPr>
              <a:t>يستخدم</a:t>
            </a:r>
            <a:r>
              <a:rPr lang="en-US" sz="2400">
                <a:solidFill>
                  <a:schemeClr val="tx2"/>
                </a:solidFill>
                <a:ea typeface="+mn-lt"/>
                <a:cs typeface="+mn-lt"/>
              </a:rPr>
              <a:t> </a:t>
            </a:r>
            <a:r>
              <a:rPr lang="en-US" sz="2400" err="1">
                <a:solidFill>
                  <a:schemeClr val="tx2"/>
                </a:solidFill>
                <a:ea typeface="+mn-lt"/>
                <a:cs typeface="+mn-lt"/>
              </a:rPr>
              <a:t>في</a:t>
            </a:r>
            <a:r>
              <a:rPr lang="en-US" sz="2400">
                <a:solidFill>
                  <a:schemeClr val="tx2"/>
                </a:solidFill>
                <a:ea typeface="+mn-lt"/>
                <a:cs typeface="+mn-lt"/>
              </a:rPr>
              <a:t> </a:t>
            </a:r>
            <a:r>
              <a:rPr lang="en-US" sz="2400" err="1">
                <a:solidFill>
                  <a:schemeClr val="tx2"/>
                </a:solidFill>
                <a:ea typeface="+mn-lt"/>
                <a:cs typeface="+mn-lt"/>
              </a:rPr>
              <a:t>المواقد</a:t>
            </a:r>
            <a:endParaRPr lang="en-US" err="1">
              <a:solidFill>
                <a:schemeClr val="tx2"/>
              </a:solidFill>
              <a:cs typeface="Calibri" panose="020F0502020204030204"/>
            </a:endParaRPr>
          </a:p>
          <a:p>
            <a:pPr marL="0" indent="0" algn="r">
              <a:buNone/>
            </a:pPr>
            <a:endParaRPr lang="en-US">
              <a:solidFill>
                <a:schemeClr val="tx2"/>
              </a:solidFill>
              <a:cs typeface="Calibri"/>
            </a:endParaRPr>
          </a:p>
        </p:txBody>
      </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22854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88F13A72-B10B-7A0E-123D-2F7D70CDCDE8}"/>
              </a:ext>
            </a:extLst>
          </p:cNvPr>
          <p:cNvSpPr>
            <a:spLocks noGrp="1"/>
          </p:cNvSpPr>
          <p:nvPr>
            <p:ph type="title"/>
          </p:nvPr>
        </p:nvSpPr>
        <p:spPr>
          <a:xfrm>
            <a:off x="3042302" y="-15154"/>
            <a:ext cx="5754696" cy="1147236"/>
          </a:xfrm>
        </p:spPr>
        <p:txBody>
          <a:bodyPr>
            <a:normAutofit/>
          </a:bodyPr>
          <a:lstStyle/>
          <a:p>
            <a:pPr algn="ctr"/>
            <a:r>
              <a:rPr lang="en-US" sz="4000" b="1" err="1">
                <a:solidFill>
                  <a:schemeClr val="tx2"/>
                </a:solidFill>
                <a:cs typeface="Calibri Light"/>
              </a:rPr>
              <a:t>الموقع</a:t>
            </a:r>
            <a:endParaRPr lang="en-US" sz="3600" b="1" err="1">
              <a:solidFill>
                <a:schemeClr val="tx2"/>
              </a:solidFill>
              <a:cs typeface="Calibri Light" panose="020F0302020204030204"/>
            </a:endParaRPr>
          </a:p>
        </p:txBody>
      </p:sp>
      <p:sp>
        <p:nvSpPr>
          <p:cNvPr id="3" name="Content Placeholder 2">
            <a:extLst>
              <a:ext uri="{FF2B5EF4-FFF2-40B4-BE49-F238E27FC236}">
                <a16:creationId xmlns:a16="http://schemas.microsoft.com/office/drawing/2014/main" id="{3C4BE6FA-330A-DBF7-F74E-416A69CF611A}"/>
              </a:ext>
            </a:extLst>
          </p:cNvPr>
          <p:cNvSpPr>
            <a:spLocks noGrp="1"/>
          </p:cNvSpPr>
          <p:nvPr>
            <p:ph idx="1"/>
          </p:nvPr>
        </p:nvSpPr>
        <p:spPr>
          <a:xfrm>
            <a:off x="1296376" y="1613488"/>
            <a:ext cx="8915870" cy="4041127"/>
          </a:xfrm>
        </p:spPr>
        <p:txBody>
          <a:bodyPr anchor="t">
            <a:normAutofit lnSpcReduction="10000"/>
          </a:bodyPr>
          <a:lstStyle/>
          <a:p>
            <a:pPr marL="0" indent="0" algn="r">
              <a:buNone/>
            </a:pPr>
            <a:r>
              <a:rPr lang="ar-AE">
                <a:cs typeface="Arial"/>
              </a:rPr>
              <a:t>يتواجد البازلت في الاردن في ثلاث مناطق وهي</a:t>
            </a:r>
            <a:endParaRPr lang="en-US" sz="2000">
              <a:solidFill>
                <a:srgbClr val="44546A"/>
              </a:solidFill>
              <a:cs typeface="Arial"/>
            </a:endParaRPr>
          </a:p>
          <a:p>
            <a:pPr marL="0" indent="0" algn="r">
              <a:buNone/>
            </a:pPr>
            <a:endParaRPr lang="ar-AE">
              <a:solidFill>
                <a:srgbClr val="0070C0"/>
              </a:solidFill>
              <a:cs typeface="Arial"/>
            </a:endParaRPr>
          </a:p>
          <a:p>
            <a:pPr marL="0" indent="0" algn="r">
              <a:buNone/>
            </a:pPr>
            <a:r>
              <a:rPr lang="ar-AE">
                <a:solidFill>
                  <a:srgbClr val="0070C0"/>
                </a:solidFill>
                <a:cs typeface="Arial"/>
              </a:rPr>
              <a:t>شمال شرق الاردن</a:t>
            </a:r>
            <a:r>
              <a:rPr lang="ar-AE">
                <a:solidFill>
                  <a:srgbClr val="000000"/>
                </a:solidFill>
                <a:cs typeface="Arial"/>
              </a:rPr>
              <a:t> : مناطق الازرق، </a:t>
            </a:r>
            <a:r>
              <a:rPr lang="ar-AE" err="1">
                <a:solidFill>
                  <a:srgbClr val="000000"/>
                </a:solidFill>
                <a:cs typeface="Arial"/>
              </a:rPr>
              <a:t>الصفاوي،شرق</a:t>
            </a:r>
            <a:r>
              <a:rPr lang="ar-AE">
                <a:solidFill>
                  <a:srgbClr val="000000"/>
                </a:solidFill>
                <a:cs typeface="Arial"/>
              </a:rPr>
              <a:t> المفرق او ما يعرف ب (حرات الشام) ويغطي مساحة 11000 كيلومتر مربع</a:t>
            </a:r>
            <a:endParaRPr lang="ar-AE"/>
          </a:p>
          <a:p>
            <a:pPr marL="0" indent="0" algn="r">
              <a:buNone/>
            </a:pPr>
            <a:endParaRPr lang="ar-AE">
              <a:solidFill>
                <a:srgbClr val="000000"/>
              </a:solidFill>
              <a:cs typeface="Arial"/>
            </a:endParaRPr>
          </a:p>
          <a:p>
            <a:pPr marL="0" indent="0" algn="r">
              <a:buNone/>
            </a:pPr>
            <a:r>
              <a:rPr lang="ar-AE">
                <a:solidFill>
                  <a:srgbClr val="0070C0"/>
                </a:solidFill>
                <a:cs typeface="Arial"/>
              </a:rPr>
              <a:t>وسط الاردن:</a:t>
            </a:r>
            <a:r>
              <a:rPr lang="ar-AE">
                <a:solidFill>
                  <a:srgbClr val="000000"/>
                </a:solidFill>
                <a:cs typeface="Arial"/>
              </a:rPr>
              <a:t> مناطق جبل </a:t>
            </a:r>
            <a:r>
              <a:rPr lang="ar-AE" err="1">
                <a:solidFill>
                  <a:srgbClr val="000000"/>
                </a:solidFill>
                <a:cs typeface="Arial"/>
              </a:rPr>
              <a:t>شيجان</a:t>
            </a:r>
            <a:r>
              <a:rPr lang="ar-AE">
                <a:solidFill>
                  <a:srgbClr val="000000"/>
                </a:solidFill>
                <a:cs typeface="Arial"/>
              </a:rPr>
              <a:t>، ماعين، </a:t>
            </a:r>
            <a:r>
              <a:rPr lang="ar-AE" err="1">
                <a:solidFill>
                  <a:srgbClr val="000000"/>
                </a:solidFill>
                <a:cs typeface="Arial"/>
              </a:rPr>
              <a:t>ومكاور</a:t>
            </a:r>
            <a:r>
              <a:rPr lang="ar-AE">
                <a:solidFill>
                  <a:srgbClr val="000000"/>
                </a:solidFill>
                <a:cs typeface="Arial"/>
              </a:rPr>
              <a:t> </a:t>
            </a:r>
            <a:r>
              <a:rPr lang="ar-AE" err="1">
                <a:solidFill>
                  <a:srgbClr val="000000"/>
                </a:solidFill>
                <a:cs typeface="Arial"/>
              </a:rPr>
              <a:t>والزاره</a:t>
            </a:r>
            <a:endParaRPr lang="ar-AE">
              <a:solidFill>
                <a:srgbClr val="000000"/>
              </a:solidFill>
              <a:cs typeface="Arial"/>
            </a:endParaRPr>
          </a:p>
          <a:p>
            <a:pPr marL="0" indent="0" algn="r">
              <a:buNone/>
            </a:pPr>
            <a:endParaRPr lang="ar-AE">
              <a:solidFill>
                <a:srgbClr val="000000"/>
              </a:solidFill>
              <a:cs typeface="Arial"/>
            </a:endParaRPr>
          </a:p>
          <a:p>
            <a:pPr marL="0" indent="0" algn="r">
              <a:buNone/>
            </a:pPr>
            <a:r>
              <a:rPr lang="ar-AE">
                <a:solidFill>
                  <a:srgbClr val="0070C0"/>
                </a:solidFill>
                <a:cs typeface="Arial"/>
              </a:rPr>
              <a:t>جنوب الاردن </a:t>
            </a:r>
            <a:r>
              <a:rPr lang="ar-AE">
                <a:solidFill>
                  <a:srgbClr val="000000"/>
                </a:solidFill>
                <a:cs typeface="Arial"/>
              </a:rPr>
              <a:t>: ومن اهمها تل برما، وجبل </a:t>
            </a:r>
            <a:r>
              <a:rPr lang="ar-AE" err="1">
                <a:solidFill>
                  <a:srgbClr val="000000"/>
                </a:solidFill>
                <a:cs typeface="Arial"/>
              </a:rPr>
              <a:t>عنيزه</a:t>
            </a:r>
            <a:r>
              <a:rPr lang="ar-AE">
                <a:solidFill>
                  <a:srgbClr val="000000"/>
                </a:solidFill>
                <a:cs typeface="Arial"/>
              </a:rPr>
              <a:t> وتبعد حوالي 170 كم جنوب عمان</a:t>
            </a:r>
          </a:p>
          <a:p>
            <a:pPr marL="0" indent="0" algn="r">
              <a:buNone/>
            </a:pPr>
            <a:endParaRPr lang="ar-AE">
              <a:solidFill>
                <a:srgbClr val="000000"/>
              </a:solidFill>
              <a:cs typeface="Arial"/>
            </a:endParaRPr>
          </a:p>
          <a:p>
            <a:pPr marL="0" indent="0" algn="r">
              <a:buNone/>
            </a:pPr>
            <a:endParaRPr lang="ar-AE">
              <a:solidFill>
                <a:srgbClr val="000000"/>
              </a:solidFill>
              <a:cs typeface="Arial"/>
            </a:endParaRPr>
          </a:p>
          <a:p>
            <a:pPr marL="0" indent="0" algn="r">
              <a:buNone/>
            </a:pPr>
            <a:endParaRPr lang="ar-AE">
              <a:solidFill>
                <a:srgbClr val="000000"/>
              </a:solidFill>
              <a:cs typeface="Arial"/>
            </a:endParaRPr>
          </a:p>
          <a:p>
            <a:pPr marL="0" indent="0" algn="r">
              <a:buNone/>
            </a:pPr>
            <a:endParaRPr lang="ar-AE">
              <a:solidFill>
                <a:srgbClr val="000000"/>
              </a:solidFill>
              <a:cs typeface="Arial"/>
            </a:endParaRPr>
          </a:p>
          <a:p>
            <a:pPr marL="0" indent="0" algn="r">
              <a:buNone/>
            </a:pPr>
            <a:endParaRPr lang="ar-AE">
              <a:solidFill>
                <a:srgbClr val="000000"/>
              </a:solidFill>
              <a:cs typeface="Arial"/>
            </a:endParaRPr>
          </a:p>
          <a:p>
            <a:pPr marL="0" indent="0">
              <a:buNone/>
            </a:pPr>
            <a:endParaRPr lang="ar-AE">
              <a:solidFill>
                <a:srgbClr val="000000"/>
              </a:solidFill>
              <a:cs typeface="Arial"/>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24414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EB84055-029C-4E86-8844-D05D96C024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8A2842C0-6210-4FDB-B1FF-C14C927377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3" name="Rectangle 12">
            <a:extLst>
              <a:ext uri="{FF2B5EF4-FFF2-40B4-BE49-F238E27FC236}">
                <a16:creationId xmlns:a16="http://schemas.microsoft.com/office/drawing/2014/main" id="{799037F2-4CAF-446B-90DB-1480B247AA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128589C-AF3D-49CF-BD92-C1D1D2F53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60FF8891-A081-25A8-9B95-BC86348E085C}"/>
              </a:ext>
            </a:extLst>
          </p:cNvPr>
          <p:cNvSpPr>
            <a:spLocks noGrp="1"/>
          </p:cNvSpPr>
          <p:nvPr>
            <p:ph type="title"/>
          </p:nvPr>
        </p:nvSpPr>
        <p:spPr>
          <a:xfrm>
            <a:off x="1991485" y="1442049"/>
            <a:ext cx="8201552" cy="3215898"/>
          </a:xfrm>
        </p:spPr>
        <p:txBody>
          <a:bodyPr vert="horz" lIns="91440" tIns="45720" rIns="91440" bIns="45720" rtlCol="0" anchor="b">
            <a:normAutofit/>
          </a:bodyPr>
          <a:lstStyle/>
          <a:p>
            <a:pPr algn="ctr"/>
            <a:r>
              <a:rPr lang="en-US" sz="2800" err="1">
                <a:ea typeface="+mj-lt"/>
                <a:cs typeface="+mj-lt"/>
              </a:rPr>
              <a:t>ولو</a:t>
            </a:r>
            <a:r>
              <a:rPr lang="en-US" sz="2800">
                <a:ea typeface="+mj-lt"/>
                <a:cs typeface="+mj-lt"/>
              </a:rPr>
              <a:t> </a:t>
            </a:r>
            <a:r>
              <a:rPr lang="en-US" sz="2800" err="1">
                <a:ea typeface="+mj-lt"/>
                <a:cs typeface="+mj-lt"/>
              </a:rPr>
              <a:t>كنت</a:t>
            </a:r>
            <a:r>
              <a:rPr lang="en-US" sz="2800">
                <a:ea typeface="+mj-lt"/>
                <a:cs typeface="+mj-lt"/>
              </a:rPr>
              <a:t> </a:t>
            </a:r>
            <a:r>
              <a:rPr lang="en-US" sz="2800" err="1">
                <a:ea typeface="+mj-lt"/>
                <a:cs typeface="+mj-lt"/>
              </a:rPr>
              <a:t>انا</a:t>
            </a:r>
            <a:r>
              <a:rPr lang="en-US" sz="2800">
                <a:ea typeface="+mj-lt"/>
                <a:cs typeface="+mj-lt"/>
              </a:rPr>
              <a:t> </a:t>
            </a:r>
            <a:r>
              <a:rPr lang="en-US" sz="2800" err="1">
                <a:ea typeface="+mj-lt"/>
                <a:cs typeface="+mj-lt"/>
              </a:rPr>
              <a:t>وزير</a:t>
            </a:r>
            <a:r>
              <a:rPr lang="en-US" sz="2800">
                <a:ea typeface="+mj-lt"/>
                <a:cs typeface="+mj-lt"/>
              </a:rPr>
              <a:t> </a:t>
            </a:r>
            <a:r>
              <a:rPr lang="en-US" sz="2800" err="1">
                <a:ea typeface="+mj-lt"/>
                <a:cs typeface="+mj-lt"/>
              </a:rPr>
              <a:t>الاقتصاد</a:t>
            </a:r>
            <a:r>
              <a:rPr lang="en-US" sz="2800">
                <a:ea typeface="+mj-lt"/>
                <a:cs typeface="+mj-lt"/>
              </a:rPr>
              <a:t> </a:t>
            </a:r>
            <a:r>
              <a:rPr lang="en-US" sz="2800" err="1">
                <a:ea typeface="+mj-lt"/>
                <a:cs typeface="+mj-lt"/>
              </a:rPr>
              <a:t>الاردني</a:t>
            </a:r>
            <a:r>
              <a:rPr lang="en-US" sz="2800">
                <a:ea typeface="+mj-lt"/>
                <a:cs typeface="+mj-lt"/>
              </a:rPr>
              <a:t> </a:t>
            </a:r>
            <a:r>
              <a:rPr lang="en-US" sz="2800" err="1">
                <a:ea typeface="+mj-lt"/>
                <a:cs typeface="+mj-lt"/>
              </a:rPr>
              <a:t>فكنت</a:t>
            </a:r>
            <a:r>
              <a:rPr lang="en-US" sz="4800">
                <a:ea typeface="+mj-lt"/>
                <a:cs typeface="+mj-lt"/>
              </a:rPr>
              <a:t> </a:t>
            </a:r>
            <a:r>
              <a:rPr lang="en-US" sz="2800" err="1">
                <a:ea typeface="+mj-lt"/>
                <a:cs typeface="+mj-lt"/>
              </a:rPr>
              <a:t>سأستعمل</a:t>
            </a:r>
            <a:r>
              <a:rPr lang="en-US" sz="2800">
                <a:ea typeface="+mj-lt"/>
                <a:cs typeface="+mj-lt"/>
              </a:rPr>
              <a:t> </a:t>
            </a:r>
            <a:r>
              <a:rPr lang="en-US" sz="2800" err="1">
                <a:ea typeface="+mj-lt"/>
                <a:cs typeface="+mj-lt"/>
              </a:rPr>
              <a:t>صخر</a:t>
            </a:r>
            <a:r>
              <a:rPr lang="en-US" sz="2800">
                <a:ea typeface="+mj-lt"/>
                <a:cs typeface="+mj-lt"/>
              </a:rPr>
              <a:t> </a:t>
            </a:r>
            <a:r>
              <a:rPr lang="en-US" sz="2800" err="1">
                <a:ea typeface="+mj-lt"/>
                <a:cs typeface="+mj-lt"/>
              </a:rPr>
              <a:t>البازلت</a:t>
            </a:r>
            <a:r>
              <a:rPr lang="en-US" sz="2800">
                <a:ea typeface="+mj-lt"/>
                <a:cs typeface="+mj-lt"/>
              </a:rPr>
              <a:t> </a:t>
            </a:r>
            <a:r>
              <a:rPr lang="en-US" sz="2800" err="1">
                <a:ea typeface="+mj-lt"/>
                <a:cs typeface="+mj-lt"/>
              </a:rPr>
              <a:t>في</a:t>
            </a:r>
            <a:r>
              <a:rPr lang="en-US" sz="2800">
                <a:ea typeface="+mj-lt"/>
                <a:cs typeface="+mj-lt"/>
              </a:rPr>
              <a:t> </a:t>
            </a:r>
            <a:r>
              <a:rPr lang="en-US" sz="2800" err="1">
                <a:ea typeface="+mj-lt"/>
                <a:cs typeface="+mj-lt"/>
              </a:rPr>
              <a:t>المدرجات</a:t>
            </a:r>
            <a:r>
              <a:rPr lang="en-US" sz="2800">
                <a:ea typeface="+mj-lt"/>
                <a:cs typeface="+mj-lt"/>
              </a:rPr>
              <a:t> </a:t>
            </a:r>
            <a:r>
              <a:rPr lang="en-US" sz="2800" err="1">
                <a:ea typeface="+mj-lt"/>
                <a:cs typeface="+mj-lt"/>
              </a:rPr>
              <a:t>والمطاحن</a:t>
            </a:r>
            <a:r>
              <a:rPr lang="en-US" sz="2800">
                <a:ea typeface="+mj-lt"/>
                <a:cs typeface="+mj-lt"/>
              </a:rPr>
              <a:t> </a:t>
            </a:r>
            <a:r>
              <a:rPr lang="en-US" sz="2800" err="1">
                <a:ea typeface="+mj-lt"/>
                <a:cs typeface="+mj-lt"/>
              </a:rPr>
              <a:t>وفي</a:t>
            </a:r>
            <a:r>
              <a:rPr lang="en-US" sz="2800">
                <a:ea typeface="+mj-lt"/>
                <a:cs typeface="+mj-lt"/>
              </a:rPr>
              <a:t> </a:t>
            </a:r>
            <a:r>
              <a:rPr lang="en-US" sz="2800" err="1">
                <a:ea typeface="+mj-lt"/>
                <a:cs typeface="+mj-lt"/>
              </a:rPr>
              <a:t>مشاريع</a:t>
            </a:r>
            <a:r>
              <a:rPr lang="en-US" sz="2800">
                <a:ea typeface="+mj-lt"/>
                <a:cs typeface="+mj-lt"/>
              </a:rPr>
              <a:t> </a:t>
            </a:r>
            <a:r>
              <a:rPr lang="en-US" sz="2800" err="1">
                <a:ea typeface="+mj-lt"/>
                <a:cs typeface="+mj-lt"/>
              </a:rPr>
              <a:t>الصرف</a:t>
            </a:r>
            <a:r>
              <a:rPr lang="en-US" sz="2800">
                <a:ea typeface="+mj-lt"/>
                <a:cs typeface="+mj-lt"/>
              </a:rPr>
              <a:t> </a:t>
            </a:r>
            <a:r>
              <a:rPr lang="en-US" sz="2800" err="1">
                <a:ea typeface="+mj-lt"/>
                <a:cs typeface="+mj-lt"/>
              </a:rPr>
              <a:t>الصحي</a:t>
            </a:r>
            <a:r>
              <a:rPr lang="en-US" sz="2800">
                <a:ea typeface="+mj-lt"/>
                <a:cs typeface="+mj-lt"/>
              </a:rPr>
              <a:t> </a:t>
            </a:r>
            <a:r>
              <a:rPr lang="en-US" sz="2800" err="1">
                <a:ea typeface="+mj-lt"/>
                <a:cs typeface="+mj-lt"/>
              </a:rPr>
              <a:t>وفي</a:t>
            </a:r>
            <a:r>
              <a:rPr lang="en-US" sz="2800">
                <a:ea typeface="+mj-lt"/>
                <a:cs typeface="+mj-lt"/>
              </a:rPr>
              <a:t> </a:t>
            </a:r>
            <a:r>
              <a:rPr lang="en-US" sz="2800" err="1">
                <a:ea typeface="+mj-lt"/>
                <a:cs typeface="+mj-lt"/>
              </a:rPr>
              <a:t>القوالـب</a:t>
            </a:r>
            <a:r>
              <a:rPr lang="en-US" sz="2800">
                <a:ea typeface="+mj-lt"/>
                <a:cs typeface="+mj-lt"/>
              </a:rPr>
              <a:t> </a:t>
            </a:r>
            <a:r>
              <a:rPr lang="en-US" sz="2800" err="1">
                <a:ea typeface="+mj-lt"/>
                <a:cs typeface="+mj-lt"/>
              </a:rPr>
              <a:t>الحراريـة</a:t>
            </a:r>
            <a:r>
              <a:rPr lang="en-US" sz="2800">
                <a:ea typeface="+mj-lt"/>
                <a:cs typeface="+mj-lt"/>
              </a:rPr>
              <a:t> </a:t>
            </a:r>
            <a:r>
              <a:rPr lang="en-US" sz="2800" err="1">
                <a:ea typeface="+mj-lt"/>
                <a:cs typeface="+mj-lt"/>
              </a:rPr>
              <a:t>وأعمـدة</a:t>
            </a:r>
            <a:r>
              <a:rPr lang="en-US" sz="2800">
                <a:ea typeface="+mj-lt"/>
                <a:cs typeface="+mj-lt"/>
              </a:rPr>
              <a:t> </a:t>
            </a:r>
            <a:r>
              <a:rPr lang="en-US" sz="2800" err="1">
                <a:ea typeface="+mj-lt"/>
                <a:cs typeface="+mj-lt"/>
              </a:rPr>
              <a:t>الزينـة</a:t>
            </a:r>
            <a:r>
              <a:rPr lang="en-US" sz="2800">
                <a:ea typeface="+mj-lt"/>
                <a:cs typeface="+mj-lt"/>
              </a:rPr>
              <a:t> </a:t>
            </a:r>
            <a:r>
              <a:rPr lang="en-US" sz="2800" err="1">
                <a:ea typeface="+mj-lt"/>
                <a:cs typeface="+mj-lt"/>
              </a:rPr>
              <a:t>والترخيـم</a:t>
            </a:r>
            <a:r>
              <a:rPr lang="en-US" sz="2800">
                <a:ea typeface="+mj-lt"/>
                <a:cs typeface="+mj-lt"/>
              </a:rPr>
              <a:t> </a:t>
            </a:r>
            <a:r>
              <a:rPr lang="en-US" sz="2800" err="1">
                <a:ea typeface="+mj-lt"/>
                <a:cs typeface="+mj-lt"/>
              </a:rPr>
              <a:t>وصناعـة</a:t>
            </a:r>
            <a:r>
              <a:rPr lang="en-US" sz="2800">
                <a:ea typeface="+mj-lt"/>
                <a:cs typeface="+mj-lt"/>
              </a:rPr>
              <a:t> </a:t>
            </a:r>
            <a:r>
              <a:rPr lang="en-US" sz="2800" err="1">
                <a:ea typeface="+mj-lt"/>
                <a:cs typeface="+mj-lt"/>
              </a:rPr>
              <a:t>الصـوف</a:t>
            </a:r>
            <a:r>
              <a:rPr lang="en-US" sz="2800">
                <a:ea typeface="+mj-lt"/>
                <a:cs typeface="+mj-lt"/>
              </a:rPr>
              <a:t> </a:t>
            </a:r>
            <a:r>
              <a:rPr lang="en-US" sz="2800" err="1">
                <a:ea typeface="+mj-lt"/>
                <a:cs typeface="+mj-lt"/>
              </a:rPr>
              <a:t>الصخـري</a:t>
            </a:r>
            <a:r>
              <a:rPr lang="en-US" sz="2800">
                <a:ea typeface="+mj-lt"/>
                <a:cs typeface="+mj-lt"/>
              </a:rPr>
              <a:t> </a:t>
            </a:r>
            <a:r>
              <a:rPr lang="en-US" sz="2800" err="1">
                <a:ea typeface="+mj-lt"/>
                <a:cs typeface="+mj-lt"/>
              </a:rPr>
              <a:t>وفـي</a:t>
            </a:r>
            <a:r>
              <a:rPr lang="en-US" sz="2800">
                <a:ea typeface="+mj-lt"/>
                <a:cs typeface="+mj-lt"/>
              </a:rPr>
              <a:t> </a:t>
            </a:r>
            <a:r>
              <a:rPr lang="en-US" sz="2800" err="1">
                <a:ea typeface="+mj-lt"/>
                <a:cs typeface="+mj-lt"/>
              </a:rPr>
              <a:t>رصـف</a:t>
            </a:r>
            <a:r>
              <a:rPr lang="en-US" sz="2800">
                <a:ea typeface="+mj-lt"/>
                <a:cs typeface="+mj-lt"/>
              </a:rPr>
              <a:t> </a:t>
            </a:r>
            <a:r>
              <a:rPr lang="en-US" sz="2800" err="1">
                <a:ea typeface="+mj-lt"/>
                <a:cs typeface="+mj-lt"/>
              </a:rPr>
              <a:t>الطـرق</a:t>
            </a:r>
            <a:r>
              <a:rPr lang="en-US" sz="2800">
                <a:ea typeface="+mj-lt"/>
                <a:cs typeface="+mj-lt"/>
              </a:rPr>
              <a:t> </a:t>
            </a:r>
            <a:r>
              <a:rPr lang="en-US" sz="2800" err="1">
                <a:ea typeface="+mj-lt"/>
                <a:cs typeface="+mj-lt"/>
              </a:rPr>
              <a:t>وأعمـال</a:t>
            </a:r>
            <a:r>
              <a:rPr lang="en-US" sz="2800">
                <a:ea typeface="+mj-lt"/>
                <a:cs typeface="+mj-lt"/>
              </a:rPr>
              <a:t> </a:t>
            </a:r>
            <a:r>
              <a:rPr lang="en-US" sz="2800" err="1">
                <a:ea typeface="+mj-lt"/>
                <a:cs typeface="+mj-lt"/>
              </a:rPr>
              <a:t>البنـاء</a:t>
            </a:r>
            <a:r>
              <a:rPr lang="en-US" sz="2800">
                <a:ea typeface="+mj-lt"/>
                <a:cs typeface="+mj-lt"/>
              </a:rPr>
              <a:t> </a:t>
            </a:r>
            <a:r>
              <a:rPr lang="en-US" sz="2800" err="1">
                <a:ea typeface="+mj-lt"/>
                <a:cs typeface="+mj-lt"/>
              </a:rPr>
              <a:t>وصناعـة</a:t>
            </a:r>
            <a:r>
              <a:rPr lang="en-US" sz="2800">
                <a:ea typeface="+mj-lt"/>
                <a:cs typeface="+mj-lt"/>
              </a:rPr>
              <a:t> </a:t>
            </a:r>
            <a:r>
              <a:rPr lang="en-US" sz="2800" err="1">
                <a:ea typeface="+mj-lt"/>
                <a:cs typeface="+mj-lt"/>
              </a:rPr>
              <a:t>الانابيـب</a:t>
            </a:r>
            <a:r>
              <a:rPr lang="en-US" sz="2800">
                <a:ea typeface="+mj-lt"/>
                <a:cs typeface="+mj-lt"/>
              </a:rPr>
              <a:t> </a:t>
            </a:r>
            <a:r>
              <a:rPr lang="en-US" sz="2800" err="1">
                <a:ea typeface="+mj-lt"/>
                <a:cs typeface="+mj-lt"/>
              </a:rPr>
              <a:t>وغيرهـا</a:t>
            </a:r>
            <a:r>
              <a:rPr lang="en-US" sz="2800">
                <a:ea typeface="+mj-lt"/>
                <a:cs typeface="+mj-lt"/>
              </a:rPr>
              <a:t>.</a:t>
            </a:r>
            <a:r>
              <a:rPr lang="en-US" sz="4800">
                <a:ea typeface="+mj-lt"/>
                <a:cs typeface="+mj-lt"/>
              </a:rPr>
              <a:t> </a:t>
            </a:r>
            <a:endParaRPr lang="en-US"/>
          </a:p>
        </p:txBody>
      </p:sp>
    </p:spTree>
    <p:extLst>
      <p:ext uri="{BB962C8B-B14F-4D97-AF65-F5344CB8AC3E}">
        <p14:creationId xmlns:p14="http://schemas.microsoft.com/office/powerpoint/2010/main" val="12932304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صخر البازلت</vt:lpstr>
      <vt:lpstr>البازلت</vt:lpstr>
      <vt:lpstr>استخدامات صخر البازلت في الاردن</vt:lpstr>
      <vt:lpstr>الموقع</vt:lpstr>
      <vt:lpstr>ولو كنت انا وزير الاقتصاد الاردني فكنت سأستعمل صخر البازلت في المدرجات والمطاحن وفي مشاريع الصرف الصحي وفي القوالـب الحراريـة وأعمـدة الزينـة والترخيـم وصناعـة الصـوف الصخـري وفـي رصـف الطـرق وأعمـال البنـاء وصناعـة الانابيـب وغيرهـا.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kar1632008@outlook.com</cp:lastModifiedBy>
  <cp:revision>2</cp:revision>
  <dcterms:created xsi:type="dcterms:W3CDTF">2023-11-24T18:05:56Z</dcterms:created>
  <dcterms:modified xsi:type="dcterms:W3CDTF">2023-11-24T19:26:09Z</dcterms:modified>
</cp:coreProperties>
</file>