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11/24/23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11/24/23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11/24/23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11/24/23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11/24/23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11/24/23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lickr.com/photos/jsjgeology/8456423420"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creativecommons.org/licenses/by/3.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 name="Rectangle 143">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close-up of a rock&#10;&#10;Description automatically generated">
            <a:extLst>
              <a:ext uri="{FF2B5EF4-FFF2-40B4-BE49-F238E27FC236}">
                <a16:creationId xmlns:a16="http://schemas.microsoft.com/office/drawing/2014/main" id="{12593F42-85DF-FA17-96FC-930AD677A01E}"/>
              </a:ext>
            </a:extLst>
          </p:cNvPr>
          <p:cNvPicPr>
            <a:picLocks noChangeAspect="1"/>
          </p:cNvPicPr>
          <p:nvPr/>
        </p:nvPicPr>
        <p:blipFill rotWithShape="1">
          <a:blip r:embed="rId2">
            <a:alphaModFix amt="50000"/>
            <a:extLst>
              <a:ext uri="{837473B0-CC2E-450A-ABE3-18F120FF3D39}">
                <a1611:picAttrSrcUrl xmlns:a1611="http://schemas.microsoft.com/office/drawing/2016/11/main" r:id="rId3"/>
              </a:ext>
            </a:extLst>
          </a:blip>
          <a:srcRect t="18248" r="-1" b="14770"/>
          <a:stretch/>
        </p:blipFill>
        <p:spPr>
          <a:xfrm flipV="1">
            <a:off x="20" y="10"/>
            <a:ext cx="12188930" cy="6857990"/>
          </a:xfrm>
          <a:prstGeom prst="rect">
            <a:avLst/>
          </a:prstGeom>
        </p:spPr>
      </p:pic>
      <p:sp>
        <p:nvSpPr>
          <p:cNvPr id="2" name="Title 1"/>
          <p:cNvSpPr>
            <a:spLocks noGrp="1"/>
          </p:cNvSpPr>
          <p:nvPr>
            <p:ph type="ctrTitle"/>
          </p:nvPr>
        </p:nvSpPr>
        <p:spPr>
          <a:xfrm>
            <a:off x="1524000" y="1122363"/>
            <a:ext cx="9144000" cy="3063240"/>
          </a:xfrm>
        </p:spPr>
        <p:txBody>
          <a:bodyPr>
            <a:normAutofit/>
          </a:bodyPr>
          <a:lstStyle/>
          <a:p>
            <a:r>
              <a:rPr lang="en-US" sz="6600" b="1" err="1">
                <a:solidFill>
                  <a:schemeClr val="bg1"/>
                </a:solidFill>
                <a:ea typeface="+mj-lt"/>
                <a:cs typeface="+mj-lt"/>
              </a:rPr>
              <a:t>صخر</a:t>
            </a:r>
            <a:r>
              <a:rPr lang="en-US" sz="6600" b="1">
                <a:solidFill>
                  <a:schemeClr val="bg1"/>
                </a:solidFill>
                <a:ea typeface="+mj-lt"/>
                <a:cs typeface="+mj-lt"/>
              </a:rPr>
              <a:t> </a:t>
            </a:r>
            <a:r>
              <a:rPr lang="en-US" sz="6600" b="1" err="1">
                <a:solidFill>
                  <a:schemeClr val="bg1"/>
                </a:solidFill>
                <a:ea typeface="+mj-lt"/>
                <a:cs typeface="+mj-lt"/>
              </a:rPr>
              <a:t>البازلت</a:t>
            </a:r>
            <a:endParaRPr lang="en-US" sz="6600" b="1" err="1">
              <a:solidFill>
                <a:schemeClr val="bg1"/>
              </a:solidFill>
            </a:endParaRPr>
          </a:p>
        </p:txBody>
      </p:sp>
      <p:sp>
        <p:nvSpPr>
          <p:cNvPr id="3" name="Subtitle 2"/>
          <p:cNvSpPr>
            <a:spLocks noGrp="1"/>
          </p:cNvSpPr>
          <p:nvPr>
            <p:ph type="subTitle" idx="1"/>
          </p:nvPr>
        </p:nvSpPr>
        <p:spPr>
          <a:xfrm>
            <a:off x="1527048" y="4599432"/>
            <a:ext cx="9144000" cy="1536192"/>
          </a:xfrm>
        </p:spPr>
        <p:txBody>
          <a:bodyPr vert="horz" lIns="91440" tIns="45720" rIns="91440" bIns="45720" rtlCol="0">
            <a:normAutofit/>
          </a:bodyPr>
          <a:lstStyle/>
          <a:p>
            <a:r>
              <a:rPr lang="en-US">
                <a:solidFill>
                  <a:schemeClr val="bg1"/>
                </a:solidFill>
                <a:cs typeface="Calibri"/>
              </a:rPr>
              <a:t>الطالبة : كارمينا زكريا داود</a:t>
            </a:r>
            <a:endParaRPr lang="en-US">
              <a:solidFill>
                <a:schemeClr val="bg1"/>
              </a:solidFill>
            </a:endParaRPr>
          </a:p>
        </p:txBody>
      </p:sp>
      <p:sp>
        <p:nvSpPr>
          <p:cNvPr id="143"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chemeClr val="bg1">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A007ABB5-1BC7-8793-80B3-536EEE7A37F1}"/>
              </a:ext>
            </a:extLst>
          </p:cNvPr>
          <p:cNvSpPr txBox="1"/>
          <p:nvPr/>
        </p:nvSpPr>
        <p:spPr>
          <a:xfrm>
            <a:off x="9987706" y="6657945"/>
            <a:ext cx="2201244"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a:t>
            </a:r>
            <a:r>
              <a:rPr lang="en-US" sz="700">
                <a:solidFill>
                  <a:srgbClr val="FFFFFF"/>
                </a:solidFill>
              </a:rPr>
              <a:t>.</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13B06993-7507-9884-1C09-A97DE8F412B8}"/>
              </a:ext>
            </a:extLst>
          </p:cNvPr>
          <p:cNvSpPr>
            <a:spLocks noGrp="1"/>
          </p:cNvSpPr>
          <p:nvPr>
            <p:ph type="title"/>
          </p:nvPr>
        </p:nvSpPr>
        <p:spPr>
          <a:xfrm>
            <a:off x="1179226" y="1280679"/>
            <a:ext cx="9833548" cy="1325563"/>
          </a:xfrm>
        </p:spPr>
        <p:txBody>
          <a:bodyPr anchor="b">
            <a:normAutofit/>
          </a:bodyPr>
          <a:lstStyle/>
          <a:p>
            <a:pPr algn="ctr"/>
            <a:r>
              <a:rPr lang="en-US" sz="3600" b="1">
                <a:solidFill>
                  <a:schemeClr val="tx2"/>
                </a:solidFill>
                <a:cs typeface="Calibri Light"/>
              </a:rPr>
              <a:t>البازلت</a:t>
            </a:r>
            <a:endParaRPr lang="en-US" sz="3600" b="1">
              <a:solidFill>
                <a:schemeClr val="tx2"/>
              </a:solidFill>
            </a:endParaRPr>
          </a:p>
        </p:txBody>
      </p:sp>
      <p:grpSp>
        <p:nvGrpSpPr>
          <p:cNvPr id="84" name="Group 83">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85" name="Freeform: Shape 84">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A846FB91-743B-47EC-2321-4ED9AF821F33}"/>
              </a:ext>
            </a:extLst>
          </p:cNvPr>
          <p:cNvSpPr>
            <a:spLocks noGrp="1"/>
          </p:cNvSpPr>
          <p:nvPr>
            <p:ph idx="1"/>
          </p:nvPr>
        </p:nvSpPr>
        <p:spPr>
          <a:xfrm>
            <a:off x="1179226" y="2890979"/>
            <a:ext cx="9833548" cy="2693976"/>
          </a:xfrm>
        </p:spPr>
        <p:txBody>
          <a:bodyPr vert="horz" lIns="91440" tIns="45720" rIns="91440" bIns="45720" rtlCol="0" anchor="t">
            <a:normAutofit/>
          </a:bodyPr>
          <a:lstStyle/>
          <a:p>
            <a:pPr marL="0" indent="0" algn="r">
              <a:buNone/>
            </a:pPr>
            <a:r>
              <a:rPr lang="en-US" sz="2400" b="1" err="1">
                <a:solidFill>
                  <a:schemeClr val="tx2"/>
                </a:solidFill>
                <a:ea typeface="+mn-lt"/>
                <a:cs typeface="+mn-lt"/>
              </a:rPr>
              <a:t>ا</a:t>
            </a:r>
            <a:r>
              <a:rPr lang="en-US" sz="2400" b="1" err="1">
                <a:solidFill>
                  <a:schemeClr val="tx2"/>
                </a:solidFill>
                <a:latin typeface="Angsana New"/>
                <a:ea typeface="+mn-lt"/>
                <a:cs typeface="+mn-lt"/>
              </a:rPr>
              <a:t>لبازل</a:t>
            </a:r>
            <a:r>
              <a:rPr lang="en-US" sz="2400" b="1">
                <a:solidFill>
                  <a:schemeClr val="tx2"/>
                </a:solidFill>
                <a:latin typeface="Angsana New"/>
                <a:ea typeface="+mn-lt"/>
                <a:cs typeface="+mn-lt"/>
              </a:rPr>
              <a:t>ــت فــي شــ</a:t>
            </a:r>
            <a:r>
              <a:rPr lang="en-US" sz="2400" b="1" err="1">
                <a:solidFill>
                  <a:schemeClr val="tx2"/>
                </a:solidFill>
                <a:latin typeface="Angsana New"/>
                <a:ea typeface="+mn-lt"/>
                <a:cs typeface="+mn-lt"/>
              </a:rPr>
              <a:t>مال</a:t>
            </a:r>
            <a:r>
              <a:rPr lang="en-US" sz="2400" b="1">
                <a:solidFill>
                  <a:schemeClr val="tx2"/>
                </a:solidFill>
                <a:latin typeface="Angsana New"/>
                <a:ea typeface="+mn-lt"/>
                <a:cs typeface="+mn-lt"/>
              </a:rPr>
              <a:t> شــ</a:t>
            </a:r>
            <a:r>
              <a:rPr lang="en-US" sz="2400" b="1" err="1">
                <a:solidFill>
                  <a:schemeClr val="tx2"/>
                </a:solidFill>
                <a:latin typeface="Angsana New"/>
                <a:ea typeface="+mn-lt"/>
                <a:cs typeface="+mn-lt"/>
              </a:rPr>
              <a:t>رق</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الاردن</a:t>
            </a:r>
            <a:r>
              <a:rPr lang="en-US" sz="2400" b="1">
                <a:solidFill>
                  <a:schemeClr val="tx2"/>
                </a:solidFill>
                <a:latin typeface="Angsana New"/>
                <a:ea typeface="+mn-lt"/>
                <a:cs typeface="+mn-lt"/>
              </a:rPr>
              <a:t> هــو جــ</a:t>
            </a:r>
            <a:r>
              <a:rPr lang="en-US" sz="2400" b="1" err="1">
                <a:solidFill>
                  <a:schemeClr val="tx2"/>
                </a:solidFill>
                <a:latin typeface="Angsana New"/>
                <a:ea typeface="+mn-lt"/>
                <a:cs typeface="+mn-lt"/>
              </a:rPr>
              <a:t>زء</a:t>
            </a:r>
            <a:r>
              <a:rPr lang="en-US" sz="2400" b="1">
                <a:solidFill>
                  <a:schemeClr val="tx2"/>
                </a:solidFill>
                <a:latin typeface="Angsana New"/>
                <a:ea typeface="+mn-lt"/>
                <a:cs typeface="+mn-lt"/>
              </a:rPr>
              <a:t> مــن </a:t>
            </a:r>
            <a:r>
              <a:rPr lang="en-US" sz="2400" b="1" err="1">
                <a:solidFill>
                  <a:schemeClr val="tx2"/>
                </a:solidFill>
                <a:latin typeface="Angsana New"/>
                <a:ea typeface="+mn-lt"/>
                <a:cs typeface="+mn-lt"/>
              </a:rPr>
              <a:t>إقلي</a:t>
            </a:r>
            <a:r>
              <a:rPr lang="en-US" sz="2400" b="1">
                <a:solidFill>
                  <a:schemeClr val="tx2"/>
                </a:solidFill>
                <a:latin typeface="Angsana New"/>
                <a:ea typeface="+mn-lt"/>
                <a:cs typeface="+mn-lt"/>
              </a:rPr>
              <a:t>ــم </a:t>
            </a:r>
            <a:r>
              <a:rPr lang="en-US" sz="2400" b="1" err="1">
                <a:solidFill>
                  <a:schemeClr val="tx2"/>
                </a:solidFill>
                <a:latin typeface="Angsana New"/>
                <a:ea typeface="+mn-lt"/>
                <a:cs typeface="+mn-lt"/>
              </a:rPr>
              <a:t>بازلت</a:t>
            </a:r>
            <a:r>
              <a:rPr lang="en-US" sz="2400" b="1">
                <a:solidFill>
                  <a:schemeClr val="tx2"/>
                </a:solidFill>
                <a:latin typeface="Angsana New"/>
                <a:ea typeface="+mn-lt"/>
                <a:cs typeface="+mn-lt"/>
              </a:rPr>
              <a:t>ــي </a:t>
            </a:r>
            <a:r>
              <a:rPr lang="en-US" sz="2400" b="1" err="1">
                <a:solidFill>
                  <a:schemeClr val="tx2"/>
                </a:solidFill>
                <a:latin typeface="Angsana New"/>
                <a:ea typeface="+mn-lt"/>
                <a:cs typeface="+mn-lt"/>
              </a:rPr>
              <a:t>كبي</a:t>
            </a:r>
            <a:r>
              <a:rPr lang="en-US" sz="2400" b="1">
                <a:solidFill>
                  <a:schemeClr val="tx2"/>
                </a:solidFill>
                <a:latin typeface="Angsana New"/>
                <a:ea typeface="+mn-lt"/>
                <a:cs typeface="+mn-lt"/>
              </a:rPr>
              <a:t>ــر )حــ</a:t>
            </a:r>
            <a:r>
              <a:rPr lang="en-US" sz="2400" b="1" err="1">
                <a:solidFill>
                  <a:schemeClr val="tx2"/>
                </a:solidFill>
                <a:latin typeface="Angsana New"/>
                <a:ea typeface="+mn-lt"/>
                <a:cs typeface="+mn-lt"/>
              </a:rPr>
              <a:t>رات</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الش</a:t>
            </a:r>
            <a:r>
              <a:rPr lang="en-US" sz="2400" b="1">
                <a:solidFill>
                  <a:schemeClr val="tx2"/>
                </a:solidFill>
                <a:latin typeface="Angsana New"/>
                <a:ea typeface="+mn-lt"/>
                <a:cs typeface="+mn-lt"/>
              </a:rPr>
              <a:t>ــ</a:t>
            </a:r>
            <a:r>
              <a:rPr lang="en-US" sz="2400" b="1" err="1">
                <a:solidFill>
                  <a:schemeClr val="tx2"/>
                </a:solidFill>
                <a:latin typeface="Angsana New"/>
                <a:ea typeface="+mn-lt"/>
                <a:cs typeface="+mn-lt"/>
              </a:rPr>
              <a:t>ام</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البازلتي</a:t>
            </a:r>
            <a:r>
              <a:rPr lang="en-US" sz="2400" b="1">
                <a:solidFill>
                  <a:schemeClr val="tx2"/>
                </a:solidFill>
                <a:latin typeface="Angsana New"/>
                <a:ea typeface="+mn-lt"/>
                <a:cs typeface="+mn-lt"/>
              </a:rPr>
              <a:t>ــة( </a:t>
            </a:r>
            <a:r>
              <a:rPr lang="en-US" sz="2400" b="1" err="1">
                <a:solidFill>
                  <a:schemeClr val="tx2"/>
                </a:solidFill>
                <a:latin typeface="Angsana New"/>
                <a:ea typeface="+mn-lt"/>
                <a:cs typeface="+mn-lt"/>
              </a:rPr>
              <a:t>يمت</a:t>
            </a:r>
            <a:r>
              <a:rPr lang="en-US" sz="2400" b="1">
                <a:solidFill>
                  <a:schemeClr val="tx2"/>
                </a:solidFill>
                <a:latin typeface="Angsana New"/>
                <a:ea typeface="+mn-lt"/>
                <a:cs typeface="+mn-lt"/>
              </a:rPr>
              <a:t>ــد مــن </a:t>
            </a:r>
            <a:r>
              <a:rPr lang="en-US" sz="2400" b="1" err="1">
                <a:solidFill>
                  <a:schemeClr val="tx2"/>
                </a:solidFill>
                <a:latin typeface="Angsana New"/>
                <a:ea typeface="+mn-lt"/>
                <a:cs typeface="+mn-lt"/>
              </a:rPr>
              <a:t>جن</a:t>
            </a:r>
            <a:r>
              <a:rPr lang="en-US" sz="2400" b="1">
                <a:solidFill>
                  <a:schemeClr val="tx2"/>
                </a:solidFill>
                <a:latin typeface="Angsana New"/>
                <a:ea typeface="+mn-lt"/>
                <a:cs typeface="+mn-lt"/>
              </a:rPr>
              <a:t>ــ</a:t>
            </a:r>
            <a:r>
              <a:rPr lang="en-US" sz="2400" b="1" err="1">
                <a:solidFill>
                  <a:schemeClr val="tx2"/>
                </a:solidFill>
                <a:latin typeface="Angsana New"/>
                <a:ea typeface="+mn-lt"/>
                <a:cs typeface="+mn-lt"/>
              </a:rPr>
              <a:t>وب</a:t>
            </a:r>
            <a:r>
              <a:rPr lang="en-US" sz="2400" b="1">
                <a:solidFill>
                  <a:schemeClr val="tx2"/>
                </a:solidFill>
                <a:latin typeface="Angsana New"/>
                <a:ea typeface="+mn-lt"/>
                <a:cs typeface="+mn-lt"/>
              </a:rPr>
              <a:t> ســ</a:t>
            </a:r>
            <a:r>
              <a:rPr lang="en-US" sz="2400" b="1" err="1">
                <a:solidFill>
                  <a:schemeClr val="tx2"/>
                </a:solidFill>
                <a:latin typeface="Angsana New"/>
                <a:ea typeface="+mn-lt"/>
                <a:cs typeface="+mn-lt"/>
              </a:rPr>
              <a:t>وريا</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ال</a:t>
            </a:r>
            <a:r>
              <a:rPr lang="en-US" sz="2400" b="1">
                <a:solidFill>
                  <a:schemeClr val="tx2"/>
                </a:solidFill>
                <a:latin typeface="Angsana New"/>
                <a:ea typeface="+mn-lt"/>
                <a:cs typeface="+mn-lt"/>
              </a:rPr>
              <a:t>ــى </a:t>
            </a:r>
            <a:r>
              <a:rPr lang="en-US" sz="2400" b="1" err="1">
                <a:solidFill>
                  <a:schemeClr val="tx2"/>
                </a:solidFill>
                <a:latin typeface="Angsana New"/>
                <a:ea typeface="+mn-lt"/>
                <a:cs typeface="+mn-lt"/>
              </a:rPr>
              <a:t>الس</a:t>
            </a:r>
            <a:r>
              <a:rPr lang="en-US" sz="2400" b="1">
                <a:solidFill>
                  <a:schemeClr val="tx2"/>
                </a:solidFill>
                <a:latin typeface="Angsana New"/>
                <a:ea typeface="+mn-lt"/>
                <a:cs typeface="+mn-lt"/>
              </a:rPr>
              <a:t>ــ</a:t>
            </a:r>
            <a:r>
              <a:rPr lang="en-US" sz="2400" b="1" err="1">
                <a:solidFill>
                  <a:schemeClr val="tx2"/>
                </a:solidFill>
                <a:latin typeface="Angsana New"/>
                <a:ea typeface="+mn-lt"/>
                <a:cs typeface="+mn-lt"/>
              </a:rPr>
              <a:t>عودية</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ويعب</a:t>
            </a:r>
            <a:r>
              <a:rPr lang="en-US" sz="2400" b="1">
                <a:solidFill>
                  <a:schemeClr val="tx2"/>
                </a:solidFill>
                <a:latin typeface="Angsana New"/>
                <a:ea typeface="+mn-lt"/>
                <a:cs typeface="+mn-lt"/>
              </a:rPr>
              <a:t>ــر </a:t>
            </a:r>
            <a:r>
              <a:rPr lang="en-US" sz="2400" b="1" err="1">
                <a:solidFill>
                  <a:schemeClr val="tx2"/>
                </a:solidFill>
                <a:latin typeface="Angsana New"/>
                <a:ea typeface="+mn-lt"/>
                <a:cs typeface="+mn-lt"/>
              </a:rPr>
              <a:t>الاردن</a:t>
            </a:r>
            <a:r>
              <a:rPr lang="en-US" sz="2400" b="1">
                <a:solidFill>
                  <a:schemeClr val="tx2"/>
                </a:solidFill>
                <a:latin typeface="Angsana New"/>
                <a:ea typeface="+mn-lt"/>
                <a:cs typeface="+mn-lt"/>
              </a:rPr>
              <a:t> فــي </a:t>
            </a:r>
            <a:r>
              <a:rPr lang="en-US" sz="2400" b="1" err="1">
                <a:solidFill>
                  <a:schemeClr val="tx2"/>
                </a:solidFill>
                <a:latin typeface="Angsana New"/>
                <a:ea typeface="+mn-lt"/>
                <a:cs typeface="+mn-lt"/>
              </a:rPr>
              <a:t>أماك</a:t>
            </a:r>
            <a:r>
              <a:rPr lang="en-US" sz="2400" b="1">
                <a:solidFill>
                  <a:schemeClr val="tx2"/>
                </a:solidFill>
                <a:latin typeface="Angsana New"/>
                <a:ea typeface="+mn-lt"/>
                <a:cs typeface="+mn-lt"/>
              </a:rPr>
              <a:t>ــن </a:t>
            </a:r>
            <a:r>
              <a:rPr lang="en-US" sz="2400" b="1" err="1">
                <a:solidFill>
                  <a:schemeClr val="tx2"/>
                </a:solidFill>
                <a:latin typeface="Angsana New"/>
                <a:ea typeface="+mn-lt"/>
                <a:cs typeface="+mn-lt"/>
              </a:rPr>
              <a:t>كثي</a:t>
            </a:r>
            <a:r>
              <a:rPr lang="en-US" sz="2400" b="1">
                <a:solidFill>
                  <a:schemeClr val="tx2"/>
                </a:solidFill>
                <a:latin typeface="Angsana New"/>
                <a:ea typeface="+mn-lt"/>
                <a:cs typeface="+mn-lt"/>
              </a:rPr>
              <a:t>ــ</a:t>
            </a:r>
            <a:r>
              <a:rPr lang="en-US" sz="2400" b="1" err="1">
                <a:solidFill>
                  <a:schemeClr val="tx2"/>
                </a:solidFill>
                <a:latin typeface="Angsana New"/>
                <a:ea typeface="+mn-lt"/>
                <a:cs typeface="+mn-lt"/>
              </a:rPr>
              <a:t>رة</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فـي</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المنطقـة</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الواقعـة</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بيـن</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الرويشـد</a:t>
            </a:r>
            <a:r>
              <a:rPr lang="en-US" sz="2400" b="1">
                <a:solidFill>
                  <a:schemeClr val="tx2"/>
                </a:solidFill>
                <a:latin typeface="Angsana New"/>
                <a:ea typeface="+mn-lt"/>
                <a:cs typeface="+mn-lt"/>
              </a:rPr>
              <a:t> والازرق </a:t>
            </a:r>
            <a:r>
              <a:rPr lang="en-US" sz="2400" b="1" err="1">
                <a:solidFill>
                  <a:schemeClr val="tx2"/>
                </a:solidFill>
                <a:latin typeface="Angsana New"/>
                <a:ea typeface="+mn-lt"/>
                <a:cs typeface="+mn-lt"/>
              </a:rPr>
              <a:t>وإربـد</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والزرقـاء</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ويغطـي</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مشـاحة</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حوالـي</a:t>
            </a:r>
            <a:r>
              <a:rPr lang="en-US" sz="2400" b="1">
                <a:solidFill>
                  <a:schemeClr val="tx2"/>
                </a:solidFill>
                <a:latin typeface="Angsana New"/>
                <a:ea typeface="+mn-lt"/>
                <a:cs typeface="+mn-lt"/>
              </a:rPr>
              <a:t> 11000 </a:t>
            </a:r>
            <a:r>
              <a:rPr lang="en-US" sz="2400" b="1" err="1">
                <a:solidFill>
                  <a:schemeClr val="tx2"/>
                </a:solidFill>
                <a:latin typeface="Angsana New"/>
                <a:ea typeface="+mn-lt"/>
                <a:cs typeface="+mn-lt"/>
              </a:rPr>
              <a:t>كيل</a:t>
            </a:r>
            <a:r>
              <a:rPr lang="en-US" sz="2400" b="1">
                <a:solidFill>
                  <a:schemeClr val="tx2"/>
                </a:solidFill>
                <a:latin typeface="Angsana New"/>
                <a:ea typeface="+mn-lt"/>
                <a:cs typeface="+mn-lt"/>
              </a:rPr>
              <a:t>ــو </a:t>
            </a:r>
            <a:r>
              <a:rPr lang="en-US" sz="2400" b="1" err="1">
                <a:solidFill>
                  <a:schemeClr val="tx2"/>
                </a:solidFill>
                <a:latin typeface="Angsana New"/>
                <a:ea typeface="+mn-lt"/>
                <a:cs typeface="+mn-lt"/>
              </a:rPr>
              <a:t>مت</a:t>
            </a:r>
            <a:r>
              <a:rPr lang="en-US" sz="2400" b="1">
                <a:solidFill>
                  <a:schemeClr val="tx2"/>
                </a:solidFill>
                <a:latin typeface="Angsana New"/>
                <a:ea typeface="+mn-lt"/>
                <a:cs typeface="+mn-lt"/>
              </a:rPr>
              <a:t>ــر </a:t>
            </a:r>
            <a:r>
              <a:rPr lang="en-US" sz="2400" b="1" err="1">
                <a:solidFill>
                  <a:schemeClr val="tx2"/>
                </a:solidFill>
                <a:latin typeface="Angsana New"/>
                <a:ea typeface="+mn-lt"/>
                <a:cs typeface="+mn-lt"/>
              </a:rPr>
              <a:t>مرب</a:t>
            </a:r>
            <a:r>
              <a:rPr lang="en-US" sz="2400" b="1">
                <a:solidFill>
                  <a:schemeClr val="tx2"/>
                </a:solidFill>
                <a:latin typeface="Angsana New"/>
                <a:ea typeface="+mn-lt"/>
                <a:cs typeface="+mn-lt"/>
              </a:rPr>
              <a:t>ــع فــي </a:t>
            </a:r>
            <a:r>
              <a:rPr lang="en-US" sz="2400" b="1" err="1">
                <a:solidFill>
                  <a:schemeClr val="tx2"/>
                </a:solidFill>
                <a:latin typeface="Angsana New"/>
                <a:ea typeface="+mn-lt"/>
                <a:cs typeface="+mn-lt"/>
              </a:rPr>
              <a:t>الاردن</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والبازل</a:t>
            </a:r>
            <a:r>
              <a:rPr lang="en-US" sz="2400" b="1">
                <a:solidFill>
                  <a:schemeClr val="tx2"/>
                </a:solidFill>
                <a:latin typeface="Angsana New"/>
                <a:ea typeface="+mn-lt"/>
                <a:cs typeface="+mn-lt"/>
              </a:rPr>
              <a:t>ــت </a:t>
            </a:r>
            <a:r>
              <a:rPr lang="en-US" sz="2400" b="1" err="1">
                <a:solidFill>
                  <a:schemeClr val="tx2"/>
                </a:solidFill>
                <a:latin typeface="Angsana New"/>
                <a:ea typeface="+mn-lt"/>
                <a:cs typeface="+mn-lt"/>
              </a:rPr>
              <a:t>عب</a:t>
            </a:r>
            <a:r>
              <a:rPr lang="en-US" sz="2400" b="1">
                <a:solidFill>
                  <a:schemeClr val="tx2"/>
                </a:solidFill>
                <a:latin typeface="Angsana New"/>
                <a:ea typeface="+mn-lt"/>
                <a:cs typeface="+mn-lt"/>
              </a:rPr>
              <a:t>ــ</a:t>
            </a:r>
            <a:r>
              <a:rPr lang="en-US" sz="2400" b="1" err="1">
                <a:solidFill>
                  <a:schemeClr val="tx2"/>
                </a:solidFill>
                <a:latin typeface="Angsana New"/>
                <a:ea typeface="+mn-lt"/>
                <a:cs typeface="+mn-lt"/>
              </a:rPr>
              <a:t>ارة</a:t>
            </a:r>
            <a:r>
              <a:rPr lang="en-US" sz="2400" b="1">
                <a:solidFill>
                  <a:schemeClr val="tx2"/>
                </a:solidFill>
                <a:latin typeface="Angsana New"/>
                <a:ea typeface="+mn-lt"/>
                <a:cs typeface="+mn-lt"/>
              </a:rPr>
              <a:t> عــن </a:t>
            </a:r>
            <a:r>
              <a:rPr lang="en-US" sz="2400" b="1" err="1">
                <a:solidFill>
                  <a:schemeClr val="tx2"/>
                </a:solidFill>
                <a:latin typeface="Angsana New"/>
                <a:ea typeface="+mn-lt"/>
                <a:cs typeface="+mn-lt"/>
              </a:rPr>
              <a:t>صخ</a:t>
            </a:r>
            <a:r>
              <a:rPr lang="en-US" sz="2400" b="1">
                <a:solidFill>
                  <a:schemeClr val="tx2"/>
                </a:solidFill>
                <a:latin typeface="Angsana New"/>
                <a:ea typeface="+mn-lt"/>
                <a:cs typeface="+mn-lt"/>
              </a:rPr>
              <a:t>ــ</a:t>
            </a:r>
            <a:r>
              <a:rPr lang="en-US" sz="2400" b="1" err="1">
                <a:solidFill>
                  <a:schemeClr val="tx2"/>
                </a:solidFill>
                <a:latin typeface="Angsana New"/>
                <a:ea typeface="+mn-lt"/>
                <a:cs typeface="+mn-lt"/>
              </a:rPr>
              <a:t>ور</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بركاني</a:t>
            </a:r>
            <a:r>
              <a:rPr lang="en-US" sz="2400" b="1">
                <a:solidFill>
                  <a:schemeClr val="tx2"/>
                </a:solidFill>
                <a:latin typeface="Angsana New"/>
                <a:ea typeface="+mn-lt"/>
                <a:cs typeface="+mn-lt"/>
              </a:rPr>
              <a:t>ــة </a:t>
            </a:r>
            <a:r>
              <a:rPr lang="en-US" sz="2400" b="1" err="1">
                <a:solidFill>
                  <a:schemeClr val="tx2"/>
                </a:solidFill>
                <a:latin typeface="Angsana New"/>
                <a:ea typeface="+mn-lt"/>
                <a:cs typeface="+mn-lt"/>
              </a:rPr>
              <a:t>قاعدي</a:t>
            </a:r>
            <a:r>
              <a:rPr lang="en-US" sz="2400" b="1">
                <a:solidFill>
                  <a:schemeClr val="tx2"/>
                </a:solidFill>
                <a:latin typeface="Angsana New"/>
                <a:ea typeface="+mn-lt"/>
                <a:cs typeface="+mn-lt"/>
              </a:rPr>
              <a:t>ــة ســ</a:t>
            </a:r>
            <a:r>
              <a:rPr lang="en-US" sz="2400" b="1" err="1">
                <a:solidFill>
                  <a:schemeClr val="tx2"/>
                </a:solidFill>
                <a:latin typeface="Angsana New"/>
                <a:ea typeface="+mn-lt"/>
                <a:cs typeface="+mn-lt"/>
              </a:rPr>
              <a:t>طحية</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ناتج</a:t>
            </a:r>
            <a:r>
              <a:rPr lang="en-US" sz="2400" b="1">
                <a:solidFill>
                  <a:schemeClr val="tx2"/>
                </a:solidFill>
                <a:latin typeface="Angsana New"/>
                <a:ea typeface="+mn-lt"/>
                <a:cs typeface="+mn-lt"/>
              </a:rPr>
              <a:t>ــة عــن </a:t>
            </a:r>
            <a:r>
              <a:rPr lang="en-US" sz="2400" b="1" err="1">
                <a:solidFill>
                  <a:schemeClr val="tx2"/>
                </a:solidFill>
                <a:latin typeface="Angsana New"/>
                <a:ea typeface="+mn-lt"/>
                <a:cs typeface="+mn-lt"/>
              </a:rPr>
              <a:t>تصل</a:t>
            </a:r>
            <a:r>
              <a:rPr lang="en-US" sz="2400" b="1">
                <a:solidFill>
                  <a:schemeClr val="tx2"/>
                </a:solidFill>
                <a:latin typeface="Angsana New"/>
                <a:ea typeface="+mn-lt"/>
                <a:cs typeface="+mn-lt"/>
              </a:rPr>
              <a:t>ــب </a:t>
            </a:r>
            <a:r>
              <a:rPr lang="en-US" sz="2400" b="1" err="1">
                <a:solidFill>
                  <a:schemeClr val="tx2"/>
                </a:solidFill>
                <a:latin typeface="Angsana New"/>
                <a:ea typeface="+mn-lt"/>
                <a:cs typeface="+mn-lt"/>
              </a:rPr>
              <a:t>الحمم</a:t>
            </a:r>
            <a:r>
              <a:rPr lang="en-US" sz="2400" b="1">
                <a:solidFill>
                  <a:schemeClr val="tx2"/>
                </a:solidFill>
                <a:latin typeface="Angsana New"/>
                <a:ea typeface="+mn-lt"/>
                <a:cs typeface="+mn-lt"/>
              </a:rPr>
              <a:t> ــ</a:t>
            </a:r>
            <a:r>
              <a:rPr lang="en-US" sz="2400" b="1" err="1">
                <a:solidFill>
                  <a:schemeClr val="tx2"/>
                </a:solidFill>
                <a:latin typeface="Angsana New"/>
                <a:ea typeface="+mn-lt"/>
                <a:cs typeface="+mn-lt"/>
              </a:rPr>
              <a:t>المتصاع</a:t>
            </a:r>
            <a:r>
              <a:rPr lang="en-US" sz="2400" b="1">
                <a:solidFill>
                  <a:schemeClr val="tx2"/>
                </a:solidFill>
                <a:latin typeface="Angsana New"/>
                <a:ea typeface="+mn-lt"/>
                <a:cs typeface="+mn-lt"/>
              </a:rPr>
              <a:t>ــ</a:t>
            </a:r>
            <a:r>
              <a:rPr lang="en-US" sz="2400" b="1" err="1">
                <a:solidFill>
                  <a:schemeClr val="tx2"/>
                </a:solidFill>
                <a:latin typeface="Angsana New"/>
                <a:ea typeface="+mn-lt"/>
                <a:cs typeface="+mn-lt"/>
              </a:rPr>
              <a:t>دة</a:t>
            </a:r>
            <a:r>
              <a:rPr lang="en-US" sz="2400" b="1">
                <a:solidFill>
                  <a:schemeClr val="tx2"/>
                </a:solidFill>
                <a:latin typeface="Angsana New"/>
                <a:ea typeface="+mn-lt"/>
                <a:cs typeface="+mn-lt"/>
              </a:rPr>
              <a:t> مــن </a:t>
            </a:r>
            <a:r>
              <a:rPr lang="en-US" sz="2400" b="1" err="1">
                <a:solidFill>
                  <a:schemeClr val="tx2"/>
                </a:solidFill>
                <a:latin typeface="Angsana New"/>
                <a:ea typeface="+mn-lt"/>
                <a:cs typeface="+mn-lt"/>
              </a:rPr>
              <a:t>باط</a:t>
            </a:r>
            <a:r>
              <a:rPr lang="en-US" sz="2400" b="1">
                <a:solidFill>
                  <a:schemeClr val="tx2"/>
                </a:solidFill>
                <a:latin typeface="Angsana New"/>
                <a:ea typeface="+mn-lt"/>
                <a:cs typeface="+mn-lt"/>
              </a:rPr>
              <a:t>ــن </a:t>
            </a:r>
            <a:r>
              <a:rPr lang="en-US" sz="2400" b="1" err="1">
                <a:solidFill>
                  <a:schemeClr val="tx2"/>
                </a:solidFill>
                <a:latin typeface="Angsana New"/>
                <a:ea typeface="+mn-lt"/>
                <a:cs typeface="+mn-lt"/>
              </a:rPr>
              <a:t>الارض</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ويتك</a:t>
            </a:r>
            <a:r>
              <a:rPr lang="en-US" sz="2400" b="1">
                <a:solidFill>
                  <a:schemeClr val="tx2"/>
                </a:solidFill>
                <a:latin typeface="Angsana New"/>
                <a:ea typeface="+mn-lt"/>
                <a:cs typeface="+mn-lt"/>
              </a:rPr>
              <a:t>ــ</a:t>
            </a:r>
            <a:r>
              <a:rPr lang="en-US" sz="2400" b="1" err="1">
                <a:solidFill>
                  <a:schemeClr val="tx2"/>
                </a:solidFill>
                <a:latin typeface="Angsana New"/>
                <a:ea typeface="+mn-lt"/>
                <a:cs typeface="+mn-lt"/>
              </a:rPr>
              <a:t>ون</a:t>
            </a:r>
            <a:r>
              <a:rPr lang="en-US" sz="2400" b="1">
                <a:solidFill>
                  <a:schemeClr val="tx2"/>
                </a:solidFill>
                <a:latin typeface="Angsana New"/>
                <a:ea typeface="+mn-lt"/>
                <a:cs typeface="+mn-lt"/>
              </a:rPr>
              <a:t> </a:t>
            </a:r>
            <a:r>
              <a:rPr lang="en-US" sz="2400" b="1" err="1">
                <a:solidFill>
                  <a:schemeClr val="tx2"/>
                </a:solidFill>
                <a:latin typeface="Angsana New"/>
                <a:ea typeface="+mn-lt"/>
                <a:cs typeface="+mn-lt"/>
              </a:rPr>
              <a:t>أساس</a:t>
            </a:r>
            <a:r>
              <a:rPr lang="en-US" sz="2400" b="1">
                <a:solidFill>
                  <a:schemeClr val="tx2"/>
                </a:solidFill>
                <a:latin typeface="Angsana New"/>
                <a:ea typeface="+mn-lt"/>
                <a:cs typeface="+mn-lt"/>
              </a:rPr>
              <a:t>ــا مــن </a:t>
            </a:r>
            <a:r>
              <a:rPr lang="en-US" sz="2400" b="1" err="1">
                <a:solidFill>
                  <a:schemeClr val="tx2"/>
                </a:solidFill>
                <a:latin typeface="Angsana New"/>
                <a:ea typeface="+mn-lt"/>
                <a:cs typeface="+mn-lt"/>
              </a:rPr>
              <a:t>مع</a:t>
            </a:r>
            <a:r>
              <a:rPr lang="en-US" sz="2400" b="1">
                <a:solidFill>
                  <a:schemeClr val="tx2"/>
                </a:solidFill>
                <a:latin typeface="Angsana New"/>
                <a:ea typeface="+mn-lt"/>
                <a:cs typeface="+mn-lt"/>
              </a:rPr>
              <a:t>ــ</a:t>
            </a:r>
            <a:r>
              <a:rPr lang="en-US" sz="2400" b="1" err="1">
                <a:solidFill>
                  <a:schemeClr val="tx2"/>
                </a:solidFill>
                <a:latin typeface="Angsana New"/>
                <a:ea typeface="+mn-lt"/>
                <a:cs typeface="+mn-lt"/>
              </a:rPr>
              <a:t>ادن</a:t>
            </a:r>
            <a:r>
              <a:rPr lang="en-US" sz="2400" b="1">
                <a:solidFill>
                  <a:schemeClr val="tx2"/>
                </a:solidFill>
                <a:latin typeface="Angsana New"/>
                <a:ea typeface="+mn-lt"/>
                <a:cs typeface="+mn-lt"/>
              </a:rPr>
              <a:t> </a:t>
            </a:r>
            <a:r>
              <a:rPr lang="ar-SA" sz="2400" b="1">
                <a:solidFill>
                  <a:schemeClr val="tx2"/>
                </a:solidFill>
                <a:latin typeface="Angsana New"/>
                <a:ea typeface="+mn-lt"/>
                <a:cs typeface="+mn-lt"/>
              </a:rPr>
              <a:t>الالوفين </a:t>
            </a:r>
            <a:r>
              <a:rPr lang="en-US" sz="2400" b="1" err="1">
                <a:solidFill>
                  <a:schemeClr val="tx2"/>
                </a:solidFill>
                <a:latin typeface="Angsana New"/>
                <a:ea typeface="+mn-lt"/>
                <a:cs typeface="+mn-lt"/>
              </a:rPr>
              <a:t>والبالجيوكلي</a:t>
            </a:r>
            <a:r>
              <a:rPr lang="en-US" sz="2400" b="1">
                <a:solidFill>
                  <a:schemeClr val="tx2"/>
                </a:solidFill>
                <a:latin typeface="Angsana New"/>
                <a:ea typeface="+mn-lt"/>
                <a:cs typeface="+mn-lt"/>
              </a:rPr>
              <a:t>ــز </a:t>
            </a:r>
            <a:r>
              <a:rPr lang="en-US" sz="2400" b="1" err="1">
                <a:solidFill>
                  <a:schemeClr val="tx2"/>
                </a:solidFill>
                <a:latin typeface="Angsana New"/>
                <a:ea typeface="+mn-lt"/>
                <a:cs typeface="+mn-lt"/>
              </a:rPr>
              <a:t>والبيروكسين</a:t>
            </a:r>
            <a:endParaRPr lang="en-US" sz="2400" b="1" err="1">
              <a:solidFill>
                <a:schemeClr val="tx2"/>
              </a:solidFill>
              <a:cs typeface="Calibri" panose="020F0502020204030204"/>
            </a:endParaRPr>
          </a:p>
        </p:txBody>
      </p:sp>
      <p:grpSp>
        <p:nvGrpSpPr>
          <p:cNvPr id="90" name="Group 89">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91" name="Freeform: Shape 90">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08453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DDF423E2-4AAC-FA84-7BBE-E93BDE9FB7BF}"/>
              </a:ext>
            </a:extLst>
          </p:cNvPr>
          <p:cNvSpPr>
            <a:spLocks noGrp="1"/>
          </p:cNvSpPr>
          <p:nvPr>
            <p:ph type="title"/>
          </p:nvPr>
        </p:nvSpPr>
        <p:spPr>
          <a:xfrm>
            <a:off x="1179226" y="274264"/>
            <a:ext cx="9833548" cy="606696"/>
          </a:xfrm>
        </p:spPr>
        <p:txBody>
          <a:bodyPr anchor="b">
            <a:normAutofit/>
          </a:bodyPr>
          <a:lstStyle/>
          <a:p>
            <a:pPr algn="ctr"/>
            <a:r>
              <a:rPr lang="en-US" sz="3600" b="1" err="1">
                <a:solidFill>
                  <a:schemeClr val="tx2"/>
                </a:solidFill>
                <a:ea typeface="+mj-lt"/>
                <a:cs typeface="+mj-lt"/>
              </a:rPr>
              <a:t>استخدامات</a:t>
            </a:r>
            <a:r>
              <a:rPr lang="en-US" sz="3600" b="1">
                <a:solidFill>
                  <a:schemeClr val="tx2"/>
                </a:solidFill>
                <a:ea typeface="+mj-lt"/>
                <a:cs typeface="+mj-lt"/>
              </a:rPr>
              <a:t> </a:t>
            </a:r>
            <a:r>
              <a:rPr lang="en-US" sz="3600" b="1" err="1">
                <a:solidFill>
                  <a:schemeClr val="tx2"/>
                </a:solidFill>
                <a:ea typeface="+mj-lt"/>
                <a:cs typeface="+mj-lt"/>
              </a:rPr>
              <a:t>صخر</a:t>
            </a:r>
            <a:r>
              <a:rPr lang="en-US" sz="3600" b="1">
                <a:solidFill>
                  <a:schemeClr val="tx2"/>
                </a:solidFill>
                <a:ea typeface="+mj-lt"/>
                <a:cs typeface="+mj-lt"/>
              </a:rPr>
              <a:t> </a:t>
            </a:r>
            <a:r>
              <a:rPr lang="en-US" sz="3600" b="1" err="1">
                <a:solidFill>
                  <a:schemeClr val="tx2"/>
                </a:solidFill>
                <a:ea typeface="+mj-lt"/>
                <a:cs typeface="+mj-lt"/>
              </a:rPr>
              <a:t>البازلت</a:t>
            </a:r>
            <a:r>
              <a:rPr lang="en-US" sz="3600" b="1">
                <a:solidFill>
                  <a:schemeClr val="tx2"/>
                </a:solidFill>
                <a:ea typeface="+mj-lt"/>
                <a:cs typeface="+mj-lt"/>
              </a:rPr>
              <a:t> </a:t>
            </a:r>
            <a:r>
              <a:rPr lang="en-US" sz="3600" b="1" err="1">
                <a:solidFill>
                  <a:schemeClr val="tx2"/>
                </a:solidFill>
                <a:ea typeface="+mj-lt"/>
                <a:cs typeface="+mj-lt"/>
              </a:rPr>
              <a:t>في</a:t>
            </a:r>
            <a:r>
              <a:rPr lang="en-US" sz="3600" b="1">
                <a:solidFill>
                  <a:schemeClr val="tx2"/>
                </a:solidFill>
                <a:ea typeface="+mj-lt"/>
                <a:cs typeface="+mj-lt"/>
              </a:rPr>
              <a:t> </a:t>
            </a:r>
            <a:r>
              <a:rPr lang="en-US" sz="3600" b="1" err="1">
                <a:solidFill>
                  <a:schemeClr val="tx2"/>
                </a:solidFill>
                <a:ea typeface="+mj-lt"/>
                <a:cs typeface="+mj-lt"/>
              </a:rPr>
              <a:t>الاردن</a:t>
            </a:r>
            <a:endParaRPr lang="en-US" sz="3600" b="1" err="1">
              <a:solidFill>
                <a:schemeClr val="tx2"/>
              </a:solidFill>
              <a:cs typeface="Calibri Light"/>
            </a:endParaRP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F56536A2-AB6C-D676-B595-CAF90278412D}"/>
              </a:ext>
            </a:extLst>
          </p:cNvPr>
          <p:cNvSpPr>
            <a:spLocks noGrp="1"/>
          </p:cNvSpPr>
          <p:nvPr>
            <p:ph idx="1"/>
          </p:nvPr>
        </p:nvSpPr>
        <p:spPr>
          <a:xfrm>
            <a:off x="1179226" y="1194451"/>
            <a:ext cx="10466151" cy="5483183"/>
          </a:xfrm>
        </p:spPr>
        <p:txBody>
          <a:bodyPr vert="horz" lIns="91440" tIns="45720" rIns="91440" bIns="45720" rtlCol="0" anchor="t">
            <a:normAutofit lnSpcReduction="10000"/>
          </a:bodyPr>
          <a:lstStyle/>
          <a:p>
            <a:pPr marL="0" indent="0" algn="r">
              <a:buNone/>
            </a:pPr>
            <a:r>
              <a:rPr lang="en-US" sz="2400" err="1">
                <a:solidFill>
                  <a:schemeClr val="tx2"/>
                </a:solidFill>
                <a:ea typeface="+mn-lt"/>
                <a:cs typeface="+mn-lt"/>
              </a:rPr>
              <a:t>يوجد</a:t>
            </a:r>
            <a:r>
              <a:rPr lang="en-US" sz="2400">
                <a:solidFill>
                  <a:schemeClr val="tx2"/>
                </a:solidFill>
                <a:ea typeface="+mn-lt"/>
                <a:cs typeface="+mn-lt"/>
              </a:rPr>
              <a:t> </a:t>
            </a:r>
            <a:r>
              <a:rPr lang="en-US" sz="2400" err="1">
                <a:solidFill>
                  <a:schemeClr val="tx2"/>
                </a:solidFill>
                <a:ea typeface="+mn-lt"/>
                <a:cs typeface="+mn-lt"/>
              </a:rPr>
              <a:t>العديد</a:t>
            </a:r>
            <a:r>
              <a:rPr lang="en-US" sz="2400">
                <a:solidFill>
                  <a:schemeClr val="tx2"/>
                </a:solidFill>
                <a:ea typeface="+mn-lt"/>
                <a:cs typeface="+mn-lt"/>
              </a:rPr>
              <a:t> </a:t>
            </a:r>
            <a:r>
              <a:rPr lang="en-US" sz="2400" err="1">
                <a:solidFill>
                  <a:schemeClr val="tx2"/>
                </a:solidFill>
                <a:ea typeface="+mn-lt"/>
                <a:cs typeface="+mn-lt"/>
              </a:rPr>
              <a:t>من</a:t>
            </a:r>
            <a:r>
              <a:rPr lang="en-US" sz="2400">
                <a:solidFill>
                  <a:schemeClr val="tx2"/>
                </a:solidFill>
                <a:ea typeface="+mn-lt"/>
                <a:cs typeface="+mn-lt"/>
              </a:rPr>
              <a:t> </a:t>
            </a:r>
            <a:r>
              <a:rPr lang="en-US" sz="2400" err="1">
                <a:solidFill>
                  <a:schemeClr val="tx2"/>
                </a:solidFill>
                <a:ea typeface="+mn-lt"/>
                <a:cs typeface="+mn-lt"/>
              </a:rPr>
              <a:t>الاسخدامات</a:t>
            </a:r>
            <a:r>
              <a:rPr lang="en-US" sz="2400">
                <a:solidFill>
                  <a:schemeClr val="tx2"/>
                </a:solidFill>
                <a:ea typeface="+mn-lt"/>
                <a:cs typeface="+mn-lt"/>
              </a:rPr>
              <a:t> </a:t>
            </a:r>
            <a:r>
              <a:rPr lang="en-US" sz="2400" err="1">
                <a:solidFill>
                  <a:schemeClr val="tx2"/>
                </a:solidFill>
                <a:ea typeface="+mn-lt"/>
                <a:cs typeface="+mn-lt"/>
              </a:rPr>
              <a:t>لصخر</a:t>
            </a:r>
            <a:r>
              <a:rPr lang="en-US" sz="2400">
                <a:solidFill>
                  <a:schemeClr val="tx2"/>
                </a:solidFill>
                <a:ea typeface="+mn-lt"/>
                <a:cs typeface="+mn-lt"/>
              </a:rPr>
              <a:t> </a:t>
            </a:r>
            <a:r>
              <a:rPr lang="en-US" sz="2400" err="1">
                <a:solidFill>
                  <a:schemeClr val="tx2"/>
                </a:solidFill>
                <a:ea typeface="+mn-lt"/>
                <a:cs typeface="+mn-lt"/>
              </a:rPr>
              <a:t>البازلت</a:t>
            </a:r>
            <a:r>
              <a:rPr lang="en-US" sz="2400">
                <a:solidFill>
                  <a:schemeClr val="tx2"/>
                </a:solidFill>
                <a:ea typeface="+mn-lt"/>
                <a:cs typeface="+mn-lt"/>
              </a:rPr>
              <a:t> </a:t>
            </a:r>
            <a:r>
              <a:rPr lang="en-US" sz="2400" err="1">
                <a:solidFill>
                  <a:schemeClr val="tx2"/>
                </a:solidFill>
                <a:ea typeface="+mn-lt"/>
                <a:cs typeface="+mn-lt"/>
              </a:rPr>
              <a:t>في</a:t>
            </a:r>
            <a:r>
              <a:rPr lang="en-US" sz="2400">
                <a:solidFill>
                  <a:schemeClr val="tx2"/>
                </a:solidFill>
                <a:ea typeface="+mn-lt"/>
                <a:cs typeface="+mn-lt"/>
              </a:rPr>
              <a:t> </a:t>
            </a:r>
            <a:r>
              <a:rPr lang="en-US" sz="2400" err="1">
                <a:solidFill>
                  <a:schemeClr val="tx2"/>
                </a:solidFill>
                <a:ea typeface="+mn-lt"/>
                <a:cs typeface="+mn-lt"/>
              </a:rPr>
              <a:t>الاردن</a:t>
            </a:r>
            <a:r>
              <a:rPr lang="en-US" sz="2400">
                <a:solidFill>
                  <a:schemeClr val="tx2"/>
                </a:solidFill>
                <a:ea typeface="+mn-lt"/>
                <a:cs typeface="+mn-lt"/>
              </a:rPr>
              <a:t>، </a:t>
            </a:r>
            <a:r>
              <a:rPr lang="en-US" sz="2400" err="1">
                <a:solidFill>
                  <a:schemeClr val="tx2"/>
                </a:solidFill>
                <a:ea typeface="+mn-lt"/>
                <a:cs typeface="+mn-lt"/>
              </a:rPr>
              <a:t>كاسخدامه</a:t>
            </a:r>
            <a:r>
              <a:rPr lang="en-US" sz="2400">
                <a:solidFill>
                  <a:schemeClr val="tx2"/>
                </a:solidFill>
                <a:ea typeface="+mn-lt"/>
                <a:cs typeface="+mn-lt"/>
              </a:rPr>
              <a:t> </a:t>
            </a:r>
            <a:r>
              <a:rPr lang="en-US" sz="2400" err="1">
                <a:solidFill>
                  <a:schemeClr val="tx2"/>
                </a:solidFill>
                <a:ea typeface="+mn-lt"/>
                <a:cs typeface="+mn-lt"/>
              </a:rPr>
              <a:t>في</a:t>
            </a:r>
            <a:r>
              <a:rPr lang="en-US" sz="2400">
                <a:solidFill>
                  <a:schemeClr val="tx2"/>
                </a:solidFill>
                <a:ea typeface="+mn-lt"/>
                <a:cs typeface="+mn-lt"/>
              </a:rPr>
              <a:t> </a:t>
            </a:r>
            <a:r>
              <a:rPr lang="en-US" sz="2400" err="1">
                <a:solidFill>
                  <a:schemeClr val="tx2"/>
                </a:solidFill>
                <a:ea typeface="+mn-lt"/>
                <a:cs typeface="+mn-lt"/>
              </a:rPr>
              <a:t>صناعة</a:t>
            </a:r>
            <a:r>
              <a:rPr lang="en-US" sz="2400">
                <a:solidFill>
                  <a:schemeClr val="tx2"/>
                </a:solidFill>
                <a:ea typeface="+mn-lt"/>
                <a:cs typeface="+mn-lt"/>
              </a:rPr>
              <a:t> </a:t>
            </a:r>
            <a:r>
              <a:rPr lang="en-US" sz="2400" err="1">
                <a:solidFill>
                  <a:schemeClr val="tx2"/>
                </a:solidFill>
                <a:ea typeface="+mn-lt"/>
                <a:cs typeface="+mn-lt"/>
              </a:rPr>
              <a:t>القوالب</a:t>
            </a:r>
            <a:r>
              <a:rPr lang="en-US" sz="2400">
                <a:solidFill>
                  <a:schemeClr val="tx2"/>
                </a:solidFill>
                <a:ea typeface="+mn-lt"/>
                <a:cs typeface="+mn-lt"/>
              </a:rPr>
              <a:t> </a:t>
            </a:r>
            <a:r>
              <a:rPr lang="en-US" sz="2400" err="1">
                <a:solidFill>
                  <a:schemeClr val="tx2"/>
                </a:solidFill>
                <a:ea typeface="+mn-lt"/>
                <a:cs typeface="+mn-lt"/>
              </a:rPr>
              <a:t>الحرارية</a:t>
            </a:r>
            <a:r>
              <a:rPr lang="en-US" sz="2400">
                <a:solidFill>
                  <a:schemeClr val="tx2"/>
                </a:solidFill>
                <a:ea typeface="+mn-lt"/>
                <a:cs typeface="+mn-lt"/>
              </a:rPr>
              <a:t> </a:t>
            </a:r>
            <a:r>
              <a:rPr lang="en-US" sz="2400" err="1">
                <a:solidFill>
                  <a:schemeClr val="tx2"/>
                </a:solidFill>
                <a:ea typeface="+mn-lt"/>
                <a:cs typeface="+mn-lt"/>
              </a:rPr>
              <a:t>وأعمدة</a:t>
            </a:r>
            <a:r>
              <a:rPr lang="en-US" sz="2400">
                <a:solidFill>
                  <a:schemeClr val="tx2"/>
                </a:solidFill>
                <a:ea typeface="+mn-lt"/>
                <a:cs typeface="+mn-lt"/>
              </a:rPr>
              <a:t> </a:t>
            </a:r>
            <a:r>
              <a:rPr lang="en-US" sz="2400" err="1">
                <a:solidFill>
                  <a:schemeClr val="tx2"/>
                </a:solidFill>
                <a:ea typeface="+mn-lt"/>
                <a:cs typeface="+mn-lt"/>
              </a:rPr>
              <a:t>الزينة</a:t>
            </a:r>
            <a:r>
              <a:rPr lang="en-US" sz="2400">
                <a:solidFill>
                  <a:schemeClr val="tx2"/>
                </a:solidFill>
                <a:ea typeface="+mn-lt"/>
                <a:cs typeface="+mn-lt"/>
              </a:rPr>
              <a:t> </a:t>
            </a:r>
            <a:r>
              <a:rPr lang="en-US" sz="2400" err="1">
                <a:solidFill>
                  <a:schemeClr val="tx2"/>
                </a:solidFill>
                <a:ea typeface="+mn-lt"/>
                <a:cs typeface="+mn-lt"/>
              </a:rPr>
              <a:t>وصناعة</a:t>
            </a:r>
            <a:r>
              <a:rPr lang="en-US" sz="2400">
                <a:solidFill>
                  <a:schemeClr val="tx2"/>
                </a:solidFill>
                <a:ea typeface="+mn-lt"/>
                <a:cs typeface="+mn-lt"/>
              </a:rPr>
              <a:t> </a:t>
            </a:r>
            <a:r>
              <a:rPr lang="en-US" sz="2400" err="1">
                <a:solidFill>
                  <a:schemeClr val="tx2"/>
                </a:solidFill>
                <a:ea typeface="+mn-lt"/>
                <a:cs typeface="+mn-lt"/>
              </a:rPr>
              <a:t>الصوف</a:t>
            </a:r>
            <a:r>
              <a:rPr lang="en-US" sz="2400">
                <a:solidFill>
                  <a:schemeClr val="tx2"/>
                </a:solidFill>
                <a:ea typeface="+mn-lt"/>
                <a:cs typeface="+mn-lt"/>
              </a:rPr>
              <a:t> </a:t>
            </a:r>
            <a:r>
              <a:rPr lang="en-US" sz="2400" err="1">
                <a:solidFill>
                  <a:schemeClr val="tx2"/>
                </a:solidFill>
                <a:ea typeface="+mn-lt"/>
                <a:cs typeface="+mn-lt"/>
              </a:rPr>
              <a:t>الصخري</a:t>
            </a:r>
            <a:r>
              <a:rPr lang="en-US" sz="2400">
                <a:solidFill>
                  <a:schemeClr val="tx2"/>
                </a:solidFill>
                <a:ea typeface="+mn-lt"/>
                <a:cs typeface="+mn-lt"/>
              </a:rPr>
              <a:t>، </a:t>
            </a:r>
            <a:r>
              <a:rPr lang="en-US" sz="2400" err="1">
                <a:solidFill>
                  <a:schemeClr val="tx2"/>
                </a:solidFill>
                <a:ea typeface="+mn-lt"/>
                <a:cs typeface="+mn-lt"/>
              </a:rPr>
              <a:t>وكذلك</a:t>
            </a:r>
            <a:r>
              <a:rPr lang="en-US" sz="2400">
                <a:solidFill>
                  <a:schemeClr val="tx2"/>
                </a:solidFill>
                <a:ea typeface="+mn-lt"/>
                <a:cs typeface="+mn-lt"/>
              </a:rPr>
              <a:t> </a:t>
            </a:r>
            <a:r>
              <a:rPr lang="en-US" sz="2400" err="1">
                <a:solidFill>
                  <a:schemeClr val="tx2"/>
                </a:solidFill>
                <a:ea typeface="+mn-lt"/>
                <a:cs typeface="+mn-lt"/>
              </a:rPr>
              <a:t>رصف</a:t>
            </a:r>
            <a:r>
              <a:rPr lang="en-US" sz="2400">
                <a:solidFill>
                  <a:schemeClr val="tx2"/>
                </a:solidFill>
                <a:ea typeface="+mn-lt"/>
                <a:cs typeface="+mn-lt"/>
              </a:rPr>
              <a:t> </a:t>
            </a:r>
            <a:r>
              <a:rPr lang="en-US" sz="2400" err="1">
                <a:solidFill>
                  <a:schemeClr val="tx2"/>
                </a:solidFill>
                <a:ea typeface="+mn-lt"/>
                <a:cs typeface="+mn-lt"/>
              </a:rPr>
              <a:t>الطرق</a:t>
            </a:r>
            <a:r>
              <a:rPr lang="en-US" sz="2400">
                <a:solidFill>
                  <a:schemeClr val="tx2"/>
                </a:solidFill>
                <a:ea typeface="+mn-lt"/>
                <a:cs typeface="+mn-lt"/>
              </a:rPr>
              <a:t> </a:t>
            </a:r>
            <a:r>
              <a:rPr lang="en-US" sz="2400" err="1">
                <a:solidFill>
                  <a:schemeClr val="tx2"/>
                </a:solidFill>
                <a:ea typeface="+mn-lt"/>
                <a:cs typeface="+mn-lt"/>
              </a:rPr>
              <a:t>وأعمال</a:t>
            </a:r>
            <a:r>
              <a:rPr lang="en-US" sz="2400">
                <a:solidFill>
                  <a:schemeClr val="tx2"/>
                </a:solidFill>
                <a:ea typeface="+mn-lt"/>
                <a:cs typeface="+mn-lt"/>
              </a:rPr>
              <a:t> </a:t>
            </a:r>
            <a:r>
              <a:rPr lang="en-US" sz="2400" err="1">
                <a:solidFill>
                  <a:schemeClr val="tx2"/>
                </a:solidFill>
                <a:ea typeface="+mn-lt"/>
                <a:cs typeface="+mn-lt"/>
              </a:rPr>
              <a:t>البناء</a:t>
            </a:r>
            <a:r>
              <a:rPr lang="en-US" sz="2400">
                <a:solidFill>
                  <a:schemeClr val="tx2"/>
                </a:solidFill>
                <a:ea typeface="+mn-lt"/>
                <a:cs typeface="+mn-lt"/>
              </a:rPr>
              <a:t> </a:t>
            </a:r>
            <a:r>
              <a:rPr lang="en-US" sz="2400" err="1">
                <a:solidFill>
                  <a:schemeClr val="tx2"/>
                </a:solidFill>
                <a:ea typeface="+mn-lt"/>
                <a:cs typeface="+mn-lt"/>
              </a:rPr>
              <a:t>وصناعة</a:t>
            </a:r>
            <a:r>
              <a:rPr lang="en-US" sz="2400">
                <a:solidFill>
                  <a:schemeClr val="tx2"/>
                </a:solidFill>
                <a:ea typeface="+mn-lt"/>
                <a:cs typeface="+mn-lt"/>
              </a:rPr>
              <a:t> </a:t>
            </a:r>
            <a:r>
              <a:rPr lang="en-US" sz="2400" err="1">
                <a:solidFill>
                  <a:schemeClr val="tx2"/>
                </a:solidFill>
                <a:ea typeface="+mn-lt"/>
                <a:cs typeface="+mn-lt"/>
              </a:rPr>
              <a:t>الأنابيب</a:t>
            </a:r>
            <a:r>
              <a:rPr lang="en-US" sz="2400">
                <a:solidFill>
                  <a:schemeClr val="tx2"/>
                </a:solidFill>
                <a:ea typeface="+mn-lt"/>
                <a:cs typeface="+mn-lt"/>
              </a:rPr>
              <a:t>، </a:t>
            </a:r>
            <a:r>
              <a:rPr lang="en-US" sz="2400" err="1">
                <a:solidFill>
                  <a:schemeClr val="tx2"/>
                </a:solidFill>
                <a:ea typeface="+mn-lt"/>
                <a:cs typeface="+mn-lt"/>
              </a:rPr>
              <a:t>ويشار</a:t>
            </a:r>
            <a:r>
              <a:rPr lang="en-US" sz="2400">
                <a:solidFill>
                  <a:schemeClr val="tx2"/>
                </a:solidFill>
                <a:ea typeface="+mn-lt"/>
                <a:cs typeface="+mn-lt"/>
              </a:rPr>
              <a:t> </a:t>
            </a:r>
            <a:r>
              <a:rPr lang="en-US" sz="2400" err="1">
                <a:solidFill>
                  <a:schemeClr val="tx2"/>
                </a:solidFill>
                <a:ea typeface="+mn-lt"/>
                <a:cs typeface="+mn-lt"/>
              </a:rPr>
              <a:t>إلى</a:t>
            </a:r>
            <a:r>
              <a:rPr lang="en-US" sz="2400">
                <a:solidFill>
                  <a:schemeClr val="tx2"/>
                </a:solidFill>
                <a:ea typeface="+mn-lt"/>
                <a:cs typeface="+mn-lt"/>
              </a:rPr>
              <a:t> </a:t>
            </a:r>
            <a:r>
              <a:rPr lang="en-US" sz="2400" err="1">
                <a:solidFill>
                  <a:schemeClr val="tx2"/>
                </a:solidFill>
                <a:ea typeface="+mn-lt"/>
                <a:cs typeface="+mn-lt"/>
              </a:rPr>
              <a:t>أن</a:t>
            </a:r>
            <a:r>
              <a:rPr lang="en-US" sz="2400">
                <a:solidFill>
                  <a:schemeClr val="tx2"/>
                </a:solidFill>
                <a:ea typeface="+mn-lt"/>
                <a:cs typeface="+mn-lt"/>
              </a:rPr>
              <a:t> </a:t>
            </a:r>
            <a:r>
              <a:rPr lang="en-US" sz="2400" err="1">
                <a:solidFill>
                  <a:schemeClr val="tx2"/>
                </a:solidFill>
                <a:ea typeface="+mn-lt"/>
                <a:cs typeface="+mn-lt"/>
              </a:rPr>
              <a:t>المملكة</a:t>
            </a:r>
            <a:r>
              <a:rPr lang="en-US" sz="2400">
                <a:solidFill>
                  <a:schemeClr val="tx2"/>
                </a:solidFill>
                <a:ea typeface="+mn-lt"/>
                <a:cs typeface="+mn-lt"/>
              </a:rPr>
              <a:t> </a:t>
            </a:r>
            <a:r>
              <a:rPr lang="en-US" sz="2400" err="1">
                <a:solidFill>
                  <a:schemeClr val="tx2"/>
                </a:solidFill>
                <a:ea typeface="+mn-lt"/>
                <a:cs typeface="+mn-lt"/>
              </a:rPr>
              <a:t>الهاشمية</a:t>
            </a:r>
            <a:r>
              <a:rPr lang="en-US" sz="2400">
                <a:solidFill>
                  <a:schemeClr val="tx2"/>
                </a:solidFill>
                <a:ea typeface="+mn-lt"/>
                <a:cs typeface="+mn-lt"/>
              </a:rPr>
              <a:t> </a:t>
            </a:r>
            <a:r>
              <a:rPr lang="en-US" sz="2400" err="1">
                <a:solidFill>
                  <a:schemeClr val="tx2"/>
                </a:solidFill>
                <a:ea typeface="+mn-lt"/>
                <a:cs typeface="+mn-lt"/>
              </a:rPr>
              <a:t>استخدمت</a:t>
            </a:r>
            <a:r>
              <a:rPr lang="en-US" sz="2400">
                <a:solidFill>
                  <a:schemeClr val="tx2"/>
                </a:solidFill>
                <a:ea typeface="+mn-lt"/>
                <a:cs typeface="+mn-lt"/>
              </a:rPr>
              <a:t> "</a:t>
            </a:r>
            <a:r>
              <a:rPr lang="en-US" sz="2400" err="1">
                <a:solidFill>
                  <a:schemeClr val="tx2"/>
                </a:solidFill>
                <a:ea typeface="+mn-lt"/>
                <a:cs typeface="+mn-lt"/>
              </a:rPr>
              <a:t>البازلت</a:t>
            </a:r>
            <a:r>
              <a:rPr lang="en-US" sz="2400">
                <a:solidFill>
                  <a:schemeClr val="tx2"/>
                </a:solidFill>
                <a:ea typeface="+mn-lt"/>
                <a:cs typeface="+mn-lt"/>
              </a:rPr>
              <a:t>" </a:t>
            </a:r>
            <a:r>
              <a:rPr lang="en-US" sz="2400" err="1">
                <a:solidFill>
                  <a:schemeClr val="tx2"/>
                </a:solidFill>
                <a:ea typeface="+mn-lt"/>
                <a:cs typeface="+mn-lt"/>
              </a:rPr>
              <a:t>في</a:t>
            </a:r>
            <a:r>
              <a:rPr lang="en-US" sz="2400">
                <a:solidFill>
                  <a:schemeClr val="tx2"/>
                </a:solidFill>
                <a:ea typeface="+mn-lt"/>
                <a:cs typeface="+mn-lt"/>
              </a:rPr>
              <a:t> </a:t>
            </a:r>
            <a:r>
              <a:rPr lang="en-US" sz="2400" err="1">
                <a:solidFill>
                  <a:schemeClr val="tx2"/>
                </a:solidFill>
                <a:ea typeface="+mn-lt"/>
                <a:cs typeface="+mn-lt"/>
              </a:rPr>
              <a:t>مجال</a:t>
            </a:r>
            <a:r>
              <a:rPr lang="en-US" sz="2400">
                <a:solidFill>
                  <a:schemeClr val="tx2"/>
                </a:solidFill>
                <a:ea typeface="+mn-lt"/>
                <a:cs typeface="+mn-lt"/>
              </a:rPr>
              <a:t> </a:t>
            </a:r>
            <a:r>
              <a:rPr lang="en-US" sz="2400" err="1">
                <a:solidFill>
                  <a:schemeClr val="tx2"/>
                </a:solidFill>
                <a:ea typeface="+mn-lt"/>
                <a:cs typeface="+mn-lt"/>
              </a:rPr>
              <a:t>الإنشاءات</a:t>
            </a:r>
            <a:r>
              <a:rPr lang="en-US" sz="2400">
                <a:solidFill>
                  <a:schemeClr val="tx2"/>
                </a:solidFill>
                <a:ea typeface="+mn-lt"/>
                <a:cs typeface="+mn-lt"/>
              </a:rPr>
              <a:t> </a:t>
            </a:r>
            <a:r>
              <a:rPr lang="en-US" sz="2400" err="1">
                <a:solidFill>
                  <a:schemeClr val="tx2"/>
                </a:solidFill>
                <a:ea typeface="+mn-lt"/>
                <a:cs typeface="+mn-lt"/>
              </a:rPr>
              <a:t>وصناعة</a:t>
            </a:r>
            <a:r>
              <a:rPr lang="en-US" sz="2400">
                <a:solidFill>
                  <a:schemeClr val="tx2"/>
                </a:solidFill>
                <a:ea typeface="+mn-lt"/>
                <a:cs typeface="+mn-lt"/>
              </a:rPr>
              <a:t> </a:t>
            </a:r>
            <a:r>
              <a:rPr lang="en-US" sz="2400" err="1">
                <a:solidFill>
                  <a:schemeClr val="tx2"/>
                </a:solidFill>
                <a:ea typeface="+mn-lt"/>
                <a:cs typeface="+mn-lt"/>
              </a:rPr>
              <a:t>الصوف</a:t>
            </a:r>
            <a:r>
              <a:rPr lang="en-US" sz="2400">
                <a:solidFill>
                  <a:schemeClr val="tx2"/>
                </a:solidFill>
                <a:ea typeface="+mn-lt"/>
                <a:cs typeface="+mn-lt"/>
              </a:rPr>
              <a:t> </a:t>
            </a:r>
            <a:r>
              <a:rPr lang="en-US" sz="2400" err="1">
                <a:solidFill>
                  <a:schemeClr val="tx2"/>
                </a:solidFill>
                <a:ea typeface="+mn-lt"/>
                <a:cs typeface="+mn-lt"/>
              </a:rPr>
              <a:t>الصخري</a:t>
            </a:r>
            <a:r>
              <a:rPr lang="en-US" sz="2400">
                <a:solidFill>
                  <a:schemeClr val="tx2"/>
                </a:solidFill>
                <a:ea typeface="+mn-lt"/>
                <a:cs typeface="+mn-lt"/>
              </a:rPr>
              <a:t> </a:t>
            </a:r>
            <a:r>
              <a:rPr lang="en-US" sz="2400" err="1">
                <a:solidFill>
                  <a:schemeClr val="tx2"/>
                </a:solidFill>
                <a:ea typeface="+mn-lt"/>
                <a:cs typeface="+mn-lt"/>
              </a:rPr>
              <a:t>للاستهلاك</a:t>
            </a:r>
            <a:r>
              <a:rPr lang="en-US" sz="2400">
                <a:solidFill>
                  <a:schemeClr val="tx2"/>
                </a:solidFill>
                <a:ea typeface="+mn-lt"/>
                <a:cs typeface="+mn-lt"/>
              </a:rPr>
              <a:t> </a:t>
            </a:r>
            <a:r>
              <a:rPr lang="en-US" sz="2400" err="1">
                <a:solidFill>
                  <a:schemeClr val="tx2"/>
                </a:solidFill>
                <a:ea typeface="+mn-lt"/>
                <a:cs typeface="+mn-lt"/>
              </a:rPr>
              <a:t>المحلي</a:t>
            </a:r>
            <a:r>
              <a:rPr lang="en-US" sz="2400">
                <a:solidFill>
                  <a:schemeClr val="tx2"/>
                </a:solidFill>
                <a:ea typeface="+mn-lt"/>
                <a:cs typeface="+mn-lt"/>
              </a:rPr>
              <a:t> </a:t>
            </a:r>
            <a:r>
              <a:rPr lang="en-US" sz="2400" err="1">
                <a:solidFill>
                  <a:schemeClr val="tx2"/>
                </a:solidFill>
                <a:ea typeface="+mn-lt"/>
                <a:cs typeface="+mn-lt"/>
              </a:rPr>
              <a:t>والتصدير</a:t>
            </a:r>
            <a:endParaRPr lang="en-US" sz="2400">
              <a:solidFill>
                <a:schemeClr val="tx2"/>
              </a:solidFill>
              <a:ea typeface="+mn-lt"/>
              <a:cs typeface="+mn-lt"/>
            </a:endParaRPr>
          </a:p>
          <a:p>
            <a:pPr marL="0" indent="0" algn="r">
              <a:buNone/>
            </a:pPr>
            <a:endParaRPr lang="en-US" sz="2400">
              <a:solidFill>
                <a:schemeClr val="tx2"/>
              </a:solidFill>
              <a:cs typeface="Calibri" panose="020F0502020204030204"/>
            </a:endParaRPr>
          </a:p>
          <a:p>
            <a:pPr marL="0" indent="0" algn="r">
              <a:buNone/>
            </a:pPr>
            <a:r>
              <a:rPr lang="en-US" sz="2400" err="1">
                <a:solidFill>
                  <a:schemeClr val="tx2"/>
                </a:solidFill>
                <a:ea typeface="+mn-lt"/>
                <a:cs typeface="+mn-lt"/>
              </a:rPr>
              <a:t>تم</a:t>
            </a:r>
            <a:r>
              <a:rPr lang="en-US" sz="2400">
                <a:solidFill>
                  <a:schemeClr val="tx2"/>
                </a:solidFill>
                <a:ea typeface="+mn-lt"/>
                <a:cs typeface="+mn-lt"/>
              </a:rPr>
              <a:t> </a:t>
            </a:r>
            <a:r>
              <a:rPr lang="en-US" sz="2400" err="1">
                <a:solidFill>
                  <a:schemeClr val="tx2"/>
                </a:solidFill>
                <a:ea typeface="+mn-lt"/>
                <a:cs typeface="+mn-lt"/>
              </a:rPr>
              <a:t>استخدام</a:t>
            </a:r>
            <a:r>
              <a:rPr lang="en-US" sz="2400">
                <a:solidFill>
                  <a:schemeClr val="tx2"/>
                </a:solidFill>
                <a:ea typeface="+mn-lt"/>
                <a:cs typeface="+mn-lt"/>
              </a:rPr>
              <a:t> </a:t>
            </a:r>
            <a:r>
              <a:rPr lang="en-US" sz="2400" err="1">
                <a:solidFill>
                  <a:schemeClr val="tx2"/>
                </a:solidFill>
                <a:ea typeface="+mn-lt"/>
                <a:cs typeface="+mn-lt"/>
              </a:rPr>
              <a:t>حجر</a:t>
            </a:r>
            <a:r>
              <a:rPr lang="en-US" sz="2400">
                <a:solidFill>
                  <a:schemeClr val="tx2"/>
                </a:solidFill>
                <a:ea typeface="+mn-lt"/>
                <a:cs typeface="+mn-lt"/>
              </a:rPr>
              <a:t> </a:t>
            </a:r>
            <a:r>
              <a:rPr lang="en-US" sz="2400" err="1">
                <a:solidFill>
                  <a:schemeClr val="tx2"/>
                </a:solidFill>
                <a:ea typeface="+mn-lt"/>
                <a:cs typeface="+mn-lt"/>
              </a:rPr>
              <a:t>البازلت</a:t>
            </a:r>
            <a:r>
              <a:rPr lang="en-US" sz="2400">
                <a:solidFill>
                  <a:schemeClr val="tx2"/>
                </a:solidFill>
                <a:ea typeface="+mn-lt"/>
                <a:cs typeface="+mn-lt"/>
              </a:rPr>
              <a:t> </a:t>
            </a:r>
            <a:r>
              <a:rPr lang="en-US" sz="2400" err="1">
                <a:solidFill>
                  <a:schemeClr val="tx2"/>
                </a:solidFill>
                <a:ea typeface="+mn-lt"/>
                <a:cs typeface="+mn-lt"/>
              </a:rPr>
              <a:t>منذ</a:t>
            </a:r>
            <a:r>
              <a:rPr lang="en-US" sz="2400">
                <a:solidFill>
                  <a:schemeClr val="tx2"/>
                </a:solidFill>
                <a:ea typeface="+mn-lt"/>
                <a:cs typeface="+mn-lt"/>
              </a:rPr>
              <a:t> </a:t>
            </a:r>
            <a:r>
              <a:rPr lang="en-US" sz="2400" err="1">
                <a:solidFill>
                  <a:schemeClr val="tx2"/>
                </a:solidFill>
                <a:ea typeface="+mn-lt"/>
                <a:cs typeface="+mn-lt"/>
              </a:rPr>
              <a:t>القدم</a:t>
            </a:r>
            <a:r>
              <a:rPr lang="en-US" sz="2400">
                <a:solidFill>
                  <a:schemeClr val="tx2"/>
                </a:solidFill>
                <a:ea typeface="+mn-lt"/>
                <a:cs typeface="+mn-lt"/>
              </a:rPr>
              <a:t>، </a:t>
            </a:r>
            <a:r>
              <a:rPr lang="en-US" sz="2400" err="1">
                <a:solidFill>
                  <a:schemeClr val="tx2"/>
                </a:solidFill>
                <a:ea typeface="+mn-lt"/>
                <a:cs typeface="+mn-lt"/>
              </a:rPr>
              <a:t>حيث</a:t>
            </a:r>
            <a:r>
              <a:rPr lang="en-US" sz="2400">
                <a:solidFill>
                  <a:schemeClr val="tx2"/>
                </a:solidFill>
                <a:ea typeface="+mn-lt"/>
                <a:cs typeface="+mn-lt"/>
              </a:rPr>
              <a:t> </a:t>
            </a:r>
            <a:r>
              <a:rPr lang="en-US" sz="2400" err="1">
                <a:solidFill>
                  <a:schemeClr val="tx2"/>
                </a:solidFill>
                <a:ea typeface="+mn-lt"/>
                <a:cs typeface="+mn-lt"/>
              </a:rPr>
              <a:t>تم</a:t>
            </a:r>
            <a:r>
              <a:rPr lang="en-US" sz="2400">
                <a:solidFill>
                  <a:schemeClr val="tx2"/>
                </a:solidFill>
                <a:ea typeface="+mn-lt"/>
                <a:cs typeface="+mn-lt"/>
              </a:rPr>
              <a:t> </a:t>
            </a:r>
            <a:r>
              <a:rPr lang="en-US" sz="2400" err="1">
                <a:solidFill>
                  <a:schemeClr val="tx2"/>
                </a:solidFill>
                <a:ea typeface="+mn-lt"/>
                <a:cs typeface="+mn-lt"/>
              </a:rPr>
              <a:t>استخدامه</a:t>
            </a:r>
            <a:r>
              <a:rPr lang="en-US" sz="2400">
                <a:solidFill>
                  <a:schemeClr val="tx2"/>
                </a:solidFill>
                <a:ea typeface="+mn-lt"/>
                <a:cs typeface="+mn-lt"/>
              </a:rPr>
              <a:t> </a:t>
            </a:r>
            <a:r>
              <a:rPr lang="en-US" sz="2400" err="1">
                <a:solidFill>
                  <a:schemeClr val="tx2"/>
                </a:solidFill>
                <a:ea typeface="+mn-lt"/>
                <a:cs typeface="+mn-lt"/>
              </a:rPr>
              <a:t>في</a:t>
            </a:r>
            <a:endParaRPr lang="en-US" sz="2400">
              <a:solidFill>
                <a:schemeClr val="tx2"/>
              </a:solidFill>
              <a:ea typeface="+mn-lt"/>
              <a:cs typeface="+mn-lt"/>
            </a:endParaRPr>
          </a:p>
          <a:p>
            <a:pPr marL="0" indent="0" algn="r">
              <a:buNone/>
            </a:pPr>
            <a:endParaRPr lang="en-US" sz="2400">
              <a:solidFill>
                <a:schemeClr val="tx2"/>
              </a:solidFill>
              <a:cs typeface="Calibri"/>
            </a:endParaRPr>
          </a:p>
          <a:p>
            <a:pPr marL="0" indent="0" algn="r">
              <a:buNone/>
            </a:pPr>
            <a:r>
              <a:rPr lang="en-US" sz="2400" err="1">
                <a:solidFill>
                  <a:schemeClr val="tx2"/>
                </a:solidFill>
                <a:ea typeface="+mn-lt"/>
                <a:cs typeface="+mn-lt"/>
              </a:rPr>
              <a:t>استخدمه</a:t>
            </a:r>
            <a:r>
              <a:rPr lang="en-US" sz="2400">
                <a:solidFill>
                  <a:schemeClr val="tx2"/>
                </a:solidFill>
                <a:ea typeface="+mn-lt"/>
                <a:cs typeface="+mn-lt"/>
              </a:rPr>
              <a:t> </a:t>
            </a:r>
            <a:r>
              <a:rPr lang="en-US" sz="2400" err="1">
                <a:solidFill>
                  <a:schemeClr val="tx2"/>
                </a:solidFill>
                <a:ea typeface="+mn-lt"/>
                <a:cs typeface="+mn-lt"/>
              </a:rPr>
              <a:t>الرومان</a:t>
            </a:r>
            <a:r>
              <a:rPr lang="en-US" sz="2400">
                <a:solidFill>
                  <a:schemeClr val="tx2"/>
                </a:solidFill>
                <a:ea typeface="+mn-lt"/>
                <a:cs typeface="+mn-lt"/>
              </a:rPr>
              <a:t> </a:t>
            </a:r>
            <a:r>
              <a:rPr lang="en-US" sz="2400" err="1">
                <a:solidFill>
                  <a:schemeClr val="tx2"/>
                </a:solidFill>
                <a:ea typeface="+mn-lt"/>
                <a:cs typeface="+mn-lt"/>
              </a:rPr>
              <a:t>قديما</a:t>
            </a:r>
            <a:r>
              <a:rPr lang="en-US" sz="2400">
                <a:solidFill>
                  <a:schemeClr val="tx2"/>
                </a:solidFill>
                <a:ea typeface="+mn-lt"/>
                <a:cs typeface="+mn-lt"/>
              </a:rPr>
              <a:t> </a:t>
            </a:r>
            <a:r>
              <a:rPr lang="en-US" sz="2400" err="1">
                <a:solidFill>
                  <a:schemeClr val="tx2"/>
                </a:solidFill>
                <a:ea typeface="+mn-lt"/>
                <a:cs typeface="+mn-lt"/>
              </a:rPr>
              <a:t>في</a:t>
            </a:r>
            <a:r>
              <a:rPr lang="en-US" sz="2400">
                <a:solidFill>
                  <a:schemeClr val="tx2"/>
                </a:solidFill>
                <a:ea typeface="+mn-lt"/>
                <a:cs typeface="+mn-lt"/>
              </a:rPr>
              <a:t> </a:t>
            </a:r>
            <a:r>
              <a:rPr lang="en-US" sz="2400" err="1">
                <a:solidFill>
                  <a:schemeClr val="tx2"/>
                </a:solidFill>
                <a:ea typeface="+mn-lt"/>
                <a:cs typeface="+mn-lt"/>
              </a:rPr>
              <a:t>رصف</a:t>
            </a:r>
            <a:r>
              <a:rPr lang="en-US" sz="2400">
                <a:solidFill>
                  <a:schemeClr val="tx2"/>
                </a:solidFill>
                <a:ea typeface="+mn-lt"/>
                <a:cs typeface="+mn-lt"/>
              </a:rPr>
              <a:t> </a:t>
            </a:r>
            <a:r>
              <a:rPr lang="en-US" sz="2400" err="1">
                <a:solidFill>
                  <a:schemeClr val="tx2"/>
                </a:solidFill>
                <a:ea typeface="+mn-lt"/>
                <a:cs typeface="+mn-lt"/>
              </a:rPr>
              <a:t>الطرق</a:t>
            </a:r>
            <a:endParaRPr lang="en-US" err="1">
              <a:solidFill>
                <a:schemeClr val="tx2"/>
              </a:solidFill>
              <a:cs typeface="Calibri" panose="020F0502020204030204"/>
            </a:endParaRPr>
          </a:p>
          <a:p>
            <a:pPr marL="0" indent="0" algn="r">
              <a:buNone/>
            </a:pPr>
            <a:r>
              <a:rPr lang="en-US" sz="2400" err="1">
                <a:solidFill>
                  <a:schemeClr val="tx2"/>
                </a:solidFill>
                <a:ea typeface="+mn-lt"/>
                <a:cs typeface="+mn-lt"/>
              </a:rPr>
              <a:t>استخدم</a:t>
            </a:r>
            <a:r>
              <a:rPr lang="en-US" sz="2400">
                <a:solidFill>
                  <a:schemeClr val="tx2"/>
                </a:solidFill>
                <a:ea typeface="+mn-lt"/>
                <a:cs typeface="+mn-lt"/>
              </a:rPr>
              <a:t> </a:t>
            </a:r>
            <a:r>
              <a:rPr lang="en-US" sz="2400" err="1">
                <a:solidFill>
                  <a:schemeClr val="tx2"/>
                </a:solidFill>
                <a:ea typeface="+mn-lt"/>
                <a:cs typeface="+mn-lt"/>
              </a:rPr>
              <a:t>لصنع</a:t>
            </a:r>
            <a:r>
              <a:rPr lang="en-US" sz="2400">
                <a:solidFill>
                  <a:schemeClr val="tx2"/>
                </a:solidFill>
                <a:ea typeface="+mn-lt"/>
                <a:cs typeface="+mn-lt"/>
              </a:rPr>
              <a:t> </a:t>
            </a:r>
            <a:r>
              <a:rPr lang="en-US" sz="2400" err="1">
                <a:solidFill>
                  <a:schemeClr val="tx2"/>
                </a:solidFill>
                <a:ea typeface="+mn-lt"/>
                <a:cs typeface="+mn-lt"/>
              </a:rPr>
              <a:t>المقاعد</a:t>
            </a:r>
            <a:r>
              <a:rPr lang="en-US" sz="2400">
                <a:solidFill>
                  <a:schemeClr val="tx2"/>
                </a:solidFill>
                <a:ea typeface="+mn-lt"/>
                <a:cs typeface="+mn-lt"/>
              </a:rPr>
              <a:t> </a:t>
            </a:r>
            <a:r>
              <a:rPr lang="en-US" sz="2400" err="1">
                <a:solidFill>
                  <a:schemeClr val="tx2"/>
                </a:solidFill>
                <a:ea typeface="+mn-lt"/>
                <a:cs typeface="+mn-lt"/>
              </a:rPr>
              <a:t>في</a:t>
            </a:r>
            <a:r>
              <a:rPr lang="en-US" sz="2400">
                <a:solidFill>
                  <a:schemeClr val="tx2"/>
                </a:solidFill>
                <a:ea typeface="+mn-lt"/>
                <a:cs typeface="+mn-lt"/>
              </a:rPr>
              <a:t> </a:t>
            </a:r>
            <a:r>
              <a:rPr lang="en-US" sz="2400" err="1">
                <a:solidFill>
                  <a:schemeClr val="tx2"/>
                </a:solidFill>
                <a:ea typeface="+mn-lt"/>
                <a:cs typeface="+mn-lt"/>
              </a:rPr>
              <a:t>المدرجات</a:t>
            </a:r>
            <a:r>
              <a:rPr lang="en-US" sz="2400">
                <a:solidFill>
                  <a:schemeClr val="tx2"/>
                </a:solidFill>
                <a:ea typeface="+mn-lt"/>
                <a:cs typeface="+mn-lt"/>
              </a:rPr>
              <a:t> </a:t>
            </a:r>
            <a:r>
              <a:rPr lang="en-US" sz="2400" err="1">
                <a:solidFill>
                  <a:schemeClr val="tx2"/>
                </a:solidFill>
                <a:ea typeface="+mn-lt"/>
                <a:cs typeface="+mn-lt"/>
              </a:rPr>
              <a:t>والملاعب</a:t>
            </a:r>
            <a:endParaRPr lang="en-US" err="1">
              <a:solidFill>
                <a:schemeClr val="tx2"/>
              </a:solidFill>
              <a:cs typeface="Calibri" panose="020F0502020204030204"/>
            </a:endParaRPr>
          </a:p>
          <a:p>
            <a:pPr marL="0" indent="0" algn="r">
              <a:buNone/>
            </a:pPr>
            <a:r>
              <a:rPr lang="en-US" sz="2400" err="1">
                <a:solidFill>
                  <a:schemeClr val="tx2"/>
                </a:solidFill>
                <a:ea typeface="+mn-lt"/>
                <a:cs typeface="+mn-lt"/>
              </a:rPr>
              <a:t>تم</a:t>
            </a:r>
            <a:r>
              <a:rPr lang="en-US" sz="2400">
                <a:solidFill>
                  <a:schemeClr val="tx2"/>
                </a:solidFill>
                <a:ea typeface="+mn-lt"/>
                <a:cs typeface="+mn-lt"/>
              </a:rPr>
              <a:t> </a:t>
            </a:r>
            <a:r>
              <a:rPr lang="en-US" sz="2400" err="1">
                <a:solidFill>
                  <a:schemeClr val="tx2"/>
                </a:solidFill>
                <a:ea typeface="+mn-lt"/>
                <a:cs typeface="+mn-lt"/>
              </a:rPr>
              <a:t>استخدامه</a:t>
            </a:r>
            <a:r>
              <a:rPr lang="en-US" sz="2400">
                <a:solidFill>
                  <a:schemeClr val="tx2"/>
                </a:solidFill>
                <a:ea typeface="+mn-lt"/>
                <a:cs typeface="+mn-lt"/>
              </a:rPr>
              <a:t> </a:t>
            </a:r>
            <a:r>
              <a:rPr lang="en-US" sz="2400" err="1">
                <a:solidFill>
                  <a:schemeClr val="tx2"/>
                </a:solidFill>
                <a:ea typeface="+mn-lt"/>
                <a:cs typeface="+mn-lt"/>
              </a:rPr>
              <a:t>في</a:t>
            </a:r>
            <a:r>
              <a:rPr lang="en-US" sz="2400">
                <a:solidFill>
                  <a:schemeClr val="tx2"/>
                </a:solidFill>
                <a:ea typeface="+mn-lt"/>
                <a:cs typeface="+mn-lt"/>
              </a:rPr>
              <a:t> </a:t>
            </a:r>
            <a:r>
              <a:rPr lang="en-US" sz="2400" err="1">
                <a:solidFill>
                  <a:schemeClr val="tx2"/>
                </a:solidFill>
                <a:ea typeface="+mn-lt"/>
                <a:cs typeface="+mn-lt"/>
              </a:rPr>
              <a:t>المطاحن</a:t>
            </a:r>
            <a:r>
              <a:rPr lang="en-US" sz="2400">
                <a:solidFill>
                  <a:schemeClr val="tx2"/>
                </a:solidFill>
                <a:ea typeface="+mn-lt"/>
                <a:cs typeface="+mn-lt"/>
              </a:rPr>
              <a:t>، </a:t>
            </a:r>
            <a:r>
              <a:rPr lang="en-US" sz="2400" err="1">
                <a:solidFill>
                  <a:schemeClr val="tx2"/>
                </a:solidFill>
                <a:ea typeface="+mn-lt"/>
                <a:cs typeface="+mn-lt"/>
              </a:rPr>
              <a:t>حيث</a:t>
            </a:r>
            <a:r>
              <a:rPr lang="en-US" sz="2400">
                <a:solidFill>
                  <a:schemeClr val="tx2"/>
                </a:solidFill>
                <a:ea typeface="+mn-lt"/>
                <a:cs typeface="+mn-lt"/>
              </a:rPr>
              <a:t> </a:t>
            </a:r>
            <a:r>
              <a:rPr lang="en-US" sz="2400" err="1">
                <a:solidFill>
                  <a:schemeClr val="tx2"/>
                </a:solidFill>
                <a:ea typeface="+mn-lt"/>
                <a:cs typeface="+mn-lt"/>
              </a:rPr>
              <a:t>استعمل</a:t>
            </a:r>
            <a:r>
              <a:rPr lang="en-US" sz="2400">
                <a:solidFill>
                  <a:schemeClr val="tx2"/>
                </a:solidFill>
                <a:ea typeface="+mn-lt"/>
                <a:cs typeface="+mn-lt"/>
              </a:rPr>
              <a:t> </a:t>
            </a:r>
            <a:r>
              <a:rPr lang="en-US" sz="2400" err="1">
                <a:solidFill>
                  <a:schemeClr val="tx2"/>
                </a:solidFill>
                <a:ea typeface="+mn-lt"/>
                <a:cs typeface="+mn-lt"/>
              </a:rPr>
              <a:t>في</a:t>
            </a:r>
            <a:r>
              <a:rPr lang="en-US" sz="2400">
                <a:solidFill>
                  <a:schemeClr val="tx2"/>
                </a:solidFill>
                <a:ea typeface="+mn-lt"/>
                <a:cs typeface="+mn-lt"/>
              </a:rPr>
              <a:t> </a:t>
            </a:r>
            <a:r>
              <a:rPr lang="en-US" sz="2400" err="1">
                <a:solidFill>
                  <a:schemeClr val="tx2"/>
                </a:solidFill>
                <a:ea typeface="+mn-lt"/>
                <a:cs typeface="+mn-lt"/>
              </a:rPr>
              <a:t>عملية</a:t>
            </a:r>
            <a:r>
              <a:rPr lang="en-US" sz="2400">
                <a:solidFill>
                  <a:schemeClr val="tx2"/>
                </a:solidFill>
                <a:ea typeface="+mn-lt"/>
                <a:cs typeface="+mn-lt"/>
              </a:rPr>
              <a:t> </a:t>
            </a:r>
            <a:r>
              <a:rPr lang="en-US" sz="2400" err="1">
                <a:solidFill>
                  <a:schemeClr val="tx2"/>
                </a:solidFill>
                <a:ea typeface="+mn-lt"/>
                <a:cs typeface="+mn-lt"/>
              </a:rPr>
              <a:t>الطحن</a:t>
            </a:r>
            <a:endParaRPr lang="en-US" err="1">
              <a:solidFill>
                <a:schemeClr val="tx2"/>
              </a:solidFill>
            </a:endParaRPr>
          </a:p>
          <a:p>
            <a:pPr marL="0" indent="0" algn="r">
              <a:buNone/>
            </a:pPr>
            <a:r>
              <a:rPr lang="en-US" sz="2400" err="1">
                <a:solidFill>
                  <a:schemeClr val="tx2"/>
                </a:solidFill>
                <a:ea typeface="+mn-lt"/>
                <a:cs typeface="+mn-lt"/>
              </a:rPr>
              <a:t>تم</a:t>
            </a:r>
            <a:r>
              <a:rPr lang="en-US" sz="2400">
                <a:solidFill>
                  <a:schemeClr val="tx2"/>
                </a:solidFill>
                <a:ea typeface="+mn-lt"/>
                <a:cs typeface="+mn-lt"/>
              </a:rPr>
              <a:t> </a:t>
            </a:r>
            <a:r>
              <a:rPr lang="en-US" sz="2400" err="1">
                <a:solidFill>
                  <a:schemeClr val="tx2"/>
                </a:solidFill>
                <a:ea typeface="+mn-lt"/>
                <a:cs typeface="+mn-lt"/>
              </a:rPr>
              <a:t>استخدامه</a:t>
            </a:r>
            <a:r>
              <a:rPr lang="en-US" sz="2400">
                <a:solidFill>
                  <a:schemeClr val="tx2"/>
                </a:solidFill>
                <a:ea typeface="+mn-lt"/>
                <a:cs typeface="+mn-lt"/>
              </a:rPr>
              <a:t> </a:t>
            </a:r>
            <a:r>
              <a:rPr lang="en-US" sz="2400" err="1">
                <a:solidFill>
                  <a:schemeClr val="tx2"/>
                </a:solidFill>
                <a:ea typeface="+mn-lt"/>
                <a:cs typeface="+mn-lt"/>
              </a:rPr>
              <a:t>في</a:t>
            </a:r>
            <a:r>
              <a:rPr lang="en-US" sz="2400">
                <a:solidFill>
                  <a:schemeClr val="tx2"/>
                </a:solidFill>
                <a:ea typeface="+mn-lt"/>
                <a:cs typeface="+mn-lt"/>
              </a:rPr>
              <a:t> </a:t>
            </a:r>
            <a:r>
              <a:rPr lang="en-US" sz="2400" err="1">
                <a:solidFill>
                  <a:schemeClr val="tx2"/>
                </a:solidFill>
                <a:ea typeface="+mn-lt"/>
                <a:cs typeface="+mn-lt"/>
              </a:rPr>
              <a:t>مشاريع</a:t>
            </a:r>
            <a:r>
              <a:rPr lang="en-US" sz="2400">
                <a:solidFill>
                  <a:schemeClr val="tx2"/>
                </a:solidFill>
                <a:ea typeface="+mn-lt"/>
                <a:cs typeface="+mn-lt"/>
              </a:rPr>
              <a:t> </a:t>
            </a:r>
            <a:r>
              <a:rPr lang="en-US" sz="2400" err="1">
                <a:solidFill>
                  <a:schemeClr val="tx2"/>
                </a:solidFill>
                <a:ea typeface="+mn-lt"/>
                <a:cs typeface="+mn-lt"/>
              </a:rPr>
              <a:t>الصرف</a:t>
            </a:r>
            <a:r>
              <a:rPr lang="en-US" sz="2400">
                <a:solidFill>
                  <a:schemeClr val="tx2"/>
                </a:solidFill>
                <a:ea typeface="+mn-lt"/>
                <a:cs typeface="+mn-lt"/>
              </a:rPr>
              <a:t> </a:t>
            </a:r>
            <a:r>
              <a:rPr lang="en-US" sz="2400" err="1">
                <a:solidFill>
                  <a:schemeClr val="tx2"/>
                </a:solidFill>
                <a:ea typeface="+mn-lt"/>
                <a:cs typeface="+mn-lt"/>
              </a:rPr>
              <a:t>الصحي</a:t>
            </a:r>
            <a:r>
              <a:rPr lang="en-US" sz="2400">
                <a:solidFill>
                  <a:schemeClr val="tx2"/>
                </a:solidFill>
                <a:ea typeface="+mn-lt"/>
                <a:cs typeface="+mn-lt"/>
              </a:rPr>
              <a:t> </a:t>
            </a:r>
            <a:r>
              <a:rPr lang="en-US" sz="2400" err="1">
                <a:solidFill>
                  <a:schemeClr val="tx2"/>
                </a:solidFill>
                <a:ea typeface="+mn-lt"/>
                <a:cs typeface="+mn-lt"/>
              </a:rPr>
              <a:t>نظراً</a:t>
            </a:r>
            <a:r>
              <a:rPr lang="en-US" sz="2400">
                <a:solidFill>
                  <a:schemeClr val="tx2"/>
                </a:solidFill>
                <a:ea typeface="+mn-lt"/>
                <a:cs typeface="+mn-lt"/>
              </a:rPr>
              <a:t> </a:t>
            </a:r>
            <a:r>
              <a:rPr lang="en-US" sz="2400" err="1">
                <a:solidFill>
                  <a:schemeClr val="tx2"/>
                </a:solidFill>
                <a:ea typeface="+mn-lt"/>
                <a:cs typeface="+mn-lt"/>
              </a:rPr>
              <a:t>لنفاذيّته</a:t>
            </a:r>
            <a:endParaRPr lang="en-US" err="1">
              <a:solidFill>
                <a:schemeClr val="tx2"/>
              </a:solidFill>
            </a:endParaRPr>
          </a:p>
          <a:p>
            <a:pPr marL="0" indent="0" algn="r">
              <a:buNone/>
            </a:pPr>
            <a:r>
              <a:rPr lang="en-US" sz="2400" err="1">
                <a:solidFill>
                  <a:schemeClr val="tx2"/>
                </a:solidFill>
                <a:ea typeface="+mn-lt"/>
                <a:cs typeface="+mn-lt"/>
              </a:rPr>
              <a:t>استخدم</a:t>
            </a:r>
            <a:r>
              <a:rPr lang="en-US" sz="2400">
                <a:solidFill>
                  <a:schemeClr val="tx2"/>
                </a:solidFill>
                <a:ea typeface="+mn-lt"/>
                <a:cs typeface="+mn-lt"/>
              </a:rPr>
              <a:t> </a:t>
            </a:r>
            <a:r>
              <a:rPr lang="en-US" sz="2400" err="1">
                <a:solidFill>
                  <a:schemeClr val="tx2"/>
                </a:solidFill>
                <a:ea typeface="+mn-lt"/>
                <a:cs typeface="+mn-lt"/>
              </a:rPr>
              <a:t>غبار</a:t>
            </a:r>
            <a:r>
              <a:rPr lang="en-US" sz="2400">
                <a:solidFill>
                  <a:schemeClr val="tx2"/>
                </a:solidFill>
                <a:ea typeface="+mn-lt"/>
                <a:cs typeface="+mn-lt"/>
              </a:rPr>
              <a:t> </a:t>
            </a:r>
            <a:r>
              <a:rPr lang="en-US" sz="2400" err="1">
                <a:solidFill>
                  <a:schemeClr val="tx2"/>
                </a:solidFill>
                <a:ea typeface="+mn-lt"/>
                <a:cs typeface="+mn-lt"/>
              </a:rPr>
              <a:t>الحجر</a:t>
            </a:r>
            <a:r>
              <a:rPr lang="en-US" sz="2400">
                <a:solidFill>
                  <a:schemeClr val="tx2"/>
                </a:solidFill>
                <a:ea typeface="+mn-lt"/>
                <a:cs typeface="+mn-lt"/>
              </a:rPr>
              <a:t> </a:t>
            </a:r>
            <a:r>
              <a:rPr lang="en-US" sz="2400" err="1">
                <a:solidFill>
                  <a:schemeClr val="tx2"/>
                </a:solidFill>
                <a:ea typeface="+mn-lt"/>
                <a:cs typeface="+mn-lt"/>
              </a:rPr>
              <a:t>البازلتي</a:t>
            </a:r>
            <a:r>
              <a:rPr lang="en-US" sz="2400">
                <a:solidFill>
                  <a:schemeClr val="tx2"/>
                </a:solidFill>
                <a:ea typeface="+mn-lt"/>
                <a:cs typeface="+mn-lt"/>
              </a:rPr>
              <a:t> </a:t>
            </a:r>
            <a:r>
              <a:rPr lang="en-US" sz="2400" err="1">
                <a:solidFill>
                  <a:schemeClr val="tx2"/>
                </a:solidFill>
                <a:ea typeface="+mn-lt"/>
                <a:cs typeface="+mn-lt"/>
              </a:rPr>
              <a:t>كسمادٍ</a:t>
            </a:r>
            <a:r>
              <a:rPr lang="en-US" sz="2400">
                <a:solidFill>
                  <a:schemeClr val="tx2"/>
                </a:solidFill>
                <a:ea typeface="+mn-lt"/>
                <a:cs typeface="+mn-lt"/>
              </a:rPr>
              <a:t> </a:t>
            </a:r>
            <a:r>
              <a:rPr lang="en-US" sz="2400" err="1">
                <a:solidFill>
                  <a:schemeClr val="tx2"/>
                </a:solidFill>
                <a:ea typeface="+mn-lt"/>
                <a:cs typeface="+mn-lt"/>
              </a:rPr>
              <a:t>للزراعة</a:t>
            </a:r>
            <a:r>
              <a:rPr lang="en-US" sz="2400">
                <a:solidFill>
                  <a:schemeClr val="tx2"/>
                </a:solidFill>
                <a:ea typeface="+mn-lt"/>
                <a:cs typeface="+mn-lt"/>
              </a:rPr>
              <a:t> </a:t>
            </a:r>
            <a:r>
              <a:rPr lang="en-US" sz="2400" err="1">
                <a:solidFill>
                  <a:schemeClr val="tx2"/>
                </a:solidFill>
                <a:ea typeface="+mn-lt"/>
                <a:cs typeface="+mn-lt"/>
              </a:rPr>
              <a:t>لزيادة</a:t>
            </a:r>
            <a:r>
              <a:rPr lang="en-US" sz="2400">
                <a:solidFill>
                  <a:schemeClr val="tx2"/>
                </a:solidFill>
                <a:ea typeface="+mn-lt"/>
                <a:cs typeface="+mn-lt"/>
              </a:rPr>
              <a:t> </a:t>
            </a:r>
            <a:r>
              <a:rPr lang="en-US" sz="2400" err="1">
                <a:solidFill>
                  <a:schemeClr val="tx2"/>
                </a:solidFill>
                <a:ea typeface="+mn-lt"/>
                <a:cs typeface="+mn-lt"/>
              </a:rPr>
              <a:t>خصوبة</a:t>
            </a:r>
            <a:r>
              <a:rPr lang="en-US" sz="2400">
                <a:solidFill>
                  <a:schemeClr val="tx2"/>
                </a:solidFill>
                <a:ea typeface="+mn-lt"/>
                <a:cs typeface="+mn-lt"/>
              </a:rPr>
              <a:t> </a:t>
            </a:r>
            <a:r>
              <a:rPr lang="en-US" sz="2400" err="1">
                <a:solidFill>
                  <a:schemeClr val="tx2"/>
                </a:solidFill>
                <a:ea typeface="+mn-lt"/>
                <a:cs typeface="+mn-lt"/>
              </a:rPr>
              <a:t>التربة</a:t>
            </a:r>
            <a:endParaRPr lang="en-US" err="1">
              <a:solidFill>
                <a:schemeClr val="tx2"/>
              </a:solidFill>
            </a:endParaRPr>
          </a:p>
          <a:p>
            <a:pPr marL="0" indent="0" algn="r">
              <a:buNone/>
            </a:pPr>
            <a:r>
              <a:rPr lang="en-US" sz="2400">
                <a:solidFill>
                  <a:schemeClr val="tx2"/>
                </a:solidFill>
                <a:ea typeface="+mn-lt"/>
                <a:cs typeface="+mn-lt"/>
              </a:rPr>
              <a:t> </a:t>
            </a:r>
            <a:r>
              <a:rPr lang="en-US" sz="2400" err="1">
                <a:solidFill>
                  <a:schemeClr val="tx2"/>
                </a:solidFill>
                <a:ea typeface="+mn-lt"/>
                <a:cs typeface="+mn-lt"/>
              </a:rPr>
              <a:t>تم</a:t>
            </a:r>
            <a:r>
              <a:rPr lang="en-US" sz="2400">
                <a:solidFill>
                  <a:schemeClr val="tx2"/>
                </a:solidFill>
                <a:ea typeface="+mn-lt"/>
                <a:cs typeface="+mn-lt"/>
              </a:rPr>
              <a:t> </a:t>
            </a:r>
            <a:r>
              <a:rPr lang="en-US" sz="2400" err="1">
                <a:solidFill>
                  <a:schemeClr val="tx2"/>
                </a:solidFill>
                <a:ea typeface="+mn-lt"/>
                <a:cs typeface="+mn-lt"/>
              </a:rPr>
              <a:t>استخدامه</a:t>
            </a:r>
            <a:r>
              <a:rPr lang="en-US" sz="2400">
                <a:solidFill>
                  <a:schemeClr val="tx2"/>
                </a:solidFill>
                <a:ea typeface="+mn-lt"/>
                <a:cs typeface="+mn-lt"/>
              </a:rPr>
              <a:t> </a:t>
            </a:r>
            <a:r>
              <a:rPr lang="en-US" sz="2400" err="1">
                <a:solidFill>
                  <a:schemeClr val="tx2"/>
                </a:solidFill>
                <a:ea typeface="+mn-lt"/>
                <a:cs typeface="+mn-lt"/>
              </a:rPr>
              <a:t>في</a:t>
            </a:r>
            <a:r>
              <a:rPr lang="en-US" sz="2400">
                <a:solidFill>
                  <a:schemeClr val="tx2"/>
                </a:solidFill>
                <a:ea typeface="+mn-lt"/>
                <a:cs typeface="+mn-lt"/>
              </a:rPr>
              <a:t> </a:t>
            </a:r>
            <a:r>
              <a:rPr lang="en-US" sz="2400" err="1">
                <a:solidFill>
                  <a:schemeClr val="tx2"/>
                </a:solidFill>
                <a:ea typeface="+mn-lt"/>
                <a:cs typeface="+mn-lt"/>
              </a:rPr>
              <a:t>عمليات</a:t>
            </a:r>
            <a:r>
              <a:rPr lang="en-US" sz="2400">
                <a:solidFill>
                  <a:schemeClr val="tx2"/>
                </a:solidFill>
                <a:ea typeface="+mn-lt"/>
                <a:cs typeface="+mn-lt"/>
              </a:rPr>
              <a:t> </a:t>
            </a:r>
            <a:r>
              <a:rPr lang="en-US" sz="2400" err="1">
                <a:solidFill>
                  <a:schemeClr val="tx2"/>
                </a:solidFill>
                <a:ea typeface="+mn-lt"/>
                <a:cs typeface="+mn-lt"/>
              </a:rPr>
              <a:t>العزل</a:t>
            </a:r>
            <a:r>
              <a:rPr lang="en-US" sz="2400">
                <a:solidFill>
                  <a:schemeClr val="tx2"/>
                </a:solidFill>
                <a:ea typeface="+mn-lt"/>
                <a:cs typeface="+mn-lt"/>
              </a:rPr>
              <a:t>، </a:t>
            </a:r>
            <a:r>
              <a:rPr lang="en-US" sz="2400" err="1">
                <a:solidFill>
                  <a:schemeClr val="tx2"/>
                </a:solidFill>
                <a:ea typeface="+mn-lt"/>
                <a:cs typeface="+mn-lt"/>
              </a:rPr>
              <a:t>وخصوصاً</a:t>
            </a:r>
            <a:r>
              <a:rPr lang="en-US" sz="2400">
                <a:solidFill>
                  <a:schemeClr val="tx2"/>
                </a:solidFill>
                <a:ea typeface="+mn-lt"/>
                <a:cs typeface="+mn-lt"/>
              </a:rPr>
              <a:t> </a:t>
            </a:r>
            <a:r>
              <a:rPr lang="en-US" sz="2400" err="1">
                <a:solidFill>
                  <a:schemeClr val="tx2"/>
                </a:solidFill>
                <a:ea typeface="+mn-lt"/>
                <a:cs typeface="+mn-lt"/>
              </a:rPr>
              <a:t>بسبب</a:t>
            </a:r>
            <a:r>
              <a:rPr lang="en-US" sz="2400">
                <a:solidFill>
                  <a:schemeClr val="tx2"/>
                </a:solidFill>
                <a:ea typeface="+mn-lt"/>
                <a:cs typeface="+mn-lt"/>
              </a:rPr>
              <a:t> </a:t>
            </a:r>
            <a:r>
              <a:rPr lang="en-US" sz="2400" err="1">
                <a:solidFill>
                  <a:schemeClr val="tx2"/>
                </a:solidFill>
                <a:ea typeface="+mn-lt"/>
                <a:cs typeface="+mn-lt"/>
              </a:rPr>
              <a:t>مقاومته</a:t>
            </a:r>
            <a:r>
              <a:rPr lang="en-US" sz="2400">
                <a:solidFill>
                  <a:schemeClr val="tx2"/>
                </a:solidFill>
                <a:ea typeface="+mn-lt"/>
                <a:cs typeface="+mn-lt"/>
              </a:rPr>
              <a:t> </a:t>
            </a:r>
            <a:r>
              <a:rPr lang="en-US" sz="2400" err="1">
                <a:solidFill>
                  <a:schemeClr val="tx2"/>
                </a:solidFill>
                <a:ea typeface="+mn-lt"/>
                <a:cs typeface="+mn-lt"/>
              </a:rPr>
              <a:t>للحرارة</a:t>
            </a:r>
            <a:r>
              <a:rPr lang="en-US" sz="2400">
                <a:solidFill>
                  <a:schemeClr val="tx2"/>
                </a:solidFill>
                <a:ea typeface="+mn-lt"/>
                <a:cs typeface="+mn-lt"/>
              </a:rPr>
              <a:t>، </a:t>
            </a:r>
            <a:r>
              <a:rPr lang="en-US" sz="2400" err="1">
                <a:solidFill>
                  <a:schemeClr val="tx2"/>
                </a:solidFill>
                <a:ea typeface="+mn-lt"/>
                <a:cs typeface="+mn-lt"/>
              </a:rPr>
              <a:t>إذ</a:t>
            </a:r>
            <a:r>
              <a:rPr lang="en-US" sz="2400">
                <a:solidFill>
                  <a:schemeClr val="tx2"/>
                </a:solidFill>
                <a:ea typeface="+mn-lt"/>
                <a:cs typeface="+mn-lt"/>
              </a:rPr>
              <a:t> </a:t>
            </a:r>
            <a:r>
              <a:rPr lang="en-US" sz="2400" err="1">
                <a:solidFill>
                  <a:schemeClr val="tx2"/>
                </a:solidFill>
                <a:ea typeface="+mn-lt"/>
                <a:cs typeface="+mn-lt"/>
              </a:rPr>
              <a:t>يستخدم</a:t>
            </a:r>
            <a:r>
              <a:rPr lang="en-US" sz="2400">
                <a:solidFill>
                  <a:schemeClr val="tx2"/>
                </a:solidFill>
                <a:ea typeface="+mn-lt"/>
                <a:cs typeface="+mn-lt"/>
              </a:rPr>
              <a:t> </a:t>
            </a:r>
            <a:r>
              <a:rPr lang="en-US" sz="2400" err="1">
                <a:solidFill>
                  <a:schemeClr val="tx2"/>
                </a:solidFill>
                <a:ea typeface="+mn-lt"/>
                <a:cs typeface="+mn-lt"/>
              </a:rPr>
              <a:t>في</a:t>
            </a:r>
            <a:r>
              <a:rPr lang="en-US" sz="2400">
                <a:solidFill>
                  <a:schemeClr val="tx2"/>
                </a:solidFill>
                <a:ea typeface="+mn-lt"/>
                <a:cs typeface="+mn-lt"/>
              </a:rPr>
              <a:t> </a:t>
            </a:r>
            <a:r>
              <a:rPr lang="en-US" sz="2400" err="1">
                <a:solidFill>
                  <a:schemeClr val="tx2"/>
                </a:solidFill>
                <a:ea typeface="+mn-lt"/>
                <a:cs typeface="+mn-lt"/>
              </a:rPr>
              <a:t>المواقد</a:t>
            </a:r>
            <a:endParaRPr lang="en-US" err="1">
              <a:solidFill>
                <a:schemeClr val="tx2"/>
              </a:solidFill>
              <a:cs typeface="Calibri" panose="020F0502020204030204"/>
            </a:endParaRPr>
          </a:p>
          <a:p>
            <a:pPr marL="0" indent="0" algn="r">
              <a:buNone/>
            </a:pPr>
            <a:endParaRPr lang="en-US">
              <a:solidFill>
                <a:schemeClr val="tx2"/>
              </a:solidFill>
              <a:cs typeface="Calibri"/>
            </a:endParaRP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2285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88F13A72-B10B-7A0E-123D-2F7D70CDCDE8}"/>
              </a:ext>
            </a:extLst>
          </p:cNvPr>
          <p:cNvSpPr>
            <a:spLocks noGrp="1"/>
          </p:cNvSpPr>
          <p:nvPr>
            <p:ph type="title"/>
          </p:nvPr>
        </p:nvSpPr>
        <p:spPr>
          <a:xfrm>
            <a:off x="3042302" y="-15154"/>
            <a:ext cx="5754696" cy="1147236"/>
          </a:xfrm>
        </p:spPr>
        <p:txBody>
          <a:bodyPr>
            <a:normAutofit/>
          </a:bodyPr>
          <a:lstStyle/>
          <a:p>
            <a:pPr algn="ctr"/>
            <a:r>
              <a:rPr lang="en-US" sz="4000" b="1" err="1">
                <a:solidFill>
                  <a:schemeClr val="tx2"/>
                </a:solidFill>
                <a:cs typeface="Calibri Light"/>
              </a:rPr>
              <a:t>الموقع</a:t>
            </a:r>
            <a:endParaRPr lang="en-US" sz="3600" b="1" err="1">
              <a:solidFill>
                <a:schemeClr val="tx2"/>
              </a:solidFill>
              <a:cs typeface="Calibri Light" panose="020F0302020204030204"/>
            </a:endParaRPr>
          </a:p>
        </p:txBody>
      </p:sp>
      <p:sp>
        <p:nvSpPr>
          <p:cNvPr id="3" name="Content Placeholder 2">
            <a:extLst>
              <a:ext uri="{FF2B5EF4-FFF2-40B4-BE49-F238E27FC236}">
                <a16:creationId xmlns:a16="http://schemas.microsoft.com/office/drawing/2014/main" id="{3C4BE6FA-330A-DBF7-F74E-416A69CF611A}"/>
              </a:ext>
            </a:extLst>
          </p:cNvPr>
          <p:cNvSpPr>
            <a:spLocks noGrp="1"/>
          </p:cNvSpPr>
          <p:nvPr>
            <p:ph idx="1"/>
          </p:nvPr>
        </p:nvSpPr>
        <p:spPr>
          <a:xfrm>
            <a:off x="1296376" y="1613488"/>
            <a:ext cx="8915870" cy="4041127"/>
          </a:xfrm>
        </p:spPr>
        <p:txBody>
          <a:bodyPr anchor="t">
            <a:normAutofit lnSpcReduction="10000"/>
          </a:bodyPr>
          <a:lstStyle/>
          <a:p>
            <a:pPr marL="0" indent="0" algn="r">
              <a:buNone/>
            </a:pPr>
            <a:r>
              <a:rPr lang="ar-AE">
                <a:cs typeface="Arial"/>
              </a:rPr>
              <a:t>يتواجد البازلت في الاردن في ثلاث مناطق وهي</a:t>
            </a:r>
            <a:endParaRPr lang="en-US" sz="2000">
              <a:solidFill>
                <a:srgbClr val="44546A"/>
              </a:solidFill>
              <a:cs typeface="Arial"/>
            </a:endParaRPr>
          </a:p>
          <a:p>
            <a:pPr marL="0" indent="0" algn="r">
              <a:buNone/>
            </a:pPr>
            <a:endParaRPr lang="ar-AE">
              <a:solidFill>
                <a:srgbClr val="0070C0"/>
              </a:solidFill>
              <a:cs typeface="Arial"/>
            </a:endParaRPr>
          </a:p>
          <a:p>
            <a:pPr marL="0" indent="0" algn="r">
              <a:buNone/>
            </a:pPr>
            <a:r>
              <a:rPr lang="ar-AE">
                <a:solidFill>
                  <a:srgbClr val="0070C0"/>
                </a:solidFill>
                <a:cs typeface="Arial"/>
              </a:rPr>
              <a:t>شمال شرق الاردن</a:t>
            </a:r>
            <a:r>
              <a:rPr lang="ar-AE">
                <a:solidFill>
                  <a:srgbClr val="000000"/>
                </a:solidFill>
                <a:cs typeface="Arial"/>
              </a:rPr>
              <a:t> : مناطق الازرق، </a:t>
            </a:r>
            <a:r>
              <a:rPr lang="ar-AE" err="1">
                <a:solidFill>
                  <a:srgbClr val="000000"/>
                </a:solidFill>
                <a:cs typeface="Arial"/>
              </a:rPr>
              <a:t>الصفاوي،شرق</a:t>
            </a:r>
            <a:r>
              <a:rPr lang="ar-AE">
                <a:solidFill>
                  <a:srgbClr val="000000"/>
                </a:solidFill>
                <a:cs typeface="Arial"/>
              </a:rPr>
              <a:t> المفرق او ما يعرف ب (حرات الشام) ويغطي مساحة 11000 كيلومتر مربع</a:t>
            </a:r>
            <a:endParaRPr lang="ar-AE"/>
          </a:p>
          <a:p>
            <a:pPr marL="0" indent="0" algn="r">
              <a:buNone/>
            </a:pPr>
            <a:endParaRPr lang="ar-AE">
              <a:solidFill>
                <a:srgbClr val="000000"/>
              </a:solidFill>
              <a:cs typeface="Arial"/>
            </a:endParaRPr>
          </a:p>
          <a:p>
            <a:pPr marL="0" indent="0" algn="r">
              <a:buNone/>
            </a:pPr>
            <a:r>
              <a:rPr lang="ar-AE">
                <a:solidFill>
                  <a:srgbClr val="0070C0"/>
                </a:solidFill>
                <a:cs typeface="Arial"/>
              </a:rPr>
              <a:t>وسط الاردن:</a:t>
            </a:r>
            <a:r>
              <a:rPr lang="ar-AE">
                <a:solidFill>
                  <a:srgbClr val="000000"/>
                </a:solidFill>
                <a:cs typeface="Arial"/>
              </a:rPr>
              <a:t> مناطق جبل </a:t>
            </a:r>
            <a:r>
              <a:rPr lang="ar-AE" err="1">
                <a:solidFill>
                  <a:srgbClr val="000000"/>
                </a:solidFill>
                <a:cs typeface="Arial"/>
              </a:rPr>
              <a:t>شيجان</a:t>
            </a:r>
            <a:r>
              <a:rPr lang="ar-AE">
                <a:solidFill>
                  <a:srgbClr val="000000"/>
                </a:solidFill>
                <a:cs typeface="Arial"/>
              </a:rPr>
              <a:t>، ماعين، </a:t>
            </a:r>
            <a:r>
              <a:rPr lang="ar-AE" err="1">
                <a:solidFill>
                  <a:srgbClr val="000000"/>
                </a:solidFill>
                <a:cs typeface="Arial"/>
              </a:rPr>
              <a:t>ومكاور</a:t>
            </a:r>
            <a:r>
              <a:rPr lang="ar-AE">
                <a:solidFill>
                  <a:srgbClr val="000000"/>
                </a:solidFill>
                <a:cs typeface="Arial"/>
              </a:rPr>
              <a:t> </a:t>
            </a:r>
            <a:r>
              <a:rPr lang="ar-AE" err="1">
                <a:solidFill>
                  <a:srgbClr val="000000"/>
                </a:solidFill>
                <a:cs typeface="Arial"/>
              </a:rPr>
              <a:t>والزاره</a:t>
            </a:r>
            <a:endParaRPr lang="ar-AE">
              <a:solidFill>
                <a:srgbClr val="000000"/>
              </a:solidFill>
              <a:cs typeface="Arial"/>
            </a:endParaRPr>
          </a:p>
          <a:p>
            <a:pPr marL="0" indent="0" algn="r">
              <a:buNone/>
            </a:pPr>
            <a:endParaRPr lang="ar-AE">
              <a:solidFill>
                <a:srgbClr val="000000"/>
              </a:solidFill>
              <a:cs typeface="Arial"/>
            </a:endParaRPr>
          </a:p>
          <a:p>
            <a:pPr marL="0" indent="0" algn="r">
              <a:buNone/>
            </a:pPr>
            <a:r>
              <a:rPr lang="ar-AE">
                <a:solidFill>
                  <a:srgbClr val="0070C0"/>
                </a:solidFill>
                <a:cs typeface="Arial"/>
              </a:rPr>
              <a:t>جنوب الاردن </a:t>
            </a:r>
            <a:r>
              <a:rPr lang="ar-AE">
                <a:solidFill>
                  <a:srgbClr val="000000"/>
                </a:solidFill>
                <a:cs typeface="Arial"/>
              </a:rPr>
              <a:t>: ومن اهمها تل برما، وجبل </a:t>
            </a:r>
            <a:r>
              <a:rPr lang="ar-AE" err="1">
                <a:solidFill>
                  <a:srgbClr val="000000"/>
                </a:solidFill>
                <a:cs typeface="Arial"/>
              </a:rPr>
              <a:t>عنيزه</a:t>
            </a:r>
            <a:r>
              <a:rPr lang="ar-AE">
                <a:solidFill>
                  <a:srgbClr val="000000"/>
                </a:solidFill>
                <a:cs typeface="Arial"/>
              </a:rPr>
              <a:t> وتبعد حوالي 170 كم جنوب عمان</a:t>
            </a:r>
          </a:p>
          <a:p>
            <a:pPr marL="0" indent="0" algn="r">
              <a:buNone/>
            </a:pPr>
            <a:endParaRPr lang="ar-AE">
              <a:solidFill>
                <a:srgbClr val="000000"/>
              </a:solidFill>
              <a:cs typeface="Arial"/>
            </a:endParaRPr>
          </a:p>
          <a:p>
            <a:pPr marL="0" indent="0" algn="r">
              <a:buNone/>
            </a:pPr>
            <a:endParaRPr lang="ar-AE">
              <a:solidFill>
                <a:srgbClr val="000000"/>
              </a:solidFill>
              <a:cs typeface="Arial"/>
            </a:endParaRPr>
          </a:p>
          <a:p>
            <a:pPr marL="0" indent="0" algn="r">
              <a:buNone/>
            </a:pPr>
            <a:endParaRPr lang="ar-AE">
              <a:solidFill>
                <a:srgbClr val="000000"/>
              </a:solidFill>
              <a:cs typeface="Arial"/>
            </a:endParaRPr>
          </a:p>
          <a:p>
            <a:pPr marL="0" indent="0" algn="r">
              <a:buNone/>
            </a:pPr>
            <a:endParaRPr lang="ar-AE">
              <a:solidFill>
                <a:srgbClr val="000000"/>
              </a:solidFill>
              <a:cs typeface="Arial"/>
            </a:endParaRPr>
          </a:p>
          <a:p>
            <a:pPr marL="0" indent="0" algn="r">
              <a:buNone/>
            </a:pPr>
            <a:endParaRPr lang="ar-AE">
              <a:solidFill>
                <a:srgbClr val="000000"/>
              </a:solidFill>
              <a:cs typeface="Arial"/>
            </a:endParaRPr>
          </a:p>
          <a:p>
            <a:pPr marL="0" indent="0">
              <a:buNone/>
            </a:pPr>
            <a:endParaRPr lang="ar-AE">
              <a:solidFill>
                <a:srgbClr val="000000"/>
              </a:solidFill>
              <a:cs typeface="Aria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24414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93898FF-D987-4B0E-BFB4-85F5EB356D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EB84055-029C-4E86-8844-D05D96C024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8A2842C0-6210-4FDB-B1FF-C14C927377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13" name="Rectangle 12">
            <a:extLst>
              <a:ext uri="{FF2B5EF4-FFF2-40B4-BE49-F238E27FC236}">
                <a16:creationId xmlns:a16="http://schemas.microsoft.com/office/drawing/2014/main" id="{799037F2-4CAF-446B-90DB-1480B247A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128589C-AF3D-49CF-BD92-C1D1D2F53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le 1">
            <a:extLst>
              <a:ext uri="{FF2B5EF4-FFF2-40B4-BE49-F238E27FC236}">
                <a16:creationId xmlns:a16="http://schemas.microsoft.com/office/drawing/2014/main" id="{60FF8891-A081-25A8-9B95-BC86348E085C}"/>
              </a:ext>
            </a:extLst>
          </p:cNvPr>
          <p:cNvSpPr>
            <a:spLocks noGrp="1"/>
          </p:cNvSpPr>
          <p:nvPr>
            <p:ph type="title"/>
          </p:nvPr>
        </p:nvSpPr>
        <p:spPr>
          <a:xfrm>
            <a:off x="1991485" y="1442049"/>
            <a:ext cx="8201552" cy="3215898"/>
          </a:xfrm>
        </p:spPr>
        <p:txBody>
          <a:bodyPr vert="horz" lIns="91440" tIns="45720" rIns="91440" bIns="45720" rtlCol="0" anchor="b">
            <a:normAutofit/>
          </a:bodyPr>
          <a:lstStyle/>
          <a:p>
            <a:pPr algn="ctr"/>
            <a:r>
              <a:rPr lang="en-US" sz="2800" err="1">
                <a:ea typeface="+mj-lt"/>
                <a:cs typeface="+mj-lt"/>
              </a:rPr>
              <a:t>ولو</a:t>
            </a:r>
            <a:r>
              <a:rPr lang="en-US" sz="2800">
                <a:ea typeface="+mj-lt"/>
                <a:cs typeface="+mj-lt"/>
              </a:rPr>
              <a:t> </a:t>
            </a:r>
            <a:r>
              <a:rPr lang="en-US" sz="2800" err="1">
                <a:ea typeface="+mj-lt"/>
                <a:cs typeface="+mj-lt"/>
              </a:rPr>
              <a:t>كنت</a:t>
            </a:r>
            <a:r>
              <a:rPr lang="en-US" sz="2800">
                <a:ea typeface="+mj-lt"/>
                <a:cs typeface="+mj-lt"/>
              </a:rPr>
              <a:t> </a:t>
            </a:r>
            <a:r>
              <a:rPr lang="en-US" sz="2800" err="1">
                <a:ea typeface="+mj-lt"/>
                <a:cs typeface="+mj-lt"/>
              </a:rPr>
              <a:t>انا</a:t>
            </a:r>
            <a:r>
              <a:rPr lang="en-US" sz="2800">
                <a:ea typeface="+mj-lt"/>
                <a:cs typeface="+mj-lt"/>
              </a:rPr>
              <a:t> </a:t>
            </a:r>
            <a:r>
              <a:rPr lang="en-US" sz="2800" err="1">
                <a:ea typeface="+mj-lt"/>
                <a:cs typeface="+mj-lt"/>
              </a:rPr>
              <a:t>وزير</a:t>
            </a:r>
            <a:r>
              <a:rPr lang="en-US" sz="2800">
                <a:ea typeface="+mj-lt"/>
                <a:cs typeface="+mj-lt"/>
              </a:rPr>
              <a:t> </a:t>
            </a:r>
            <a:r>
              <a:rPr lang="en-US" sz="2800" err="1">
                <a:ea typeface="+mj-lt"/>
                <a:cs typeface="+mj-lt"/>
              </a:rPr>
              <a:t>الاقتصاد</a:t>
            </a:r>
            <a:r>
              <a:rPr lang="en-US" sz="2800">
                <a:ea typeface="+mj-lt"/>
                <a:cs typeface="+mj-lt"/>
              </a:rPr>
              <a:t> </a:t>
            </a:r>
            <a:r>
              <a:rPr lang="en-US" sz="2800" err="1">
                <a:ea typeface="+mj-lt"/>
                <a:cs typeface="+mj-lt"/>
              </a:rPr>
              <a:t>الاردني</a:t>
            </a:r>
            <a:r>
              <a:rPr lang="en-US" sz="2800">
                <a:ea typeface="+mj-lt"/>
                <a:cs typeface="+mj-lt"/>
              </a:rPr>
              <a:t> </a:t>
            </a:r>
            <a:r>
              <a:rPr lang="en-US" sz="2800" err="1">
                <a:ea typeface="+mj-lt"/>
                <a:cs typeface="+mj-lt"/>
              </a:rPr>
              <a:t>فكنت</a:t>
            </a:r>
            <a:r>
              <a:rPr lang="en-US" sz="4800">
                <a:ea typeface="+mj-lt"/>
                <a:cs typeface="+mj-lt"/>
              </a:rPr>
              <a:t> </a:t>
            </a:r>
            <a:r>
              <a:rPr lang="en-US" sz="2800" err="1">
                <a:ea typeface="+mj-lt"/>
                <a:cs typeface="+mj-lt"/>
              </a:rPr>
              <a:t>سأستعمل</a:t>
            </a:r>
            <a:r>
              <a:rPr lang="en-US" sz="2800">
                <a:ea typeface="+mj-lt"/>
                <a:cs typeface="+mj-lt"/>
              </a:rPr>
              <a:t> </a:t>
            </a:r>
            <a:r>
              <a:rPr lang="en-US" sz="2800" err="1">
                <a:ea typeface="+mj-lt"/>
                <a:cs typeface="+mj-lt"/>
              </a:rPr>
              <a:t>صخر</a:t>
            </a:r>
            <a:r>
              <a:rPr lang="en-US" sz="2800">
                <a:ea typeface="+mj-lt"/>
                <a:cs typeface="+mj-lt"/>
              </a:rPr>
              <a:t> </a:t>
            </a:r>
            <a:r>
              <a:rPr lang="en-US" sz="2800" err="1">
                <a:ea typeface="+mj-lt"/>
                <a:cs typeface="+mj-lt"/>
              </a:rPr>
              <a:t>البازلت</a:t>
            </a:r>
            <a:r>
              <a:rPr lang="en-US" sz="2800">
                <a:ea typeface="+mj-lt"/>
                <a:cs typeface="+mj-lt"/>
              </a:rPr>
              <a:t> </a:t>
            </a:r>
            <a:r>
              <a:rPr lang="en-US" sz="2800" err="1">
                <a:ea typeface="+mj-lt"/>
                <a:cs typeface="+mj-lt"/>
              </a:rPr>
              <a:t>في</a:t>
            </a:r>
            <a:r>
              <a:rPr lang="en-US" sz="2800">
                <a:ea typeface="+mj-lt"/>
                <a:cs typeface="+mj-lt"/>
              </a:rPr>
              <a:t> </a:t>
            </a:r>
            <a:r>
              <a:rPr lang="en-US" sz="2800" err="1">
                <a:ea typeface="+mj-lt"/>
                <a:cs typeface="+mj-lt"/>
              </a:rPr>
              <a:t>المدرجات</a:t>
            </a:r>
            <a:r>
              <a:rPr lang="en-US" sz="2800">
                <a:ea typeface="+mj-lt"/>
                <a:cs typeface="+mj-lt"/>
              </a:rPr>
              <a:t> </a:t>
            </a:r>
            <a:r>
              <a:rPr lang="en-US" sz="2800" err="1">
                <a:ea typeface="+mj-lt"/>
                <a:cs typeface="+mj-lt"/>
              </a:rPr>
              <a:t>والمطاحن</a:t>
            </a:r>
            <a:r>
              <a:rPr lang="en-US" sz="2800">
                <a:ea typeface="+mj-lt"/>
                <a:cs typeface="+mj-lt"/>
              </a:rPr>
              <a:t> </a:t>
            </a:r>
            <a:r>
              <a:rPr lang="en-US" sz="2800" err="1">
                <a:ea typeface="+mj-lt"/>
                <a:cs typeface="+mj-lt"/>
              </a:rPr>
              <a:t>وفي</a:t>
            </a:r>
            <a:r>
              <a:rPr lang="en-US" sz="2800">
                <a:ea typeface="+mj-lt"/>
                <a:cs typeface="+mj-lt"/>
              </a:rPr>
              <a:t> </a:t>
            </a:r>
            <a:r>
              <a:rPr lang="en-US" sz="2800" err="1">
                <a:ea typeface="+mj-lt"/>
                <a:cs typeface="+mj-lt"/>
              </a:rPr>
              <a:t>مشاريع</a:t>
            </a:r>
            <a:r>
              <a:rPr lang="en-US" sz="2800">
                <a:ea typeface="+mj-lt"/>
                <a:cs typeface="+mj-lt"/>
              </a:rPr>
              <a:t> </a:t>
            </a:r>
            <a:r>
              <a:rPr lang="en-US" sz="2800" err="1">
                <a:ea typeface="+mj-lt"/>
                <a:cs typeface="+mj-lt"/>
              </a:rPr>
              <a:t>الصرف</a:t>
            </a:r>
            <a:r>
              <a:rPr lang="en-US" sz="2800">
                <a:ea typeface="+mj-lt"/>
                <a:cs typeface="+mj-lt"/>
              </a:rPr>
              <a:t> </a:t>
            </a:r>
            <a:r>
              <a:rPr lang="en-US" sz="2800" err="1">
                <a:ea typeface="+mj-lt"/>
                <a:cs typeface="+mj-lt"/>
              </a:rPr>
              <a:t>الصحي</a:t>
            </a:r>
            <a:r>
              <a:rPr lang="en-US" sz="2800">
                <a:ea typeface="+mj-lt"/>
                <a:cs typeface="+mj-lt"/>
              </a:rPr>
              <a:t> </a:t>
            </a:r>
            <a:r>
              <a:rPr lang="en-US" sz="2800" err="1">
                <a:ea typeface="+mj-lt"/>
                <a:cs typeface="+mj-lt"/>
              </a:rPr>
              <a:t>وفي</a:t>
            </a:r>
            <a:r>
              <a:rPr lang="en-US" sz="2800">
                <a:ea typeface="+mj-lt"/>
                <a:cs typeface="+mj-lt"/>
              </a:rPr>
              <a:t> </a:t>
            </a:r>
            <a:r>
              <a:rPr lang="en-US" sz="2800" err="1">
                <a:ea typeface="+mj-lt"/>
                <a:cs typeface="+mj-lt"/>
              </a:rPr>
              <a:t>القوالـب</a:t>
            </a:r>
            <a:r>
              <a:rPr lang="en-US" sz="2800">
                <a:ea typeface="+mj-lt"/>
                <a:cs typeface="+mj-lt"/>
              </a:rPr>
              <a:t> </a:t>
            </a:r>
            <a:r>
              <a:rPr lang="en-US" sz="2800" err="1">
                <a:ea typeface="+mj-lt"/>
                <a:cs typeface="+mj-lt"/>
              </a:rPr>
              <a:t>الحراريـة</a:t>
            </a:r>
            <a:r>
              <a:rPr lang="en-US" sz="2800">
                <a:ea typeface="+mj-lt"/>
                <a:cs typeface="+mj-lt"/>
              </a:rPr>
              <a:t> </a:t>
            </a:r>
            <a:r>
              <a:rPr lang="en-US" sz="2800" err="1">
                <a:ea typeface="+mj-lt"/>
                <a:cs typeface="+mj-lt"/>
              </a:rPr>
              <a:t>وأعمـدة</a:t>
            </a:r>
            <a:r>
              <a:rPr lang="en-US" sz="2800">
                <a:ea typeface="+mj-lt"/>
                <a:cs typeface="+mj-lt"/>
              </a:rPr>
              <a:t> </a:t>
            </a:r>
            <a:r>
              <a:rPr lang="en-US" sz="2800" err="1">
                <a:ea typeface="+mj-lt"/>
                <a:cs typeface="+mj-lt"/>
              </a:rPr>
              <a:t>الزينـة</a:t>
            </a:r>
            <a:r>
              <a:rPr lang="en-US" sz="2800">
                <a:ea typeface="+mj-lt"/>
                <a:cs typeface="+mj-lt"/>
              </a:rPr>
              <a:t> </a:t>
            </a:r>
            <a:r>
              <a:rPr lang="en-US" sz="2800" err="1">
                <a:ea typeface="+mj-lt"/>
                <a:cs typeface="+mj-lt"/>
              </a:rPr>
              <a:t>والترخيـم</a:t>
            </a:r>
            <a:r>
              <a:rPr lang="en-US" sz="2800">
                <a:ea typeface="+mj-lt"/>
                <a:cs typeface="+mj-lt"/>
              </a:rPr>
              <a:t> </a:t>
            </a:r>
            <a:r>
              <a:rPr lang="en-US" sz="2800" err="1">
                <a:ea typeface="+mj-lt"/>
                <a:cs typeface="+mj-lt"/>
              </a:rPr>
              <a:t>وصناعـة</a:t>
            </a:r>
            <a:r>
              <a:rPr lang="en-US" sz="2800">
                <a:ea typeface="+mj-lt"/>
                <a:cs typeface="+mj-lt"/>
              </a:rPr>
              <a:t> </a:t>
            </a:r>
            <a:r>
              <a:rPr lang="en-US" sz="2800" err="1">
                <a:ea typeface="+mj-lt"/>
                <a:cs typeface="+mj-lt"/>
              </a:rPr>
              <a:t>الصـوف</a:t>
            </a:r>
            <a:r>
              <a:rPr lang="en-US" sz="2800">
                <a:ea typeface="+mj-lt"/>
                <a:cs typeface="+mj-lt"/>
              </a:rPr>
              <a:t> </a:t>
            </a:r>
            <a:r>
              <a:rPr lang="en-US" sz="2800" err="1">
                <a:ea typeface="+mj-lt"/>
                <a:cs typeface="+mj-lt"/>
              </a:rPr>
              <a:t>الصخـري</a:t>
            </a:r>
            <a:r>
              <a:rPr lang="en-US" sz="2800">
                <a:ea typeface="+mj-lt"/>
                <a:cs typeface="+mj-lt"/>
              </a:rPr>
              <a:t> </a:t>
            </a:r>
            <a:r>
              <a:rPr lang="en-US" sz="2800" err="1">
                <a:ea typeface="+mj-lt"/>
                <a:cs typeface="+mj-lt"/>
              </a:rPr>
              <a:t>وفـي</a:t>
            </a:r>
            <a:r>
              <a:rPr lang="en-US" sz="2800">
                <a:ea typeface="+mj-lt"/>
                <a:cs typeface="+mj-lt"/>
              </a:rPr>
              <a:t> </a:t>
            </a:r>
            <a:r>
              <a:rPr lang="en-US" sz="2800" err="1">
                <a:ea typeface="+mj-lt"/>
                <a:cs typeface="+mj-lt"/>
              </a:rPr>
              <a:t>رصـف</a:t>
            </a:r>
            <a:r>
              <a:rPr lang="en-US" sz="2800">
                <a:ea typeface="+mj-lt"/>
                <a:cs typeface="+mj-lt"/>
              </a:rPr>
              <a:t> </a:t>
            </a:r>
            <a:r>
              <a:rPr lang="en-US" sz="2800" err="1">
                <a:ea typeface="+mj-lt"/>
                <a:cs typeface="+mj-lt"/>
              </a:rPr>
              <a:t>الطـرق</a:t>
            </a:r>
            <a:r>
              <a:rPr lang="en-US" sz="2800">
                <a:ea typeface="+mj-lt"/>
                <a:cs typeface="+mj-lt"/>
              </a:rPr>
              <a:t> </a:t>
            </a:r>
            <a:r>
              <a:rPr lang="en-US" sz="2800" err="1">
                <a:ea typeface="+mj-lt"/>
                <a:cs typeface="+mj-lt"/>
              </a:rPr>
              <a:t>وأعمـال</a:t>
            </a:r>
            <a:r>
              <a:rPr lang="en-US" sz="2800">
                <a:ea typeface="+mj-lt"/>
                <a:cs typeface="+mj-lt"/>
              </a:rPr>
              <a:t> </a:t>
            </a:r>
            <a:r>
              <a:rPr lang="en-US" sz="2800" err="1">
                <a:ea typeface="+mj-lt"/>
                <a:cs typeface="+mj-lt"/>
              </a:rPr>
              <a:t>البنـاء</a:t>
            </a:r>
            <a:r>
              <a:rPr lang="en-US" sz="2800">
                <a:ea typeface="+mj-lt"/>
                <a:cs typeface="+mj-lt"/>
              </a:rPr>
              <a:t> </a:t>
            </a:r>
            <a:r>
              <a:rPr lang="en-US" sz="2800" err="1">
                <a:ea typeface="+mj-lt"/>
                <a:cs typeface="+mj-lt"/>
              </a:rPr>
              <a:t>وصناعـة</a:t>
            </a:r>
            <a:r>
              <a:rPr lang="en-US" sz="2800">
                <a:ea typeface="+mj-lt"/>
                <a:cs typeface="+mj-lt"/>
              </a:rPr>
              <a:t> </a:t>
            </a:r>
            <a:r>
              <a:rPr lang="en-US" sz="2800" err="1">
                <a:ea typeface="+mj-lt"/>
                <a:cs typeface="+mj-lt"/>
              </a:rPr>
              <a:t>الانابيـب</a:t>
            </a:r>
            <a:r>
              <a:rPr lang="en-US" sz="2800">
                <a:ea typeface="+mj-lt"/>
                <a:cs typeface="+mj-lt"/>
              </a:rPr>
              <a:t> </a:t>
            </a:r>
            <a:r>
              <a:rPr lang="en-US" sz="2800" err="1">
                <a:ea typeface="+mj-lt"/>
                <a:cs typeface="+mj-lt"/>
              </a:rPr>
              <a:t>وغيرهـا</a:t>
            </a:r>
            <a:r>
              <a:rPr lang="en-US" sz="2800">
                <a:ea typeface="+mj-lt"/>
                <a:cs typeface="+mj-lt"/>
              </a:rPr>
              <a:t>.</a:t>
            </a:r>
            <a:r>
              <a:rPr lang="en-US" sz="4800">
                <a:ea typeface="+mj-lt"/>
                <a:cs typeface="+mj-lt"/>
              </a:rPr>
              <a:t> </a:t>
            </a:r>
            <a:endParaRPr lang="en-US"/>
          </a:p>
        </p:txBody>
      </p:sp>
    </p:spTree>
    <p:extLst>
      <p:ext uri="{BB962C8B-B14F-4D97-AF65-F5344CB8AC3E}">
        <p14:creationId xmlns:p14="http://schemas.microsoft.com/office/powerpoint/2010/main" val="12932304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صخر البازلت</vt:lpstr>
      <vt:lpstr>البازلت</vt:lpstr>
      <vt:lpstr>استخدامات صخر البازلت في الاردن</vt:lpstr>
      <vt:lpstr>الموقع</vt:lpstr>
      <vt:lpstr>ولو كنت انا وزير الاقتصاد الاردني فكنت سأستعمل صخر البازلت في المدرجات والمطاحن وفي مشاريع الصرف الصحي وفي القوالـب الحراريـة وأعمـدة الزينـة والترخيـم وصناعـة الصـوف الصخـري وفـي رصـف الطـرق وأعمـال البنـاء وصناعـة الانابيـب وغيرهـا.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kar1632008@outlook.com</cp:lastModifiedBy>
  <cp:revision>2</cp:revision>
  <dcterms:created xsi:type="dcterms:W3CDTF">2023-11-24T18:05:56Z</dcterms:created>
  <dcterms:modified xsi:type="dcterms:W3CDTF">2023-11-24T19:26:09Z</dcterms:modified>
</cp:coreProperties>
</file>