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9" r:id="rId4"/>
    <p:sldId id="263" r:id="rId5"/>
    <p:sldId id="260" r:id="rId6"/>
    <p:sldId id="261"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0" d="100"/>
          <a:sy n="90" d="100"/>
        </p:scale>
        <p:origin x="39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1859590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104962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97081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3178116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61640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2844152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2156760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414949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1464855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A7966-098A-4A8E-9131-1BD7873EC3F0}" type="datetimeFigureOut">
              <a:rPr lang="en-US" smtClean="0"/>
              <a:t>9/21/2023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2887483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EA7966-098A-4A8E-9131-1BD7873EC3F0}"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181887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EA7966-098A-4A8E-9131-1BD7873EC3F0}" type="datetimeFigureOut">
              <a:rPr lang="en-US" smtClean="0"/>
              <a:t>9/21/2023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166584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EA7966-098A-4A8E-9131-1BD7873EC3F0}" type="datetimeFigureOut">
              <a:rPr lang="en-US" smtClean="0"/>
              <a:t>9/21/2023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3382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A7966-098A-4A8E-9131-1BD7873EC3F0}" type="datetimeFigureOut">
              <a:rPr lang="en-US" smtClean="0"/>
              <a:t>9/21/2023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363633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EA7966-098A-4A8E-9131-1BD7873EC3F0}"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1978724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EA7966-098A-4A8E-9131-1BD7873EC3F0}" type="datetimeFigureOut">
              <a:rPr lang="en-US" smtClean="0"/>
              <a:t>9/21/2023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65E84-5803-490E-8C42-2E5688E2139D}" type="slidenum">
              <a:rPr lang="en-US" smtClean="0"/>
              <a:t>‹#›</a:t>
            </a:fld>
            <a:endParaRPr lang="en-US"/>
          </a:p>
        </p:txBody>
      </p:sp>
    </p:spTree>
    <p:extLst>
      <p:ext uri="{BB962C8B-B14F-4D97-AF65-F5344CB8AC3E}">
        <p14:creationId xmlns:p14="http://schemas.microsoft.com/office/powerpoint/2010/main" val="2416793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EA7966-098A-4A8E-9131-1BD7873EC3F0}" type="datetimeFigureOut">
              <a:rPr lang="en-US" smtClean="0"/>
              <a:t>9/21/2023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E465E84-5803-490E-8C42-2E5688E2139D}" type="slidenum">
              <a:rPr lang="en-US" smtClean="0"/>
              <a:t>‹#›</a:t>
            </a:fld>
            <a:endParaRPr lang="en-US"/>
          </a:p>
        </p:txBody>
      </p:sp>
    </p:spTree>
    <p:extLst>
      <p:ext uri="{BB962C8B-B14F-4D97-AF65-F5344CB8AC3E}">
        <p14:creationId xmlns:p14="http://schemas.microsoft.com/office/powerpoint/2010/main" val="320290678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5BEF2-0FB6-4234-8E63-377F6FA2760A}"/>
              </a:ext>
            </a:extLst>
          </p:cNvPr>
          <p:cNvSpPr>
            <a:spLocks noGrp="1"/>
          </p:cNvSpPr>
          <p:nvPr>
            <p:ph type="ctrTitle"/>
          </p:nvPr>
        </p:nvSpPr>
        <p:spPr>
          <a:xfrm>
            <a:off x="1382780" y="208625"/>
            <a:ext cx="7766936" cy="1646302"/>
          </a:xfrm>
        </p:spPr>
        <p:txBody>
          <a:bodyPr/>
          <a:lstStyle/>
          <a:p>
            <a:pPr algn="ctr" rtl="1"/>
            <a:r>
              <a:rPr lang="ar-JO" sz="6000" dirty="0">
                <a:solidFill>
                  <a:schemeClr val="tx2"/>
                </a:solidFill>
                <a:latin typeface="Arabic Typesetting" panose="03020402040406030203" pitchFamily="66" charset="-78"/>
              </a:rPr>
              <a:t>الموارد الطبيعية </a:t>
            </a:r>
            <a:endParaRPr lang="en-US" sz="6000" dirty="0">
              <a:solidFill>
                <a:schemeClr val="tx2"/>
              </a:solidFill>
              <a:latin typeface="Arabic Typesetting" panose="03020402040406030203" pitchFamily="66" charset="-78"/>
            </a:endParaRPr>
          </a:p>
        </p:txBody>
      </p:sp>
      <p:sp>
        <p:nvSpPr>
          <p:cNvPr id="3" name="Subtitle 2">
            <a:extLst>
              <a:ext uri="{FF2B5EF4-FFF2-40B4-BE49-F238E27FC236}">
                <a16:creationId xmlns:a16="http://schemas.microsoft.com/office/drawing/2014/main" id="{0E237EC4-E627-4C03-BEF6-8F99ACC0CBEB}"/>
              </a:ext>
            </a:extLst>
          </p:cNvPr>
          <p:cNvSpPr>
            <a:spLocks noGrp="1"/>
          </p:cNvSpPr>
          <p:nvPr>
            <p:ph type="subTitle" idx="1"/>
          </p:nvPr>
        </p:nvSpPr>
        <p:spPr>
          <a:xfrm>
            <a:off x="1382780" y="2183907"/>
            <a:ext cx="7766936" cy="4332302"/>
          </a:xfrm>
        </p:spPr>
        <p:txBody>
          <a:bodyPr>
            <a:noAutofit/>
          </a:bodyPr>
          <a:lstStyle/>
          <a:p>
            <a:pPr algn="ctr"/>
            <a:r>
              <a:rPr lang="ar-JO" sz="2800" dirty="0">
                <a:solidFill>
                  <a:schemeClr val="tx1"/>
                </a:solidFill>
                <a:latin typeface="Arabic Typesetting" panose="03020402040406030203" pitchFamily="66" charset="-78"/>
                <a:cs typeface="+mj-cs"/>
              </a:rPr>
              <a:t>عمل الطلاب : تالا </a:t>
            </a:r>
            <a:r>
              <a:rPr lang="ar-JO" sz="2800" dirty="0" err="1">
                <a:solidFill>
                  <a:schemeClr val="tx1"/>
                </a:solidFill>
                <a:latin typeface="Arabic Typesetting" panose="03020402040406030203" pitchFamily="66" charset="-78"/>
                <a:cs typeface="+mj-cs"/>
              </a:rPr>
              <a:t>الحراسيس</a:t>
            </a:r>
            <a:r>
              <a:rPr lang="ar-JO" sz="2800" dirty="0">
                <a:solidFill>
                  <a:schemeClr val="tx1"/>
                </a:solidFill>
                <a:latin typeface="Arabic Typesetting" panose="03020402040406030203" pitchFamily="66" charset="-78"/>
                <a:cs typeface="+mj-cs"/>
              </a:rPr>
              <a:t>/ سند </a:t>
            </a:r>
            <a:r>
              <a:rPr lang="ar-JO" sz="2800" dirty="0" err="1">
                <a:solidFill>
                  <a:schemeClr val="tx1"/>
                </a:solidFill>
                <a:latin typeface="Arabic Typesetting" panose="03020402040406030203" pitchFamily="66" charset="-78"/>
                <a:cs typeface="+mj-cs"/>
              </a:rPr>
              <a:t>قموه</a:t>
            </a:r>
            <a:r>
              <a:rPr lang="ar-JO" sz="2800" dirty="0">
                <a:solidFill>
                  <a:schemeClr val="tx1"/>
                </a:solidFill>
                <a:latin typeface="Arabic Typesetting" panose="03020402040406030203" pitchFamily="66" charset="-78"/>
                <a:cs typeface="+mj-cs"/>
              </a:rPr>
              <a:t>  </a:t>
            </a:r>
          </a:p>
          <a:p>
            <a:pPr algn="ctr"/>
            <a:r>
              <a:rPr lang="ar-JO" sz="2800" dirty="0">
                <a:solidFill>
                  <a:schemeClr val="tx1"/>
                </a:solidFill>
                <a:latin typeface="Arabic Typesetting" panose="03020402040406030203" pitchFamily="66" charset="-78"/>
                <a:cs typeface="+mj-cs"/>
              </a:rPr>
              <a:t>الصف : الخامس أ </a:t>
            </a:r>
          </a:p>
          <a:p>
            <a:pPr algn="ctr"/>
            <a:r>
              <a:rPr lang="ar-JO" sz="2800" dirty="0">
                <a:solidFill>
                  <a:schemeClr val="tx1"/>
                </a:solidFill>
                <a:latin typeface="Arabic Typesetting" panose="03020402040406030203" pitchFamily="66" charset="-78"/>
                <a:cs typeface="+mj-cs"/>
              </a:rPr>
              <a:t>معلمة المادة : شيرين </a:t>
            </a:r>
            <a:r>
              <a:rPr lang="ar-JO" sz="2800" dirty="0" err="1">
                <a:solidFill>
                  <a:schemeClr val="tx1"/>
                </a:solidFill>
                <a:latin typeface="Arabic Typesetting" panose="03020402040406030203" pitchFamily="66" charset="-78"/>
                <a:cs typeface="+mj-cs"/>
              </a:rPr>
              <a:t>قاقيش</a:t>
            </a:r>
            <a:endParaRPr lang="ar-JO" sz="2800" dirty="0">
              <a:solidFill>
                <a:schemeClr val="tx1"/>
              </a:solidFill>
              <a:latin typeface="Arabic Typesetting" panose="03020402040406030203" pitchFamily="66" charset="-78"/>
              <a:cs typeface="+mj-cs"/>
            </a:endParaRPr>
          </a:p>
          <a:p>
            <a:endParaRPr lang="en-US" sz="4000" dirty="0">
              <a:latin typeface="Arabic Typesetting" panose="03020402040406030203" pitchFamily="66" charset="-78"/>
              <a:cs typeface="Arabic Typesetting" panose="03020402040406030203" pitchFamily="66" charset="-78"/>
            </a:endParaRPr>
          </a:p>
        </p:txBody>
      </p:sp>
      <p:pic>
        <p:nvPicPr>
          <p:cNvPr id="5" name="Picture 4">
            <a:extLst>
              <a:ext uri="{FF2B5EF4-FFF2-40B4-BE49-F238E27FC236}">
                <a16:creationId xmlns:a16="http://schemas.microsoft.com/office/drawing/2014/main" id="{3562C4DD-BA27-4BBE-B85B-E4590D1B837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97790" y="4163627"/>
            <a:ext cx="4336916" cy="2263807"/>
          </a:xfrm>
          <a:prstGeom prst="rect">
            <a:avLst/>
          </a:prstGeom>
          <a:noFill/>
          <a:ln>
            <a:noFill/>
          </a:ln>
        </p:spPr>
      </p:pic>
    </p:spTree>
    <p:extLst>
      <p:ext uri="{BB962C8B-B14F-4D97-AF65-F5344CB8AC3E}">
        <p14:creationId xmlns:p14="http://schemas.microsoft.com/office/powerpoint/2010/main" val="9587513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C7C4-C688-40A1-AD3D-2526F64164F5}"/>
              </a:ext>
            </a:extLst>
          </p:cNvPr>
          <p:cNvSpPr>
            <a:spLocks noGrp="1"/>
          </p:cNvSpPr>
          <p:nvPr>
            <p:ph type="title"/>
          </p:nvPr>
        </p:nvSpPr>
        <p:spPr>
          <a:xfrm>
            <a:off x="677334" y="609600"/>
            <a:ext cx="8226969" cy="1070625"/>
          </a:xfrm>
        </p:spPr>
        <p:txBody>
          <a:bodyPr/>
          <a:lstStyle/>
          <a:p>
            <a:pPr algn="ctr" rtl="1"/>
            <a:r>
              <a:rPr lang="ar-JO" dirty="0">
                <a:solidFill>
                  <a:schemeClr val="tx2"/>
                </a:solidFill>
              </a:rPr>
              <a:t>تعريف الموارد الطبيعية : </a:t>
            </a:r>
            <a:endParaRPr lang="en-US" dirty="0">
              <a:solidFill>
                <a:schemeClr val="tx2"/>
              </a:solidFill>
            </a:endParaRPr>
          </a:p>
        </p:txBody>
      </p:sp>
      <p:sp>
        <p:nvSpPr>
          <p:cNvPr id="3" name="Content Placeholder 2">
            <a:extLst>
              <a:ext uri="{FF2B5EF4-FFF2-40B4-BE49-F238E27FC236}">
                <a16:creationId xmlns:a16="http://schemas.microsoft.com/office/drawing/2014/main" id="{341E1B06-20E9-47AF-8981-3DC77D7B7A58}"/>
              </a:ext>
            </a:extLst>
          </p:cNvPr>
          <p:cNvSpPr>
            <a:spLocks noGrp="1"/>
          </p:cNvSpPr>
          <p:nvPr>
            <p:ph idx="1"/>
          </p:nvPr>
        </p:nvSpPr>
        <p:spPr>
          <a:xfrm>
            <a:off x="677334" y="1738792"/>
            <a:ext cx="8596668" cy="4590987"/>
          </a:xfrm>
        </p:spPr>
        <p:txBody>
          <a:bodyPr>
            <a:normAutofit/>
          </a:bodyPr>
          <a:lstStyle/>
          <a:p>
            <a:pPr algn="just" rtl="1">
              <a:lnSpc>
                <a:spcPct val="107000"/>
              </a:lnSpc>
              <a:spcAft>
                <a:spcPts val="800"/>
              </a:spcAft>
            </a:pPr>
            <a:r>
              <a:rPr lang="ar-SA" sz="1800" dirty="0">
                <a:solidFill>
                  <a:srgbClr val="333333"/>
                </a:solidFill>
                <a:effectLst/>
                <a:latin typeface="Calibri" panose="020F0502020204030204" pitchFamily="34" charset="0"/>
                <a:ea typeface="Calibri" panose="020F0502020204030204" pitchFamily="34" charset="0"/>
                <a:cs typeface="+mj-cs"/>
              </a:rPr>
              <a:t>هي المواد الموجودة في الكرة الأرضية بشكل طبيعي ويستفيد منها الإنسان في نشاطاته اليومية، بحيث يتم الحصول عليها إمّا بعملية التنقيب مثل المعادن، أو تكون ظاهرة مثل المياه.</a:t>
            </a:r>
            <a:endParaRPr lang="en-US" sz="1800" dirty="0">
              <a:effectLst/>
              <a:latin typeface="Calibri" panose="020F0502020204030204" pitchFamily="34" charset="0"/>
              <a:ea typeface="Calibri" panose="020F0502020204030204" pitchFamily="34" charset="0"/>
              <a:cs typeface="+mj-cs"/>
            </a:endParaRPr>
          </a:p>
          <a:p>
            <a:pPr marL="0" indent="0" algn="r" rtl="1">
              <a:buNone/>
            </a:pPr>
            <a:endParaRPr lang="en-US" sz="2800" dirty="0">
              <a:cs typeface="+mj-cs"/>
            </a:endParaRPr>
          </a:p>
        </p:txBody>
      </p:sp>
      <p:pic>
        <p:nvPicPr>
          <p:cNvPr id="5" name="Picture 4">
            <a:extLst>
              <a:ext uri="{FF2B5EF4-FFF2-40B4-BE49-F238E27FC236}">
                <a16:creationId xmlns:a16="http://schemas.microsoft.com/office/drawing/2014/main" id="{DEB3FF36-1FC1-4C8E-88EE-8235FB4DAF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1339" y="3361267"/>
            <a:ext cx="4514680" cy="2528220"/>
          </a:xfrm>
          <a:prstGeom prst="rect">
            <a:avLst/>
          </a:prstGeom>
        </p:spPr>
      </p:pic>
    </p:spTree>
    <p:extLst>
      <p:ext uri="{BB962C8B-B14F-4D97-AF65-F5344CB8AC3E}">
        <p14:creationId xmlns:p14="http://schemas.microsoft.com/office/powerpoint/2010/main" val="33450048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217BBAC-5649-4950-BCC4-7FD4E7D92E7D}"/>
              </a:ext>
            </a:extLst>
          </p:cNvPr>
          <p:cNvSpPr>
            <a:spLocks noGrp="1"/>
          </p:cNvSpPr>
          <p:nvPr>
            <p:ph idx="1"/>
          </p:nvPr>
        </p:nvSpPr>
        <p:spPr>
          <a:xfrm>
            <a:off x="677863" y="790574"/>
            <a:ext cx="8918898" cy="6067425"/>
          </a:xfrm>
        </p:spPr>
        <p:txBody>
          <a:bodyPr/>
          <a:lstStyle/>
          <a:p>
            <a:pPr marL="0" indent="0" algn="r" rtl="1">
              <a:buNone/>
            </a:pPr>
            <a:r>
              <a:rPr lang="ar-SA" sz="2000" b="1" u="sng" dirty="0">
                <a:solidFill>
                  <a:srgbClr val="333333"/>
                </a:solidFill>
                <a:effectLst/>
                <a:latin typeface="Calibri" panose="020F0502020204030204" pitchFamily="34" charset="0"/>
                <a:ea typeface="Calibri" panose="020F0502020204030204" pitchFamily="34" charset="0"/>
                <a:cs typeface="+mj-cs"/>
              </a:rPr>
              <a:t>تنقسم الموارد الطبيعية إلى:</a:t>
            </a:r>
            <a:endParaRPr lang="en-US" sz="2000" dirty="0">
              <a:effectLst/>
              <a:latin typeface="Calibri" panose="020F0502020204030204" pitchFamily="34" charset="0"/>
              <a:ea typeface="Calibri" panose="020F0502020204030204" pitchFamily="34" charset="0"/>
              <a:cs typeface="+mj-cs"/>
            </a:endParaRPr>
          </a:p>
          <a:p>
            <a:pPr lvl="0" algn="just" rtl="1">
              <a:lnSpc>
                <a:spcPct val="107000"/>
              </a:lnSpc>
              <a:spcAft>
                <a:spcPts val="800"/>
              </a:spcAft>
              <a:buFont typeface="Wingdings" panose="05000000000000000000" pitchFamily="2" charset="2"/>
              <a:buChar char="q"/>
            </a:pPr>
            <a:r>
              <a:rPr lang="ar-SA" sz="1800" b="1" dirty="0">
                <a:solidFill>
                  <a:srgbClr val="333333"/>
                </a:solidFill>
                <a:effectLst/>
                <a:latin typeface="Calibri" panose="020F0502020204030204" pitchFamily="34" charset="0"/>
                <a:ea typeface="Calibri" panose="020F0502020204030204" pitchFamily="34" charset="0"/>
                <a:cs typeface="Arial" panose="020B0604020202020204" pitchFamily="34" charset="0"/>
              </a:rPr>
              <a:t>الموارد الطبيعية المتجددة</a:t>
            </a:r>
            <a:r>
              <a:rPr lang="ar-SA" sz="1800" dirty="0">
                <a:solidFill>
                  <a:srgbClr val="333333"/>
                </a:solidFill>
                <a:effectLst/>
                <a:latin typeface="Calibri" panose="020F0502020204030204" pitchFamily="34" charset="0"/>
                <a:ea typeface="Calibri" panose="020F0502020204030204" pitchFamily="34" charset="0"/>
                <a:cs typeface="Arial" panose="020B0604020202020204" pitchFamily="34" charset="0"/>
              </a:rPr>
              <a:t>:</a:t>
            </a:r>
            <a:r>
              <a:rPr lang="ar-SA" sz="1800" dirty="0">
                <a:solidFill>
                  <a:srgbClr val="333333"/>
                </a:solidFill>
                <a:effectLst/>
                <a:latin typeface="Calibri" panose="020F0502020204030204" pitchFamily="34" charset="0"/>
                <a:ea typeface="Calibri" panose="020F0502020204030204" pitchFamily="34" charset="0"/>
                <a:cs typeface="+mj-cs"/>
              </a:rPr>
              <a:t> </a:t>
            </a:r>
            <a:r>
              <a:rPr lang="ar-JO" sz="1800" dirty="0">
                <a:solidFill>
                  <a:srgbClr val="333333"/>
                </a:solidFill>
                <a:effectLst/>
                <a:latin typeface="Calibri" panose="020F0502020204030204" pitchFamily="34" charset="0"/>
                <a:ea typeface="Calibri" panose="020F0502020204030204" pitchFamily="34" charset="0"/>
                <a:cs typeface="+mj-cs"/>
              </a:rPr>
              <a:t>هي </a:t>
            </a:r>
            <a:r>
              <a:rPr lang="ar-JO" b="0" i="0" dirty="0">
                <a:solidFill>
                  <a:srgbClr val="333333"/>
                </a:solidFill>
                <a:effectLst/>
                <a:latin typeface="DroidArabicKufi-Regular"/>
              </a:rPr>
              <a:t>موارد دائمة الوجود ولا تنفد، وتتجدَّد بطريقة تلقائية، وتتوفَّر في الطبيعة باستمرار ولا تتأثر كميتها باستهلاك البشر لها بصورة ملحوظة</a:t>
            </a:r>
          </a:p>
          <a:p>
            <a:pPr lvl="0" algn="just" rtl="1">
              <a:lnSpc>
                <a:spcPct val="107000"/>
              </a:lnSpc>
              <a:spcAft>
                <a:spcPts val="800"/>
              </a:spcAft>
              <a:buFont typeface="Wingdings" panose="05000000000000000000" pitchFamily="2" charset="2"/>
              <a:buChar char="q"/>
            </a:pPr>
            <a:r>
              <a:rPr lang="ar-SA" sz="1800" b="1" dirty="0">
                <a:solidFill>
                  <a:srgbClr val="333333"/>
                </a:solidFill>
                <a:effectLst/>
                <a:ea typeface="Calibri" panose="020F0502020204030204" pitchFamily="34" charset="0"/>
                <a:cs typeface="Arial" panose="020B0604020202020204" pitchFamily="34" charset="0"/>
              </a:rPr>
              <a:t>الموارد الطبيعية غير المتجددة</a:t>
            </a:r>
            <a:r>
              <a:rPr lang="ar-SA" sz="1800" dirty="0">
                <a:solidFill>
                  <a:srgbClr val="333333"/>
                </a:solidFill>
                <a:effectLst/>
                <a:ea typeface="Calibri" panose="020F0502020204030204" pitchFamily="34" charset="0"/>
                <a:cs typeface="+mj-cs"/>
              </a:rPr>
              <a:t>: وهي التي تقل نسبة وجودها عند استخراجها واستعمالها مثل الفحم والنفط والغاز الطبيعي والمعادن</a:t>
            </a:r>
            <a:r>
              <a:rPr lang="en-US" sz="1800" dirty="0">
                <a:solidFill>
                  <a:srgbClr val="333333"/>
                </a:solidFill>
                <a:effectLst/>
                <a:latin typeface="Arial" panose="020B0604020202020204" pitchFamily="34" charset="0"/>
                <a:ea typeface="Calibri" panose="020F0502020204030204" pitchFamily="34" charset="0"/>
                <a:cs typeface="+mj-cs"/>
              </a:rPr>
              <a:t>.</a:t>
            </a:r>
            <a:endParaRPr lang="en-US" sz="1800" dirty="0">
              <a:effectLst/>
              <a:latin typeface="Calibri" panose="020F0502020204030204" pitchFamily="34" charset="0"/>
              <a:ea typeface="Calibri" panose="020F0502020204030204" pitchFamily="34" charset="0"/>
              <a:cs typeface="+mj-cs"/>
            </a:endParaRPr>
          </a:p>
          <a:p>
            <a:endParaRPr lang="en-US" dirty="0"/>
          </a:p>
        </p:txBody>
      </p:sp>
      <p:pic>
        <p:nvPicPr>
          <p:cNvPr id="5" name="Picture 4">
            <a:extLst>
              <a:ext uri="{FF2B5EF4-FFF2-40B4-BE49-F238E27FC236}">
                <a16:creationId xmlns:a16="http://schemas.microsoft.com/office/drawing/2014/main" id="{D8111B89-923C-49AB-AE51-55E7D4A6E90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79216" y="2858609"/>
            <a:ext cx="5202315" cy="3773010"/>
          </a:xfrm>
          <a:prstGeom prst="rect">
            <a:avLst/>
          </a:prstGeom>
          <a:noFill/>
          <a:ln>
            <a:noFill/>
          </a:ln>
        </p:spPr>
      </p:pic>
    </p:spTree>
    <p:extLst>
      <p:ext uri="{BB962C8B-B14F-4D97-AF65-F5344CB8AC3E}">
        <p14:creationId xmlns:p14="http://schemas.microsoft.com/office/powerpoint/2010/main" val="414500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A254-9CF4-4163-8C67-DC3BFD41CD7A}"/>
              </a:ext>
            </a:extLst>
          </p:cNvPr>
          <p:cNvSpPr>
            <a:spLocks noGrp="1"/>
          </p:cNvSpPr>
          <p:nvPr>
            <p:ph type="title"/>
          </p:nvPr>
        </p:nvSpPr>
        <p:spPr>
          <a:xfrm>
            <a:off x="677334" y="609600"/>
            <a:ext cx="8596668" cy="837460"/>
          </a:xfrm>
        </p:spPr>
        <p:txBody>
          <a:bodyPr>
            <a:normAutofit/>
          </a:bodyPr>
          <a:lstStyle/>
          <a:p>
            <a:pPr algn="ctr" rtl="1"/>
            <a:r>
              <a:rPr lang="ar-JO" sz="3200" b="1" dirty="0">
                <a:solidFill>
                  <a:srgbClr val="333333"/>
                </a:solidFill>
                <a:effectLst/>
                <a:latin typeface="Calibri" panose="020F0502020204030204" pitchFamily="34" charset="0"/>
                <a:ea typeface="Calibri" panose="020F0502020204030204" pitchFamily="34" charset="0"/>
              </a:rPr>
              <a:t>أنواع الموارد الطبيعية</a:t>
            </a:r>
            <a:endParaRPr lang="en-US" sz="3200" dirty="0"/>
          </a:p>
        </p:txBody>
      </p:sp>
      <p:sp>
        <p:nvSpPr>
          <p:cNvPr id="3" name="Content Placeholder 2">
            <a:extLst>
              <a:ext uri="{FF2B5EF4-FFF2-40B4-BE49-F238E27FC236}">
                <a16:creationId xmlns:a16="http://schemas.microsoft.com/office/drawing/2014/main" id="{2F2ADA4A-359D-4B79-B751-88225DD668BF}"/>
              </a:ext>
            </a:extLst>
          </p:cNvPr>
          <p:cNvSpPr>
            <a:spLocks noGrp="1"/>
          </p:cNvSpPr>
          <p:nvPr>
            <p:ph sz="half" idx="1"/>
          </p:nvPr>
        </p:nvSpPr>
        <p:spPr>
          <a:xfrm>
            <a:off x="677334" y="1589102"/>
            <a:ext cx="4184035" cy="4452259"/>
          </a:xfrm>
        </p:spPr>
        <p:txBody>
          <a:bodyPr/>
          <a:lstStyle/>
          <a:p>
            <a:pPr marL="0" indent="0" algn="ctr" rtl="1">
              <a:buNone/>
            </a:pPr>
            <a:r>
              <a:rPr lang="ar-JO" sz="1800" b="1" dirty="0">
                <a:solidFill>
                  <a:srgbClr val="333333"/>
                </a:solidFill>
                <a:effectLst/>
                <a:latin typeface="Calibri" panose="020F0502020204030204" pitchFamily="34" charset="0"/>
                <a:ea typeface="Calibri" panose="020F0502020204030204" pitchFamily="34" charset="0"/>
                <a:cs typeface="+mj-cs"/>
              </a:rPr>
              <a:t>الموارد الحية</a:t>
            </a:r>
            <a:r>
              <a:rPr lang="en-US" sz="1800" b="1" dirty="0">
                <a:solidFill>
                  <a:srgbClr val="333333"/>
                </a:solidFill>
                <a:effectLst/>
                <a:latin typeface="Arial" panose="020B0604020202020204" pitchFamily="34" charset="0"/>
                <a:ea typeface="Calibri" panose="020F0502020204030204" pitchFamily="34" charset="0"/>
                <a:cs typeface="+mj-cs"/>
              </a:rPr>
              <a:t>:</a:t>
            </a:r>
            <a:endParaRPr lang="ar-JO" sz="1800" b="1" dirty="0">
              <a:solidFill>
                <a:srgbClr val="333333"/>
              </a:solidFill>
              <a:effectLst/>
              <a:latin typeface="Arial" panose="020B0604020202020204" pitchFamily="34" charset="0"/>
              <a:ea typeface="Calibri" panose="020F0502020204030204" pitchFamily="34" charset="0"/>
              <a:cs typeface="+mj-cs"/>
            </a:endParaRPr>
          </a:p>
          <a:p>
            <a:pPr marL="0" indent="0" algn="ctr" rtl="1">
              <a:buNone/>
            </a:pPr>
            <a:endParaRPr lang="en-US" sz="1800" dirty="0">
              <a:effectLst/>
              <a:latin typeface="Calibri" panose="020F0502020204030204" pitchFamily="34" charset="0"/>
              <a:ea typeface="Calibri" panose="020F0502020204030204" pitchFamily="34" charset="0"/>
              <a:cs typeface="+mj-cs"/>
            </a:endParaRPr>
          </a:p>
          <a:p>
            <a:pPr marL="0" indent="0" algn="just" rtl="1">
              <a:buNone/>
            </a:pPr>
            <a:r>
              <a:rPr lang="ar-JO" sz="1800" dirty="0">
                <a:solidFill>
                  <a:srgbClr val="333333"/>
                </a:solidFill>
                <a:effectLst/>
                <a:latin typeface="Calibri" panose="020F0502020204030204" pitchFamily="34" charset="0"/>
                <a:ea typeface="Calibri" panose="020F0502020204030204" pitchFamily="34" charset="0"/>
                <a:cs typeface="+mj-cs"/>
              </a:rPr>
              <a:t>تتضمن كلاّ ً من النباتات الطبيعية من غابات وحشائش ونباتات صحراوية، والحيوانات البرية سواء آكلة الأعشاب أو آكلة اللحوم، بالإضافة إلى الأحياء المائية (النباتية والحيوانية) مثل الطحالب والأسماك والمحار وغيرها.</a:t>
            </a:r>
            <a:endParaRPr lang="en-US" sz="1800" dirty="0">
              <a:solidFill>
                <a:srgbClr val="333333"/>
              </a:solidFill>
              <a:effectLst/>
              <a:latin typeface="Calibri" panose="020F0502020204030204" pitchFamily="34" charset="0"/>
              <a:ea typeface="Calibri" panose="020F0502020204030204" pitchFamily="34" charset="0"/>
              <a:cs typeface="+mj-cs"/>
            </a:endParaRPr>
          </a:p>
          <a:p>
            <a:pPr marL="0" indent="0" algn="r" rtl="1">
              <a:buNone/>
            </a:pPr>
            <a:endParaRPr lang="ar-JO" sz="18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
        <p:nvSpPr>
          <p:cNvPr id="4" name="Content Placeholder 3">
            <a:extLst>
              <a:ext uri="{FF2B5EF4-FFF2-40B4-BE49-F238E27FC236}">
                <a16:creationId xmlns:a16="http://schemas.microsoft.com/office/drawing/2014/main" id="{96C8348C-BB7E-4A54-8132-90D2C5C40227}"/>
              </a:ext>
            </a:extLst>
          </p:cNvPr>
          <p:cNvSpPr>
            <a:spLocks noGrp="1"/>
          </p:cNvSpPr>
          <p:nvPr>
            <p:ph sz="half" idx="2"/>
          </p:nvPr>
        </p:nvSpPr>
        <p:spPr>
          <a:xfrm>
            <a:off x="5089970" y="1589103"/>
            <a:ext cx="4184034" cy="4452259"/>
          </a:xfrm>
        </p:spPr>
        <p:txBody>
          <a:bodyPr/>
          <a:lstStyle/>
          <a:p>
            <a:pPr marL="0" indent="0" algn="ctr" rtl="1">
              <a:buNone/>
            </a:pPr>
            <a:r>
              <a:rPr lang="ar-JO" sz="1800" b="1" dirty="0">
                <a:solidFill>
                  <a:srgbClr val="333333"/>
                </a:solidFill>
                <a:effectLst/>
                <a:latin typeface="Calibri" panose="020F0502020204030204" pitchFamily="34" charset="0"/>
                <a:ea typeface="Calibri" panose="020F0502020204030204" pitchFamily="34" charset="0"/>
                <a:cs typeface="+mj-cs"/>
              </a:rPr>
              <a:t>الموارد غير الحية</a:t>
            </a:r>
            <a:r>
              <a:rPr lang="en-US" sz="1800" b="1" dirty="0">
                <a:solidFill>
                  <a:srgbClr val="333333"/>
                </a:solidFill>
                <a:effectLst/>
                <a:latin typeface="Arial" panose="020B0604020202020204" pitchFamily="34" charset="0"/>
                <a:ea typeface="Calibri" panose="020F0502020204030204" pitchFamily="34" charset="0"/>
                <a:cs typeface="+mj-cs"/>
              </a:rPr>
              <a:t>:</a:t>
            </a:r>
            <a:endParaRPr lang="ar-JO" sz="1800" b="1" dirty="0">
              <a:solidFill>
                <a:srgbClr val="333333"/>
              </a:solidFill>
              <a:effectLst/>
              <a:latin typeface="Arial" panose="020B0604020202020204" pitchFamily="34" charset="0"/>
              <a:ea typeface="Calibri" panose="020F0502020204030204" pitchFamily="34" charset="0"/>
              <a:cs typeface="+mj-cs"/>
            </a:endParaRPr>
          </a:p>
          <a:p>
            <a:pPr marL="0" indent="0" algn="ctr" rtl="1">
              <a:buNone/>
            </a:pPr>
            <a:endParaRPr lang="ar-JO" sz="1800" b="1" dirty="0">
              <a:solidFill>
                <a:srgbClr val="333333"/>
              </a:solidFill>
              <a:effectLst/>
              <a:latin typeface="Arial" panose="020B0604020202020204" pitchFamily="34" charset="0"/>
              <a:ea typeface="Calibri" panose="020F0502020204030204" pitchFamily="34" charset="0"/>
              <a:cs typeface="+mj-cs"/>
            </a:endParaRPr>
          </a:p>
          <a:p>
            <a:pPr marL="0" indent="0" algn="just" rtl="1">
              <a:buNone/>
            </a:pPr>
            <a:r>
              <a:rPr lang="ar-JO" sz="1800" dirty="0">
                <a:solidFill>
                  <a:srgbClr val="333333"/>
                </a:solidFill>
                <a:effectLst/>
                <a:ea typeface="Calibri" panose="020F0502020204030204" pitchFamily="34" charset="0"/>
                <a:cs typeface="+mj-cs"/>
              </a:rPr>
              <a:t>تتضمن الماء والهواء وطاقة الشمس الحرارية والضوئية والمعادن ومصادر الطاقة مثل الفحم والنفط والغاز الطبيعي</a:t>
            </a:r>
            <a:r>
              <a:rPr lang="en-US" sz="1800" dirty="0">
                <a:solidFill>
                  <a:srgbClr val="333333"/>
                </a:solidFill>
                <a:effectLst/>
                <a:latin typeface="Arial" panose="020B0604020202020204" pitchFamily="34" charset="0"/>
                <a:ea typeface="Calibri" panose="020F0502020204030204" pitchFamily="34" charset="0"/>
                <a:cs typeface="+mj-cs"/>
              </a:rPr>
              <a:t>.</a:t>
            </a:r>
            <a:endParaRPr lang="ar-JO" b="1" dirty="0">
              <a:solidFill>
                <a:srgbClr val="333333"/>
              </a:solidFill>
              <a:latin typeface="Arial" panose="020B0604020202020204" pitchFamily="34" charset="0"/>
              <a:ea typeface="Calibri" panose="020F0502020204030204" pitchFamily="34" charset="0"/>
              <a:cs typeface="+mj-cs"/>
            </a:endParaRPr>
          </a:p>
          <a:p>
            <a:pPr algn="r" rtl="1"/>
            <a:endParaRPr lang="en-US" dirty="0"/>
          </a:p>
        </p:txBody>
      </p:sp>
      <p:pic>
        <p:nvPicPr>
          <p:cNvPr id="5" name="Picture 4">
            <a:extLst>
              <a:ext uri="{FF2B5EF4-FFF2-40B4-BE49-F238E27FC236}">
                <a16:creationId xmlns:a16="http://schemas.microsoft.com/office/drawing/2014/main" id="{A1809873-398E-4338-A06B-44209DD506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096000" y="4285718"/>
            <a:ext cx="2834936" cy="1755643"/>
          </a:xfrm>
          <a:prstGeom prst="rect">
            <a:avLst/>
          </a:prstGeom>
          <a:noFill/>
          <a:ln>
            <a:noFill/>
          </a:ln>
        </p:spPr>
      </p:pic>
      <p:pic>
        <p:nvPicPr>
          <p:cNvPr id="6" name="Picture 5">
            <a:extLst>
              <a:ext uri="{FF2B5EF4-FFF2-40B4-BE49-F238E27FC236}">
                <a16:creationId xmlns:a16="http://schemas.microsoft.com/office/drawing/2014/main" id="{21898B95-7B99-41B4-8D48-E384DE059E0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89300" y="4414365"/>
            <a:ext cx="3160101" cy="1626996"/>
          </a:xfrm>
          <a:prstGeom prst="rect">
            <a:avLst/>
          </a:prstGeom>
          <a:noFill/>
          <a:ln>
            <a:noFill/>
          </a:ln>
        </p:spPr>
      </p:pic>
    </p:spTree>
    <p:extLst>
      <p:ext uri="{BB962C8B-B14F-4D97-AF65-F5344CB8AC3E}">
        <p14:creationId xmlns:p14="http://schemas.microsoft.com/office/powerpoint/2010/main" val="258891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barn(inVertical)">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barn(inVertical)">
                                      <p:cBhvr>
                                        <p:cTn id="36" dur="5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1000"/>
                                        <p:tgtEl>
                                          <p:spTgt spid="6"/>
                                        </p:tgtEl>
                                      </p:cBhvr>
                                    </p:animEffect>
                                    <p:anim calcmode="lin" valueType="num">
                                      <p:cBhvr>
                                        <p:cTn id="42" dur="1000" fill="hold"/>
                                        <p:tgtEl>
                                          <p:spTgt spid="6"/>
                                        </p:tgtEl>
                                        <p:attrNameLst>
                                          <p:attrName>ppt_x</p:attrName>
                                        </p:attrNameLst>
                                      </p:cBhvr>
                                      <p:tavLst>
                                        <p:tav tm="0">
                                          <p:val>
                                            <p:strVal val="#ppt_x"/>
                                          </p:val>
                                        </p:tav>
                                        <p:tav tm="100000">
                                          <p:val>
                                            <p:strVal val="#ppt_x"/>
                                          </p:val>
                                        </p:tav>
                                      </p:tavLst>
                                    </p:anim>
                                    <p:anim calcmode="lin" valueType="num">
                                      <p:cBhvr>
                                        <p:cTn id="4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E5DCD-7F9C-4398-9DED-C83112E4153A}"/>
              </a:ext>
            </a:extLst>
          </p:cNvPr>
          <p:cNvSpPr>
            <a:spLocks noGrp="1"/>
          </p:cNvSpPr>
          <p:nvPr>
            <p:ph type="title"/>
          </p:nvPr>
        </p:nvSpPr>
        <p:spPr>
          <a:xfrm>
            <a:off x="677334" y="609600"/>
            <a:ext cx="8596668" cy="677662"/>
          </a:xfrm>
        </p:spPr>
        <p:txBody>
          <a:bodyPr>
            <a:noAutofit/>
          </a:bodyPr>
          <a:lstStyle/>
          <a:p>
            <a:pPr algn="ctr" rtl="1"/>
            <a:r>
              <a:rPr lang="ar-SA" sz="2000" b="1" dirty="0">
                <a:solidFill>
                  <a:srgbClr val="333333"/>
                </a:solidFill>
                <a:effectLst/>
                <a:latin typeface="Calibri" panose="020F0502020204030204" pitchFamily="34" charset="0"/>
                <a:ea typeface="Calibri" panose="020F0502020204030204" pitchFamily="34" charset="0"/>
              </a:rPr>
              <a:t>الفرق بين الموارد المتجددة والغير متجددة</a:t>
            </a:r>
            <a:br>
              <a:rPr lang="en-US" sz="2000" b="1" dirty="0">
                <a:effectLst/>
                <a:latin typeface="Calibri" panose="020F0502020204030204" pitchFamily="34" charset="0"/>
                <a:ea typeface="Calibri" panose="020F0502020204030204" pitchFamily="34" charset="0"/>
              </a:rPr>
            </a:br>
            <a:endParaRPr lang="en-US" sz="4000" b="1" dirty="0"/>
          </a:p>
        </p:txBody>
      </p:sp>
      <p:graphicFrame>
        <p:nvGraphicFramePr>
          <p:cNvPr id="5" name="Table 5">
            <a:extLst>
              <a:ext uri="{FF2B5EF4-FFF2-40B4-BE49-F238E27FC236}">
                <a16:creationId xmlns:a16="http://schemas.microsoft.com/office/drawing/2014/main" id="{472F8A01-C8CE-4810-B5DE-B54E84C90E9D}"/>
              </a:ext>
            </a:extLst>
          </p:cNvPr>
          <p:cNvGraphicFramePr>
            <a:graphicFrameLocks noGrp="1"/>
          </p:cNvGraphicFramePr>
          <p:nvPr>
            <p:ph idx="1"/>
            <p:extLst>
              <p:ext uri="{D42A27DB-BD31-4B8C-83A1-F6EECF244321}">
                <p14:modId xmlns:p14="http://schemas.microsoft.com/office/powerpoint/2010/main" val="3896046594"/>
              </p:ext>
            </p:extLst>
          </p:nvPr>
        </p:nvGraphicFramePr>
        <p:xfrm>
          <a:off x="677334" y="1451292"/>
          <a:ext cx="8596312" cy="111252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170952865"/>
                    </a:ext>
                  </a:extLst>
                </a:gridCol>
                <a:gridCol w="4298156">
                  <a:extLst>
                    <a:ext uri="{9D8B030D-6E8A-4147-A177-3AD203B41FA5}">
                      <a16:colId xmlns:a16="http://schemas.microsoft.com/office/drawing/2014/main" val="2955663591"/>
                    </a:ext>
                  </a:extLst>
                </a:gridCol>
              </a:tblGrid>
              <a:tr h="370840">
                <a:tc>
                  <a:txBody>
                    <a:bodyPr/>
                    <a:lstStyle/>
                    <a:p>
                      <a:pPr algn="ctr" rtl="1"/>
                      <a:r>
                        <a:rPr lang="ar-SA" sz="1800" b="1" kern="1200" dirty="0">
                          <a:solidFill>
                            <a:schemeClr val="tx1"/>
                          </a:solidFill>
                          <a:effectLst/>
                          <a:latin typeface="+mn-lt"/>
                          <a:ea typeface="+mn-ea"/>
                          <a:cs typeface="+mj-cs"/>
                        </a:rPr>
                        <a:t>الموارد الطبيعية المتجددة</a:t>
                      </a:r>
                      <a:endParaRPr lang="en-US" dirty="0">
                        <a:solidFill>
                          <a:schemeClr val="tx1"/>
                        </a:solidFill>
                        <a:cs typeface="+mj-cs"/>
                      </a:endParaRPr>
                    </a:p>
                  </a:txBody>
                  <a:tcPr/>
                </a:tc>
                <a:tc>
                  <a:txBody>
                    <a:bodyPr/>
                    <a:lstStyle/>
                    <a:p>
                      <a:pPr algn="ctr" rtl="1"/>
                      <a:r>
                        <a:rPr lang="ar-SA" sz="1800" b="1" kern="1200" dirty="0">
                          <a:solidFill>
                            <a:schemeClr val="tx1"/>
                          </a:solidFill>
                          <a:effectLst/>
                          <a:latin typeface="+mn-lt"/>
                          <a:ea typeface="+mn-ea"/>
                          <a:cs typeface="+mj-cs"/>
                        </a:rPr>
                        <a:t>الموارد الطبيعية </a:t>
                      </a:r>
                      <a:r>
                        <a:rPr lang="ar-JO" sz="1800" b="1" kern="1200" dirty="0">
                          <a:solidFill>
                            <a:schemeClr val="tx1"/>
                          </a:solidFill>
                          <a:effectLst/>
                          <a:latin typeface="+mn-lt"/>
                          <a:ea typeface="+mn-ea"/>
                          <a:cs typeface="+mj-cs"/>
                        </a:rPr>
                        <a:t>غير </a:t>
                      </a:r>
                      <a:r>
                        <a:rPr lang="ar-SA" sz="1800" b="1" kern="1200" dirty="0">
                          <a:solidFill>
                            <a:schemeClr val="tx1"/>
                          </a:solidFill>
                          <a:effectLst/>
                          <a:latin typeface="+mn-lt"/>
                          <a:ea typeface="+mn-ea"/>
                          <a:cs typeface="+mj-cs"/>
                        </a:rPr>
                        <a:t>المتجددة</a:t>
                      </a:r>
                      <a:endParaRPr lang="en-US" dirty="0">
                        <a:solidFill>
                          <a:schemeClr val="tx1"/>
                        </a:solidFill>
                        <a:cs typeface="+mj-cs"/>
                      </a:endParaRPr>
                    </a:p>
                  </a:txBody>
                  <a:tcPr/>
                </a:tc>
                <a:extLst>
                  <a:ext uri="{0D108BD9-81ED-4DB2-BD59-A6C34878D82A}">
                    <a16:rowId xmlns:a16="http://schemas.microsoft.com/office/drawing/2014/main" val="620813263"/>
                  </a:ext>
                </a:extLst>
              </a:tr>
              <a:tr h="370840">
                <a:tc>
                  <a:txBody>
                    <a:bodyPr/>
                    <a:lstStyle/>
                    <a:p>
                      <a:pPr algn="ctr" rtl="1">
                        <a:lnSpc>
                          <a:spcPct val="107000"/>
                        </a:lnSpc>
                        <a:spcAft>
                          <a:spcPts val="800"/>
                        </a:spcAft>
                      </a:pPr>
                      <a:r>
                        <a:rPr lang="ar-SA" sz="1400" dirty="0">
                          <a:solidFill>
                            <a:schemeClr val="tx1"/>
                          </a:solidFill>
                          <a:effectLst/>
                          <a:latin typeface="Calibri" panose="020F0502020204030204" pitchFamily="34" charset="0"/>
                          <a:ea typeface="Calibri" panose="020F0502020204030204" pitchFamily="34" charset="0"/>
                          <a:cs typeface="+mj-cs"/>
                        </a:rPr>
                        <a:t>قابلة للتجدد والاستمرار ذاتياً</a:t>
                      </a:r>
                      <a:endParaRPr lang="en-US" sz="1100"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tc>
                <a:tc>
                  <a:txBody>
                    <a:bodyPr/>
                    <a:lstStyle/>
                    <a:p>
                      <a:pPr algn="ctr" rtl="1">
                        <a:lnSpc>
                          <a:spcPct val="107000"/>
                        </a:lnSpc>
                        <a:spcAft>
                          <a:spcPts val="800"/>
                        </a:spcAft>
                      </a:pPr>
                      <a:r>
                        <a:rPr lang="ar-SA" sz="1400">
                          <a:solidFill>
                            <a:schemeClr val="tx1"/>
                          </a:solidFill>
                          <a:effectLst/>
                          <a:latin typeface="Calibri" panose="020F0502020204030204" pitchFamily="34" charset="0"/>
                          <a:ea typeface="Calibri" panose="020F0502020204030204" pitchFamily="34" charset="0"/>
                          <a:cs typeface="+mj-cs"/>
                        </a:rPr>
                        <a:t>غير قابلة للتجدد والاستمرار</a:t>
                      </a:r>
                      <a:endParaRPr lang="en-US" sz="1100">
                        <a:solidFill>
                          <a:schemeClr val="tx1"/>
                        </a:solidFill>
                        <a:effectLst/>
                        <a:latin typeface="Calibri" panose="020F0502020204030204" pitchFamily="34" charset="0"/>
                        <a:ea typeface="Calibri" panose="020F0502020204030204" pitchFamily="34" charset="0"/>
                        <a:cs typeface="+mj-cs"/>
                      </a:endParaRPr>
                    </a:p>
                  </a:txBody>
                  <a:tcPr marL="68580" marR="68580" marT="0" marB="0"/>
                </a:tc>
                <a:extLst>
                  <a:ext uri="{0D108BD9-81ED-4DB2-BD59-A6C34878D82A}">
                    <a16:rowId xmlns:a16="http://schemas.microsoft.com/office/drawing/2014/main" val="1335546904"/>
                  </a:ext>
                </a:extLst>
              </a:tr>
              <a:tr h="370840">
                <a:tc>
                  <a:txBody>
                    <a:bodyPr/>
                    <a:lstStyle/>
                    <a:p>
                      <a:pPr algn="ctr" rtl="1">
                        <a:lnSpc>
                          <a:spcPct val="107000"/>
                        </a:lnSpc>
                        <a:spcAft>
                          <a:spcPts val="800"/>
                        </a:spcAft>
                      </a:pPr>
                      <a:r>
                        <a:rPr lang="ar-SA" sz="1400" dirty="0">
                          <a:solidFill>
                            <a:schemeClr val="tx1"/>
                          </a:solidFill>
                          <a:effectLst/>
                          <a:latin typeface="Calibri" panose="020F0502020204030204" pitchFamily="34" charset="0"/>
                          <a:ea typeface="Calibri" panose="020F0502020204030204" pitchFamily="34" charset="0"/>
                          <a:cs typeface="+mj-cs"/>
                        </a:rPr>
                        <a:t>غير قابلة للنفاذ</a:t>
                      </a:r>
                      <a:endParaRPr lang="en-US" sz="1100"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tc>
                <a:tc>
                  <a:txBody>
                    <a:bodyPr/>
                    <a:lstStyle/>
                    <a:p>
                      <a:pPr algn="ctr" rtl="1">
                        <a:lnSpc>
                          <a:spcPct val="107000"/>
                        </a:lnSpc>
                        <a:spcAft>
                          <a:spcPts val="800"/>
                        </a:spcAft>
                      </a:pPr>
                      <a:r>
                        <a:rPr lang="ar-SA" sz="1400" dirty="0">
                          <a:solidFill>
                            <a:schemeClr val="tx1"/>
                          </a:solidFill>
                          <a:effectLst/>
                          <a:latin typeface="Calibri" panose="020F0502020204030204" pitchFamily="34" charset="0"/>
                          <a:ea typeface="Calibri" panose="020F0502020204030204" pitchFamily="34" charset="0"/>
                          <a:cs typeface="+mj-cs"/>
                        </a:rPr>
                        <a:t>قابلة للنفاذ</a:t>
                      </a:r>
                      <a:endParaRPr lang="en-US" sz="1100" dirty="0">
                        <a:solidFill>
                          <a:schemeClr val="tx1"/>
                        </a:solidFill>
                        <a:effectLst/>
                        <a:latin typeface="Calibri" panose="020F0502020204030204" pitchFamily="34" charset="0"/>
                        <a:ea typeface="Calibri" panose="020F0502020204030204" pitchFamily="34" charset="0"/>
                        <a:cs typeface="+mj-cs"/>
                      </a:endParaRPr>
                    </a:p>
                  </a:txBody>
                  <a:tcPr marL="68580" marR="68580" marT="0" marB="0"/>
                </a:tc>
                <a:extLst>
                  <a:ext uri="{0D108BD9-81ED-4DB2-BD59-A6C34878D82A}">
                    <a16:rowId xmlns:a16="http://schemas.microsoft.com/office/drawing/2014/main" val="3864718989"/>
                  </a:ext>
                </a:extLst>
              </a:tr>
            </a:tbl>
          </a:graphicData>
        </a:graphic>
      </p:graphicFrame>
      <p:pic>
        <p:nvPicPr>
          <p:cNvPr id="7" name="Picture 6">
            <a:extLst>
              <a:ext uri="{FF2B5EF4-FFF2-40B4-BE49-F238E27FC236}">
                <a16:creationId xmlns:a16="http://schemas.microsoft.com/office/drawing/2014/main" id="{BA32CAA1-5481-4384-A5AA-37D34FFCF22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43987" y="2885243"/>
            <a:ext cx="6072548" cy="3835153"/>
          </a:xfrm>
          <a:prstGeom prst="rect">
            <a:avLst/>
          </a:prstGeom>
          <a:noFill/>
          <a:ln>
            <a:noFill/>
          </a:ln>
        </p:spPr>
      </p:pic>
    </p:spTree>
    <p:extLst>
      <p:ext uri="{BB962C8B-B14F-4D97-AF65-F5344CB8AC3E}">
        <p14:creationId xmlns:p14="http://schemas.microsoft.com/office/powerpoint/2010/main" val="2227511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7EE9C-D14C-4F6E-AA9C-30DBC0609663}"/>
              </a:ext>
            </a:extLst>
          </p:cNvPr>
          <p:cNvSpPr>
            <a:spLocks noGrp="1"/>
          </p:cNvSpPr>
          <p:nvPr>
            <p:ph type="title"/>
          </p:nvPr>
        </p:nvSpPr>
        <p:spPr>
          <a:xfrm>
            <a:off x="677334" y="609600"/>
            <a:ext cx="8596668" cy="908482"/>
          </a:xfrm>
        </p:spPr>
        <p:txBody>
          <a:bodyPr>
            <a:normAutofit/>
          </a:bodyPr>
          <a:lstStyle/>
          <a:p>
            <a:pPr algn="ctr" rtl="1"/>
            <a:r>
              <a:rPr lang="ar-JO" sz="3200" dirty="0">
                <a:solidFill>
                  <a:schemeClr val="tx2"/>
                </a:solidFill>
              </a:rPr>
              <a:t>أهمية الموارد الطبيعية</a:t>
            </a:r>
            <a:endParaRPr lang="en-US" sz="3200" dirty="0">
              <a:solidFill>
                <a:schemeClr val="tx2"/>
              </a:solidFill>
            </a:endParaRPr>
          </a:p>
        </p:txBody>
      </p:sp>
      <p:sp>
        <p:nvSpPr>
          <p:cNvPr id="3" name="Content Placeholder 2">
            <a:extLst>
              <a:ext uri="{FF2B5EF4-FFF2-40B4-BE49-F238E27FC236}">
                <a16:creationId xmlns:a16="http://schemas.microsoft.com/office/drawing/2014/main" id="{314E6ED9-28FA-4E34-A4FD-93883A5A7B41}"/>
              </a:ext>
            </a:extLst>
          </p:cNvPr>
          <p:cNvSpPr>
            <a:spLocks noGrp="1"/>
          </p:cNvSpPr>
          <p:nvPr>
            <p:ph idx="1"/>
          </p:nvPr>
        </p:nvSpPr>
        <p:spPr>
          <a:xfrm>
            <a:off x="801621" y="1518082"/>
            <a:ext cx="8596668" cy="3880773"/>
          </a:xfrm>
        </p:spPr>
        <p:txBody>
          <a:bodyPr>
            <a:normAutofit fontScale="32500" lnSpcReduction="20000"/>
          </a:bodyPr>
          <a:lstStyle/>
          <a:p>
            <a:pPr algn="just" rtl="1">
              <a:buFont typeface="Wingdings" panose="05000000000000000000" pitchFamily="2" charset="2"/>
              <a:buChar char="q"/>
            </a:pPr>
            <a:r>
              <a:rPr lang="ar-JO" sz="5500" b="0" i="0" dirty="0">
                <a:solidFill>
                  <a:schemeClr val="tx2"/>
                </a:solidFill>
                <a:effectLst/>
                <a:latin typeface="DroidArabicKufi-Regular"/>
                <a:cs typeface="+mj-cs"/>
              </a:rPr>
              <a:t>تعدُّ الموارد الطبيعية أساس قدرة الإنسان على الحياة والتطور والازدهار، ونستخدم هذه الموارد على نحوٍ يومي في حياتنا.</a:t>
            </a:r>
          </a:p>
          <a:p>
            <a:pPr algn="just" rtl="1">
              <a:buFont typeface="Wingdings" panose="05000000000000000000" pitchFamily="2" charset="2"/>
              <a:buChar char="q"/>
            </a:pPr>
            <a:r>
              <a:rPr lang="ar-JO" sz="5500" b="0" i="0" dirty="0">
                <a:solidFill>
                  <a:schemeClr val="tx2"/>
                </a:solidFill>
                <a:effectLst/>
                <a:latin typeface="DroidArabicKufi-Regular"/>
                <a:cs typeface="+mj-cs"/>
              </a:rPr>
              <a:t>الحصول على الغذاء والماء من الموارد الطبيعية.</a:t>
            </a:r>
          </a:p>
          <a:p>
            <a:pPr algn="just" rtl="1">
              <a:buFont typeface="Wingdings" panose="05000000000000000000" pitchFamily="2" charset="2"/>
              <a:buChar char="q"/>
            </a:pPr>
            <a:r>
              <a:rPr lang="ar-JO" sz="5500" b="0" i="0" dirty="0">
                <a:solidFill>
                  <a:schemeClr val="tx2"/>
                </a:solidFill>
                <a:effectLst/>
                <a:latin typeface="DroidArabicKufi-Regular"/>
                <a:cs typeface="+mj-cs"/>
              </a:rPr>
              <a:t>توفير الطاقة التي يحتاج لها الإنسان في المنازل والمصانع والقطاعات المختلفة.</a:t>
            </a:r>
          </a:p>
          <a:p>
            <a:pPr algn="r" rtl="1">
              <a:buFont typeface="Wingdings" panose="05000000000000000000" pitchFamily="2" charset="2"/>
              <a:buChar char="q"/>
            </a:pPr>
            <a:r>
              <a:rPr lang="ar-JO" sz="5500" b="0" i="0" dirty="0">
                <a:solidFill>
                  <a:schemeClr val="tx2"/>
                </a:solidFill>
                <a:effectLst/>
                <a:latin typeface="DroidArabicKufi-Regular"/>
                <a:cs typeface="+mj-cs"/>
              </a:rPr>
              <a:t>توفِّر الموارد الطبيعية معظم الثروات للدول المختلفة، وتشكِّل مصادر دخل للعديد من الدول بسبب ارتفاع قيمة هذه الموارد وزيادة الطلب عليها.</a:t>
            </a:r>
          </a:p>
          <a:p>
            <a:pPr algn="just" rtl="1">
              <a:buFont typeface="Wingdings" panose="05000000000000000000" pitchFamily="2" charset="2"/>
              <a:buChar char="q"/>
            </a:pPr>
            <a:r>
              <a:rPr lang="ar-JO" sz="5500" b="0" i="0" dirty="0">
                <a:solidFill>
                  <a:schemeClr val="tx2"/>
                </a:solidFill>
                <a:effectLst/>
                <a:latin typeface="DroidArabicKufi-Regular"/>
                <a:cs typeface="+mj-cs"/>
              </a:rPr>
              <a:t>تساعد الموارد الطبيعية في تحسين مستوى المعيشة للفقراء، وخاصة في المناطق الريفية حيث يعتمد الناس على هذه الموارد في تأمين احتياجاتهم من مسكن وغذاء.</a:t>
            </a:r>
          </a:p>
          <a:p>
            <a:pPr algn="r" rtl="1">
              <a:buFont typeface="Wingdings" panose="05000000000000000000" pitchFamily="2" charset="2"/>
              <a:buChar char="q"/>
            </a:pPr>
            <a:r>
              <a:rPr lang="ar-JO" sz="5500" b="0" i="0" dirty="0">
                <a:solidFill>
                  <a:schemeClr val="tx2"/>
                </a:solidFill>
                <a:effectLst/>
                <a:latin typeface="DroidArabicKufi-Regular"/>
                <a:cs typeface="+mj-cs"/>
              </a:rPr>
              <a:t>تعتمد الزراعة على استخدام الموارد الطبيعية في تأمين الموارد الأساسية للزراعة، والتي تشمل المياه والتربة والنباتات والحيوانات، وتأمين الموارد اللازمة لبناء المعدات والأدوات الزراعية.</a:t>
            </a:r>
            <a:br>
              <a:rPr lang="ar-JO" sz="3300" dirty="0">
                <a:solidFill>
                  <a:schemeClr val="tx2"/>
                </a:solidFill>
              </a:rPr>
            </a:br>
            <a:br>
              <a:rPr lang="ar-JO" sz="3300" dirty="0">
                <a:solidFill>
                  <a:schemeClr val="tx2"/>
                </a:solidFill>
              </a:rPr>
            </a:br>
            <a:br>
              <a:rPr lang="ar-JO" dirty="0"/>
            </a:br>
            <a:br>
              <a:rPr lang="ar-JO" dirty="0"/>
            </a:br>
            <a:br>
              <a:rPr lang="ar-JO" dirty="0"/>
            </a:br>
            <a:br>
              <a:rPr lang="ar-JO" dirty="0"/>
            </a:br>
            <a:br>
              <a:rPr lang="ar-JO" dirty="0"/>
            </a:br>
            <a:br>
              <a:rPr lang="ar-JO" dirty="0"/>
            </a:br>
            <a:endParaRPr lang="en-US" dirty="0"/>
          </a:p>
        </p:txBody>
      </p:sp>
      <p:pic>
        <p:nvPicPr>
          <p:cNvPr id="6" name="Picture 5">
            <a:extLst>
              <a:ext uri="{FF2B5EF4-FFF2-40B4-BE49-F238E27FC236}">
                <a16:creationId xmlns:a16="http://schemas.microsoft.com/office/drawing/2014/main" id="{56C0ABBE-7F9F-4DFD-B5AE-261C0F19F8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247" y="4655119"/>
            <a:ext cx="3130021" cy="2202881"/>
          </a:xfrm>
          <a:prstGeom prst="rect">
            <a:avLst/>
          </a:prstGeom>
        </p:spPr>
      </p:pic>
      <p:pic>
        <p:nvPicPr>
          <p:cNvPr id="8" name="Picture 7">
            <a:extLst>
              <a:ext uri="{FF2B5EF4-FFF2-40B4-BE49-F238E27FC236}">
                <a16:creationId xmlns:a16="http://schemas.microsoft.com/office/drawing/2014/main" id="{AD9A75D5-3C5E-4AD6-84BB-6A649AA104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2904" y="4655119"/>
            <a:ext cx="3321442" cy="2202881"/>
          </a:xfrm>
          <a:prstGeom prst="rect">
            <a:avLst/>
          </a:prstGeom>
        </p:spPr>
      </p:pic>
    </p:spTree>
    <p:extLst>
      <p:ext uri="{BB962C8B-B14F-4D97-AF65-F5344CB8AC3E}">
        <p14:creationId xmlns:p14="http://schemas.microsoft.com/office/powerpoint/2010/main" val="416707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inVertical)">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circle(in)">
                                      <p:cBhvr>
                                        <p:cTn id="40" dur="20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circle(in)">
                                      <p:cBhvr>
                                        <p:cTn id="4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B5D4-1916-4C83-AC28-61B71752203B}"/>
              </a:ext>
            </a:extLst>
          </p:cNvPr>
          <p:cNvSpPr>
            <a:spLocks noGrp="1"/>
          </p:cNvSpPr>
          <p:nvPr>
            <p:ph type="title"/>
          </p:nvPr>
        </p:nvSpPr>
        <p:spPr>
          <a:xfrm>
            <a:off x="677334" y="609600"/>
            <a:ext cx="8596668" cy="855216"/>
          </a:xfrm>
        </p:spPr>
        <p:txBody>
          <a:bodyPr>
            <a:normAutofit fontScale="90000"/>
          </a:bodyPr>
          <a:lstStyle/>
          <a:p>
            <a:pPr algn="ctr" rtl="1"/>
            <a:r>
              <a:rPr lang="ar-JO" b="0" i="0" dirty="0">
                <a:solidFill>
                  <a:srgbClr val="333333"/>
                </a:solidFill>
                <a:effectLst/>
                <a:latin typeface="DroidArabicKufi-Regular"/>
              </a:rPr>
              <a:t>المخاطر التي تهدد الموارد الطبيعية</a:t>
            </a:r>
            <a:br>
              <a:rPr lang="ar-JO" dirty="0"/>
            </a:br>
            <a:br>
              <a:rPr lang="ar-JO" dirty="0"/>
            </a:br>
            <a:endParaRPr lang="en-US" dirty="0"/>
          </a:p>
        </p:txBody>
      </p:sp>
      <p:sp>
        <p:nvSpPr>
          <p:cNvPr id="3" name="Content Placeholder 2">
            <a:extLst>
              <a:ext uri="{FF2B5EF4-FFF2-40B4-BE49-F238E27FC236}">
                <a16:creationId xmlns:a16="http://schemas.microsoft.com/office/drawing/2014/main" id="{AC95F460-C083-4ED8-8F71-B00BCC74E5F6}"/>
              </a:ext>
            </a:extLst>
          </p:cNvPr>
          <p:cNvSpPr>
            <a:spLocks noGrp="1"/>
          </p:cNvSpPr>
          <p:nvPr>
            <p:ph idx="1"/>
          </p:nvPr>
        </p:nvSpPr>
        <p:spPr>
          <a:xfrm>
            <a:off x="677334" y="1695635"/>
            <a:ext cx="8596668" cy="4345727"/>
          </a:xfrm>
        </p:spPr>
        <p:txBody>
          <a:bodyPr>
            <a:normAutofit/>
          </a:bodyPr>
          <a:lstStyle/>
          <a:p>
            <a:pPr algn="just" rtl="1">
              <a:buFont typeface="Wingdings" panose="05000000000000000000" pitchFamily="2" charset="2"/>
              <a:buChar char="q"/>
            </a:pPr>
            <a:r>
              <a:rPr lang="ar-JO" b="0" i="0" dirty="0">
                <a:solidFill>
                  <a:srgbClr val="333333"/>
                </a:solidFill>
                <a:effectLst/>
                <a:latin typeface="DroidArabicKufi-Regular"/>
              </a:rPr>
              <a:t>الاكتظاظ السكاني :الزيادة السكانية تعمل على ارتفاع معدلات الطلب على استهلاك الموارد الطبيعية وبالتالي الضغط على كافة أنواعها واستنزافها.</a:t>
            </a:r>
          </a:p>
          <a:p>
            <a:pPr algn="just" rtl="1">
              <a:buFont typeface="Wingdings" panose="05000000000000000000" pitchFamily="2" charset="2"/>
              <a:buChar char="q"/>
            </a:pPr>
            <a:r>
              <a:rPr lang="ar-JO" b="0" i="0" dirty="0">
                <a:solidFill>
                  <a:srgbClr val="333333"/>
                </a:solidFill>
                <a:effectLst/>
                <a:latin typeface="DroidArabicKufi-Regular"/>
              </a:rPr>
              <a:t>تغيّر المناخ: يحدث تغيير المناخ نتيجة الإفراط في الأنشطة البشرية الخاطئة، والتي بدورها تسبِّب الضرر للموارد الطبيعية الحية وغير الحية، فعلى سبيل المثال قد تتعرض الكائنات الحية للفناء بعد تأقلمها مع بيئاتها، أو ستحاول الانتقال إلى أماكن أخرى في سبيل بقائها حية.</a:t>
            </a:r>
          </a:p>
          <a:p>
            <a:pPr algn="r" rtl="1">
              <a:buFont typeface="Wingdings" panose="05000000000000000000" pitchFamily="2" charset="2"/>
              <a:buChar char="q"/>
            </a:pPr>
            <a:r>
              <a:rPr lang="ar-JO" b="0" i="0" dirty="0">
                <a:solidFill>
                  <a:srgbClr val="333333"/>
                </a:solidFill>
                <a:effectLst/>
                <a:latin typeface="DroidArabicKufi-Regular"/>
              </a:rPr>
              <a:t>التلوث البيئيّ: يُشكل التلوث البيئي</a:t>
            </a:r>
            <a:r>
              <a:rPr lang="en-US" b="0" i="0" dirty="0">
                <a:solidFill>
                  <a:srgbClr val="333333"/>
                </a:solidFill>
                <a:effectLst/>
                <a:latin typeface="DroidArabicKufi-Regular"/>
              </a:rPr>
              <a:t> </a:t>
            </a:r>
            <a:r>
              <a:rPr lang="ar-JO" b="0" i="0" dirty="0">
                <a:solidFill>
                  <a:srgbClr val="333333"/>
                </a:solidFill>
                <a:effectLst/>
                <a:latin typeface="DroidArabicKufi-Regular"/>
              </a:rPr>
              <a:t>خطرًا يؤثر في صحة البيئة، وهو يشمل تلوث الهواء والمياه والأرض، ويسبِّب التلوث البيئي تغيير الخواص الكيميائية التي تشكِّل عناصر التربة، والصخور، والمعادن، والمياه العذبة والجوفية، ومياه المحيطات، وغيرها من الموارد الطبيعية، والتي تنجم عنها أضرار وآثار لها عواقب كبيرة.</a:t>
            </a:r>
            <a:br>
              <a:rPr lang="ar-JO" dirty="0"/>
            </a:br>
            <a:endParaRPr lang="en-US" dirty="0"/>
          </a:p>
        </p:txBody>
      </p:sp>
      <p:pic>
        <p:nvPicPr>
          <p:cNvPr id="5" name="Picture 4">
            <a:extLst>
              <a:ext uri="{FF2B5EF4-FFF2-40B4-BE49-F238E27FC236}">
                <a16:creationId xmlns:a16="http://schemas.microsoft.com/office/drawing/2014/main" id="{7561F676-6E0A-46C8-A4F8-BB48F378F4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5162365"/>
            <a:ext cx="2799148" cy="1332928"/>
          </a:xfrm>
          <a:prstGeom prst="rect">
            <a:avLst/>
          </a:prstGeom>
        </p:spPr>
      </p:pic>
      <p:pic>
        <p:nvPicPr>
          <p:cNvPr id="7" name="Picture 6">
            <a:extLst>
              <a:ext uri="{FF2B5EF4-FFF2-40B4-BE49-F238E27FC236}">
                <a16:creationId xmlns:a16="http://schemas.microsoft.com/office/drawing/2014/main" id="{FEA7CC1A-407F-493D-8735-ED90141DEB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9772" y="5162365"/>
            <a:ext cx="2799149" cy="1318254"/>
          </a:xfrm>
          <a:prstGeom prst="rect">
            <a:avLst/>
          </a:prstGeom>
        </p:spPr>
      </p:pic>
      <p:pic>
        <p:nvPicPr>
          <p:cNvPr id="9" name="Picture 8">
            <a:extLst>
              <a:ext uri="{FF2B5EF4-FFF2-40B4-BE49-F238E27FC236}">
                <a16:creationId xmlns:a16="http://schemas.microsoft.com/office/drawing/2014/main" id="{C416D2EA-0096-47A4-8C24-3AECF03B7A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2211" y="5162365"/>
            <a:ext cx="2799148" cy="1332928"/>
          </a:xfrm>
          <a:prstGeom prst="rect">
            <a:avLst/>
          </a:prstGeom>
        </p:spPr>
      </p:pic>
    </p:spTree>
    <p:extLst>
      <p:ext uri="{BB962C8B-B14F-4D97-AF65-F5344CB8AC3E}">
        <p14:creationId xmlns:p14="http://schemas.microsoft.com/office/powerpoint/2010/main" val="299577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96A976-6DE2-48E2-A41D-16471BFF5CE9}"/>
              </a:ext>
            </a:extLst>
          </p:cNvPr>
          <p:cNvSpPr>
            <a:spLocks noGrp="1"/>
          </p:cNvSpPr>
          <p:nvPr>
            <p:ph idx="1"/>
          </p:nvPr>
        </p:nvSpPr>
        <p:spPr>
          <a:xfrm>
            <a:off x="677334" y="612559"/>
            <a:ext cx="8596668" cy="5428803"/>
          </a:xfrm>
        </p:spPr>
        <p:txBody>
          <a:bodyPr>
            <a:normAutofit/>
          </a:bodyPr>
          <a:lstStyle/>
          <a:p>
            <a:pPr marL="0" indent="0" algn="ctr" rtl="1">
              <a:buNone/>
            </a:pPr>
            <a:endParaRPr lang="ar-JO" sz="3200" dirty="0">
              <a:latin typeface="Tahoma" panose="020B0604030504040204" pitchFamily="34" charset="0"/>
              <a:ea typeface="Tahoma" panose="020B0604030504040204" pitchFamily="34" charset="0"/>
              <a:cs typeface="Tahoma" panose="020B0604030504040204" pitchFamily="34" charset="0"/>
            </a:endParaRPr>
          </a:p>
          <a:p>
            <a:pPr marL="0" indent="0" algn="ctr" rtl="1">
              <a:buNone/>
            </a:pPr>
            <a:endParaRPr lang="en-US" sz="4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ctr" rtl="1">
              <a:buNone/>
            </a:pPr>
            <a:r>
              <a:rPr lang="ar-JO" sz="4000" dirty="0">
                <a:solidFill>
                  <a:schemeClr val="tx1"/>
                </a:solidFill>
                <a:latin typeface="Tahoma" panose="020B0604030504040204" pitchFamily="34" charset="0"/>
                <a:ea typeface="Tahoma" panose="020B0604030504040204" pitchFamily="34" charset="0"/>
                <a:cs typeface="Tahoma" panose="020B0604030504040204" pitchFamily="34" charset="0"/>
              </a:rPr>
              <a:t>شكراً لحسن استماعكم</a:t>
            </a:r>
          </a:p>
          <a:p>
            <a:pPr marL="0" indent="0" algn="ctr" rtl="1">
              <a:buNone/>
            </a:pPr>
            <a:endParaRPr lang="ar-JO" sz="4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ctr" rtl="1">
              <a:buNone/>
            </a:pPr>
            <a:endParaRPr lang="ar-JO" sz="4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ctr" rtl="1">
              <a:buNone/>
            </a:pPr>
            <a:endParaRPr lang="ar-JO" sz="3200" dirty="0">
              <a:latin typeface="Tahoma" panose="020B0604030504040204" pitchFamily="34" charset="0"/>
              <a:ea typeface="Tahoma" panose="020B0604030504040204" pitchFamily="34" charset="0"/>
              <a:cs typeface="Tahoma" panose="020B0604030504040204" pitchFamily="34" charset="0"/>
            </a:endParaRPr>
          </a:p>
          <a:p>
            <a:pPr marL="0" indent="0" algn="ctr" rtl="1">
              <a:buNone/>
            </a:pPr>
            <a:endParaRPr lang="ar-JO" sz="3200" dirty="0">
              <a:latin typeface="Tahoma" panose="020B0604030504040204" pitchFamily="34" charset="0"/>
              <a:ea typeface="Tahoma" panose="020B0604030504040204" pitchFamily="34" charset="0"/>
              <a:cs typeface="Tahoma" panose="020B0604030504040204" pitchFamily="34" charset="0"/>
            </a:endParaRPr>
          </a:p>
        </p:txBody>
      </p:sp>
      <p:pic>
        <p:nvPicPr>
          <p:cNvPr id="7" name="Picture 6">
            <a:extLst>
              <a:ext uri="{FF2B5EF4-FFF2-40B4-BE49-F238E27FC236}">
                <a16:creationId xmlns:a16="http://schemas.microsoft.com/office/drawing/2014/main" id="{08EE5A00-7F09-4CF7-A148-232B72E7EB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6825" y="2971854"/>
            <a:ext cx="3766886" cy="2821529"/>
          </a:xfrm>
          <a:prstGeom prst="rect">
            <a:avLst/>
          </a:prstGeom>
        </p:spPr>
      </p:pic>
    </p:spTree>
    <p:extLst>
      <p:ext uri="{BB962C8B-B14F-4D97-AF65-F5344CB8AC3E}">
        <p14:creationId xmlns:p14="http://schemas.microsoft.com/office/powerpoint/2010/main" val="391367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7"/>
                                        </p:tgtEl>
                                        <p:attrNameLst>
                                          <p:attrName>ppt_x</p:attrName>
                                        </p:attrNameLst>
                                      </p:cBhvr>
                                      <p:tavLst>
                                        <p:tav tm="0">
                                          <p:val>
                                            <p:strVal val="ppt_x"/>
                                          </p:val>
                                        </p:tav>
                                        <p:tav tm="100000">
                                          <p:val>
                                            <p:strVal val="ppt_x"/>
                                          </p:val>
                                        </p:tav>
                                      </p:tavLst>
                                    </p:anim>
                                    <p:anim calcmode="lin" valueType="num">
                                      <p:cBhvr additive="base">
                                        <p:cTn id="15" dur="500"/>
                                        <p:tgtEl>
                                          <p:spTgt spid="7"/>
                                        </p:tgtEl>
                                        <p:attrNameLst>
                                          <p:attrName>ppt_y</p:attrName>
                                        </p:attrNameLst>
                                      </p:cBhvr>
                                      <p:tavLst>
                                        <p:tav tm="0">
                                          <p:val>
                                            <p:strVal val="ppt_y"/>
                                          </p:val>
                                        </p:tav>
                                        <p:tav tm="100000">
                                          <p:val>
                                            <p:strVal val="1+ppt_h/2"/>
                                          </p:val>
                                        </p:tav>
                                      </p:tavLst>
                                    </p:anim>
                                    <p:set>
                                      <p:cBhvr>
                                        <p:cTn id="16"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94</TotalTime>
  <Words>455</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Arabic Typesetting</vt:lpstr>
      <vt:lpstr>Arial</vt:lpstr>
      <vt:lpstr>Calibri</vt:lpstr>
      <vt:lpstr>DroidArabicKufi-Regular</vt:lpstr>
      <vt:lpstr>Tahoma</vt:lpstr>
      <vt:lpstr>Trebuchet MS</vt:lpstr>
      <vt:lpstr>Wingdings</vt:lpstr>
      <vt:lpstr>Wingdings 3</vt:lpstr>
      <vt:lpstr>Facet</vt:lpstr>
      <vt:lpstr>الموارد الطبيعية </vt:lpstr>
      <vt:lpstr>تعريف الموارد الطبيعية : </vt:lpstr>
      <vt:lpstr>PowerPoint Presentation</vt:lpstr>
      <vt:lpstr>أنواع الموارد الطبيعية</vt:lpstr>
      <vt:lpstr>الفرق بين الموارد المتجددة والغير متجددة </vt:lpstr>
      <vt:lpstr>أهمية الموارد الطبيعية</vt:lpstr>
      <vt:lpstr>المخاطر التي تهدد الموارد الطبيعية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الموارد الطبيعية</dc:title>
  <dc:creator>Laptop</dc:creator>
  <cp:lastModifiedBy>Laptop</cp:lastModifiedBy>
  <cp:revision>13</cp:revision>
  <dcterms:created xsi:type="dcterms:W3CDTF">2023-09-21T15:52:00Z</dcterms:created>
  <dcterms:modified xsi:type="dcterms:W3CDTF">2023-09-21T17:31:40Z</dcterms:modified>
</cp:coreProperties>
</file>