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4" r:id="rId5"/>
    <p:sldId id="267" r:id="rId6"/>
    <p:sldId id="269" r:id="rId7"/>
    <p:sldId id="270" r:id="rId8"/>
    <p:sldId id="268"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A7B44A-B36F-48CE-B3CD-34779E6DBEFD}">
          <p14:sldIdLst>
            <p14:sldId id="256"/>
            <p14:sldId id="258"/>
            <p14:sldId id="259"/>
            <p14:sldId id="264"/>
            <p14:sldId id="267"/>
            <p14:sldId id="269"/>
            <p14:sldId id="270"/>
            <p14:sldId id="268"/>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1956-C084-DB83-AA4E-557242B83A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15138E-0056-9B1D-FE09-B4569395C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4EB263-ACB5-C131-8550-40A0C17D63D1}"/>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5" name="Footer Placeholder 4">
            <a:extLst>
              <a:ext uri="{FF2B5EF4-FFF2-40B4-BE49-F238E27FC236}">
                <a16:creationId xmlns:a16="http://schemas.microsoft.com/office/drawing/2014/main" id="{9D678767-9593-3B91-1243-9238ABC80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2DA1D-3DB1-B9AC-22A6-836BBBBCECFE}"/>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1829720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C2B6-4475-8CDE-E217-A49FA450F6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5F167-784C-0812-225C-0D7B8E4B37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33BA3-8EA2-3DCC-7DA2-2BCE2F8A209D}"/>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5" name="Footer Placeholder 4">
            <a:extLst>
              <a:ext uri="{FF2B5EF4-FFF2-40B4-BE49-F238E27FC236}">
                <a16:creationId xmlns:a16="http://schemas.microsoft.com/office/drawing/2014/main" id="{C59DD058-50C2-1E0C-AD41-7F7AE5753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1F087-0C81-E7E9-0845-36B2860983E0}"/>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4131942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5BB98-AE3C-AFDF-7811-CA9048D7AD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E23C64-81FD-4B5F-5A6A-0678B86D23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A9CCC-D3FF-CFF1-86FB-FE06CC75BD98}"/>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5" name="Footer Placeholder 4">
            <a:extLst>
              <a:ext uri="{FF2B5EF4-FFF2-40B4-BE49-F238E27FC236}">
                <a16:creationId xmlns:a16="http://schemas.microsoft.com/office/drawing/2014/main" id="{AB9A0BE2-55E5-50FD-8C77-9CFC6A85F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A0240-F1E5-3598-25FA-0AB509344D59}"/>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4272677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A559-15D7-7F58-5E75-3784E363E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57DA9-817B-FE20-2A6D-375FDB2E84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A7625-99B4-D395-71AD-9326A98B63C1}"/>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5" name="Footer Placeholder 4">
            <a:extLst>
              <a:ext uri="{FF2B5EF4-FFF2-40B4-BE49-F238E27FC236}">
                <a16:creationId xmlns:a16="http://schemas.microsoft.com/office/drawing/2014/main" id="{2DA106B7-9E18-6C55-D6D0-71F68D15E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06FA7-CB22-C818-8150-BBC40A699893}"/>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4055259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7413-D8F2-2BDD-AB22-32ACE82D50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401A0E-71EC-4D8B-9B59-517085133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B3848-5008-7237-B9CA-A4F77CDCDFFD}"/>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5" name="Footer Placeholder 4">
            <a:extLst>
              <a:ext uri="{FF2B5EF4-FFF2-40B4-BE49-F238E27FC236}">
                <a16:creationId xmlns:a16="http://schemas.microsoft.com/office/drawing/2014/main" id="{E6E90354-E905-3CD4-3121-CF2961D58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C3E39-ECD5-0C2C-55C9-80E841D6C36C}"/>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66562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99E8-254E-71AD-B9C4-097E7A354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F0DA5-2EE0-9E5D-C2E0-57B3BF3DC3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755B2-BACC-D702-0F5F-6796DC02B4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31BC92-5554-F0E5-BDE5-CBEB31A51C47}"/>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6" name="Footer Placeholder 5">
            <a:extLst>
              <a:ext uri="{FF2B5EF4-FFF2-40B4-BE49-F238E27FC236}">
                <a16:creationId xmlns:a16="http://schemas.microsoft.com/office/drawing/2014/main" id="{8EE1B646-7C8B-07D5-32CF-DECBA7B68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7BB4-A731-1C6E-B8A9-1504F0742534}"/>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297321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B425-D133-F612-4504-A81B901AA1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267277-A961-7A13-C056-2DE9846707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363221-7B41-827D-A8C7-004D23A5D3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DBD9E-4656-4A2A-74CF-6E0F98762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0491BD-2F39-DD3C-6486-85A1A02912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0FAF26-BA74-608C-6A88-409E295766F9}"/>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8" name="Footer Placeholder 7">
            <a:extLst>
              <a:ext uri="{FF2B5EF4-FFF2-40B4-BE49-F238E27FC236}">
                <a16:creationId xmlns:a16="http://schemas.microsoft.com/office/drawing/2014/main" id="{EDEE533C-E855-21A3-431B-48C804B51D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EFCC7C-41F1-0F93-2A2C-833E7BC274C2}"/>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3579757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A71-D922-7054-EA2E-9DAC636CDA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0E312F-93C6-EB22-4994-3E949D6D1692}"/>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4" name="Footer Placeholder 3">
            <a:extLst>
              <a:ext uri="{FF2B5EF4-FFF2-40B4-BE49-F238E27FC236}">
                <a16:creationId xmlns:a16="http://schemas.microsoft.com/office/drawing/2014/main" id="{D92BA86C-4A91-74FD-4300-38DFE0E81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D3C59C-4BD0-67D9-E417-26A06E780E40}"/>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80553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71BB4A-FEEB-AC1F-3607-4E857D235085}"/>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3" name="Footer Placeholder 2">
            <a:extLst>
              <a:ext uri="{FF2B5EF4-FFF2-40B4-BE49-F238E27FC236}">
                <a16:creationId xmlns:a16="http://schemas.microsoft.com/office/drawing/2014/main" id="{FCFD792C-02A6-830F-8EDA-1AECD50EEF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7FA57D-7677-798E-B547-2D1B48ABC5C7}"/>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24593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A3B4-B1CF-3B52-B4EE-9BD094DA3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0890AF-8E41-9A61-888C-7A7D2B5CBF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6E4D8-86A9-7521-ED49-ADB076F75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0E4E18-794A-9206-3C3C-D8DD909A60F2}"/>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6" name="Footer Placeholder 5">
            <a:extLst>
              <a:ext uri="{FF2B5EF4-FFF2-40B4-BE49-F238E27FC236}">
                <a16:creationId xmlns:a16="http://schemas.microsoft.com/office/drawing/2014/main" id="{B30CFB3F-9800-462E-31E2-C3D177BF0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DC183-F025-F173-0501-80D51300D05F}"/>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224290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622A-0B1F-8121-E238-B87C2526B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3D5BB-1AE4-9B41-693D-2174454F2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A28CDD-21F2-2EE0-9352-B81780153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830FE2-581F-50A4-79C7-9AFFEE20C5AA}"/>
              </a:ext>
            </a:extLst>
          </p:cNvPr>
          <p:cNvSpPr>
            <a:spLocks noGrp="1"/>
          </p:cNvSpPr>
          <p:nvPr>
            <p:ph type="dt" sz="half" idx="10"/>
          </p:nvPr>
        </p:nvSpPr>
        <p:spPr/>
        <p:txBody>
          <a:bodyPr/>
          <a:lstStyle/>
          <a:p>
            <a:fld id="{5E51DFA4-4328-4C95-A20D-AEF17197E241}" type="datetimeFigureOut">
              <a:rPr lang="en-US" smtClean="0"/>
              <a:t>11/17/2023</a:t>
            </a:fld>
            <a:endParaRPr lang="en-US"/>
          </a:p>
        </p:txBody>
      </p:sp>
      <p:sp>
        <p:nvSpPr>
          <p:cNvPr id="6" name="Footer Placeholder 5">
            <a:extLst>
              <a:ext uri="{FF2B5EF4-FFF2-40B4-BE49-F238E27FC236}">
                <a16:creationId xmlns:a16="http://schemas.microsoft.com/office/drawing/2014/main" id="{15B93985-1DA2-F49A-5A6B-F79A9FC49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40785-8F6D-0E2F-F4A2-63E2E43BE6A4}"/>
              </a:ext>
            </a:extLst>
          </p:cNvPr>
          <p:cNvSpPr>
            <a:spLocks noGrp="1"/>
          </p:cNvSpPr>
          <p:nvPr>
            <p:ph type="sldNum" sz="quarter" idx="12"/>
          </p:nvPr>
        </p:nvSpPr>
        <p:spPr/>
        <p:txBody>
          <a:bodyPr/>
          <a:lstStyle/>
          <a:p>
            <a:fld id="{949FF92B-43DA-41C2-ABAC-22511C20CD97}" type="slidenum">
              <a:rPr lang="en-US" smtClean="0"/>
              <a:t>‹#›</a:t>
            </a:fld>
            <a:endParaRPr lang="en-US"/>
          </a:p>
        </p:txBody>
      </p:sp>
    </p:spTree>
    <p:extLst>
      <p:ext uri="{BB962C8B-B14F-4D97-AF65-F5344CB8AC3E}">
        <p14:creationId xmlns:p14="http://schemas.microsoft.com/office/powerpoint/2010/main" val="280283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C7F06E-A1AA-60BA-2866-CB0892A60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7848C-E264-437A-3685-4EF7345F9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E5A1D-3648-3F2A-31AF-52376E8FD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1DFA4-4328-4C95-A20D-AEF17197E241}" type="datetimeFigureOut">
              <a:rPr lang="en-US" smtClean="0"/>
              <a:t>11/17/2023</a:t>
            </a:fld>
            <a:endParaRPr lang="en-US"/>
          </a:p>
        </p:txBody>
      </p:sp>
      <p:sp>
        <p:nvSpPr>
          <p:cNvPr id="5" name="Footer Placeholder 4">
            <a:extLst>
              <a:ext uri="{FF2B5EF4-FFF2-40B4-BE49-F238E27FC236}">
                <a16:creationId xmlns:a16="http://schemas.microsoft.com/office/drawing/2014/main" id="{463534C1-21BB-5FFA-885E-50800FE3D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DD6ABC-F1E9-19DD-F5B7-3BA92EA84E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FF92B-43DA-41C2-ABAC-22511C20CD97}" type="slidenum">
              <a:rPr lang="en-US" smtClean="0"/>
              <a:t>‹#›</a:t>
            </a:fld>
            <a:endParaRPr lang="en-US"/>
          </a:p>
        </p:txBody>
      </p:sp>
    </p:spTree>
    <p:extLst>
      <p:ext uri="{BB962C8B-B14F-4D97-AF65-F5344CB8AC3E}">
        <p14:creationId xmlns:p14="http://schemas.microsoft.com/office/powerpoint/2010/main" val="2833704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jlascar/12293150833"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hyperlink" Target="http://www.amideastedabroad.org/" TargetMode="External"/><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hyperlink" Target="https://www.trc-leiden.nl/trc/index.php/en/blog/1131-embroidered-dresses-from-jordan-al-salt-city" TargetMode="External"/><Relationship Id="rId4" Type="http://schemas.openxmlformats.org/officeDocument/2006/relationships/hyperlink" Target="https://meetmeindepartures.com/what-to-wear-in-petra-jorda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4391-1301-CFCE-D620-593A220168B7}"/>
              </a:ext>
            </a:extLst>
          </p:cNvPr>
          <p:cNvSpPr>
            <a:spLocks noGrp="1"/>
          </p:cNvSpPr>
          <p:nvPr>
            <p:ph type="ctrTitle"/>
          </p:nvPr>
        </p:nvSpPr>
        <p:spPr>
          <a:xfrm>
            <a:off x="1337387" y="170641"/>
            <a:ext cx="9144000" cy="2031383"/>
          </a:xfrm>
        </p:spPr>
        <p:txBody>
          <a:bodyPr/>
          <a:lstStyle/>
          <a:p>
            <a:r>
              <a:rPr lang="en-AE" dirty="0"/>
              <a:t>Popular clothes in cities from Jordan</a:t>
            </a:r>
            <a:endParaRPr lang="en-US" dirty="0"/>
          </a:p>
        </p:txBody>
      </p:sp>
      <p:sp>
        <p:nvSpPr>
          <p:cNvPr id="3" name="Subtitle 2">
            <a:extLst>
              <a:ext uri="{FF2B5EF4-FFF2-40B4-BE49-F238E27FC236}">
                <a16:creationId xmlns:a16="http://schemas.microsoft.com/office/drawing/2014/main" id="{5ADB8841-F9EF-CC8B-6044-47A9ABD1CF9A}"/>
              </a:ext>
            </a:extLst>
          </p:cNvPr>
          <p:cNvSpPr>
            <a:spLocks noGrp="1"/>
          </p:cNvSpPr>
          <p:nvPr>
            <p:ph type="subTitle" idx="1"/>
          </p:nvPr>
        </p:nvSpPr>
        <p:spPr>
          <a:xfrm>
            <a:off x="3135085" y="4261759"/>
            <a:ext cx="5172269" cy="487523"/>
          </a:xfr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50000" t="50000" r="50000" b="50000"/>
            </a:path>
            <a:tileRect/>
          </a:gradFill>
        </p:spPr>
        <p:txBody>
          <a:bodyPr/>
          <a:lstStyle/>
          <a:p>
            <a:r>
              <a:rPr lang="en-AE" dirty="0"/>
              <a:t>By: Roy, </a:t>
            </a:r>
            <a:r>
              <a:rPr lang="en-AE" dirty="0" err="1"/>
              <a:t>Rakan.m</a:t>
            </a:r>
            <a:r>
              <a:rPr lang="en-AE" dirty="0"/>
              <a:t>, Masa and Maya</a:t>
            </a:r>
            <a:endParaRPr lang="en-US" dirty="0"/>
          </a:p>
        </p:txBody>
      </p:sp>
    </p:spTree>
    <p:extLst>
      <p:ext uri="{BB962C8B-B14F-4D97-AF65-F5344CB8AC3E}">
        <p14:creationId xmlns:p14="http://schemas.microsoft.com/office/powerpoint/2010/main" val="22834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arn(inVertical)">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F068-AAB3-E511-3A2F-3E44D1D562E8}"/>
              </a:ext>
            </a:extLst>
          </p:cNvPr>
          <p:cNvSpPr>
            <a:spLocks noGrp="1"/>
          </p:cNvSpPr>
          <p:nvPr>
            <p:ph type="title"/>
          </p:nvPr>
        </p:nvSpPr>
        <p:spPr>
          <a:xfrm>
            <a:off x="747842" y="127130"/>
            <a:ext cx="3932237" cy="544674"/>
          </a:xfrm>
        </p:spPr>
        <p:txBody>
          <a:bodyPr/>
          <a:lstStyle/>
          <a:p>
            <a:r>
              <a:rPr lang="en-AE" dirty="0"/>
              <a:t>Introduction</a:t>
            </a:r>
            <a:endParaRPr lang="en-US" dirty="0"/>
          </a:p>
        </p:txBody>
      </p:sp>
      <p:sp>
        <p:nvSpPr>
          <p:cNvPr id="5" name="Text Placeholder 4">
            <a:extLst>
              <a:ext uri="{FF2B5EF4-FFF2-40B4-BE49-F238E27FC236}">
                <a16:creationId xmlns:a16="http://schemas.microsoft.com/office/drawing/2014/main" id="{558ECC5D-ADD5-B190-3A04-3F62FBD826D4}"/>
              </a:ext>
            </a:extLst>
          </p:cNvPr>
          <p:cNvSpPr>
            <a:spLocks noGrp="1"/>
          </p:cNvSpPr>
          <p:nvPr>
            <p:ph type="body" sz="half" idx="2"/>
          </p:nvPr>
        </p:nvSpPr>
        <p:spPr>
          <a:xfrm>
            <a:off x="214605" y="870078"/>
            <a:ext cx="6913984" cy="5689341"/>
          </a:xfrm>
        </p:spPr>
        <p:txBody>
          <a:bodyPr>
            <a:noAutofit/>
          </a:bodyPr>
          <a:lstStyle/>
          <a:p>
            <a:pPr algn="l"/>
            <a:r>
              <a:rPr lang="en-US" sz="2400" b="1" i="0" dirty="0">
                <a:solidFill>
                  <a:srgbClr val="333333"/>
                </a:solidFill>
                <a:effectLst/>
                <a:latin typeface="Arial" panose="020B0604020202020204" pitchFamily="34" charset="0"/>
                <a:cs typeface="Arial" panose="020B0604020202020204" pitchFamily="34" charset="0"/>
              </a:rPr>
              <a:t>Women’s clothing (</a:t>
            </a:r>
            <a:r>
              <a:rPr lang="en-US" sz="2400" b="1" i="0" dirty="0" err="1">
                <a:solidFill>
                  <a:srgbClr val="333333"/>
                </a:solidFill>
                <a:effectLst/>
                <a:latin typeface="Arial" panose="020B0604020202020204" pitchFamily="34" charset="0"/>
                <a:cs typeface="Arial" panose="020B0604020202020204" pitchFamily="34" charset="0"/>
              </a:rPr>
              <a:t>Thawb</a:t>
            </a:r>
            <a:r>
              <a:rPr lang="en-US" sz="2400" b="1" i="0" dirty="0">
                <a:solidFill>
                  <a:srgbClr val="333333"/>
                </a:solidFill>
                <a:effectLst/>
                <a:latin typeface="Arial" panose="020B0604020202020204" pitchFamily="34" charset="0"/>
                <a:cs typeface="Arial" panose="020B0604020202020204" pitchFamily="34" charset="0"/>
              </a:rPr>
              <a:t>)</a:t>
            </a:r>
            <a:br>
              <a:rPr lang="en-US" sz="2400" b="1" i="0" dirty="0">
                <a:solidFill>
                  <a:srgbClr val="333333"/>
                </a:solidFill>
                <a:effectLst/>
                <a:latin typeface="Arial" panose="020B0604020202020204" pitchFamily="34" charset="0"/>
                <a:cs typeface="Arial" panose="020B0604020202020204" pitchFamily="34" charset="0"/>
              </a:rPr>
            </a:br>
            <a:r>
              <a:rPr lang="en-US" sz="2400" b="0" i="0" dirty="0">
                <a:solidFill>
                  <a:srgbClr val="333333"/>
                </a:solidFill>
                <a:effectLst/>
                <a:latin typeface="Arial" panose="020B0604020202020204" pitchFamily="34" charset="0"/>
                <a:cs typeface="Arial" panose="020B0604020202020204" pitchFamily="34" charset="0"/>
              </a:rPr>
              <a:t>Jordanian women's traditional clothing consists of a </a:t>
            </a:r>
            <a:r>
              <a:rPr lang="en-US" sz="2400" b="0" i="0" dirty="0" err="1">
                <a:solidFill>
                  <a:srgbClr val="333333"/>
                </a:solidFill>
                <a:effectLst/>
                <a:latin typeface="Arial" panose="020B0604020202020204" pitchFamily="34" charset="0"/>
                <a:cs typeface="Arial" panose="020B0604020202020204" pitchFamily="34" charset="0"/>
              </a:rPr>
              <a:t>thawb</a:t>
            </a:r>
            <a:r>
              <a:rPr lang="en-US" sz="2400" b="0" i="0" dirty="0">
                <a:solidFill>
                  <a:srgbClr val="333333"/>
                </a:solidFill>
                <a:effectLst/>
                <a:latin typeface="Arial" panose="020B0604020202020204" pitchFamily="34" charset="0"/>
                <a:cs typeface="Arial" panose="020B0604020202020204" pitchFamily="34" charset="0"/>
              </a:rPr>
              <a:t> (a dress). On the front of the dress, there is usually a decorative panel made from embroidery or what we call </a:t>
            </a:r>
            <a:r>
              <a:rPr lang="en-US" sz="2400" b="1" i="0" dirty="0" err="1">
                <a:solidFill>
                  <a:srgbClr val="333333"/>
                </a:solidFill>
                <a:effectLst/>
                <a:latin typeface="Arial" panose="020B0604020202020204" pitchFamily="34" charset="0"/>
                <a:cs typeface="Arial" panose="020B0604020202020204" pitchFamily="34" charset="0"/>
              </a:rPr>
              <a:t>tatreez</a:t>
            </a:r>
            <a:r>
              <a:rPr lang="en-US" sz="2400" b="0" i="0" dirty="0">
                <a:solidFill>
                  <a:srgbClr val="333333"/>
                </a:solidFill>
                <a:effectLst/>
                <a:latin typeface="Arial" panose="020B0604020202020204" pitchFamily="34" charset="0"/>
                <a:cs typeface="Arial" panose="020B0604020202020204" pitchFamily="34" charset="0"/>
              </a:rPr>
              <a:t>. Women frequently wear handcrafted embroidered dresses with red, gold or green accents and a headscarf in the hues of black and red. However, the colors and embroidery style differ in different parts of Jordan.</a:t>
            </a:r>
          </a:p>
          <a:p>
            <a:pPr algn="l"/>
            <a:r>
              <a:rPr lang="en-US" sz="2400" b="0" i="0" dirty="0">
                <a:solidFill>
                  <a:srgbClr val="333333"/>
                </a:solidFill>
                <a:effectLst/>
                <a:latin typeface="Arial" panose="020B0604020202020204" pitchFamily="34" charset="0"/>
                <a:cs typeface="Arial" panose="020B0604020202020204" pitchFamily="34" charset="0"/>
              </a:rPr>
              <a:t>For example, </a:t>
            </a:r>
            <a:r>
              <a:rPr lang="en-US" sz="2400" b="1" i="0" dirty="0" err="1">
                <a:solidFill>
                  <a:srgbClr val="333333"/>
                </a:solidFill>
                <a:effectLst/>
                <a:latin typeface="Arial" panose="020B0604020202020204" pitchFamily="34" charset="0"/>
                <a:cs typeface="Arial" panose="020B0604020202020204" pitchFamily="34" charset="0"/>
              </a:rPr>
              <a:t>Shirsh</a:t>
            </a:r>
            <a:r>
              <a:rPr lang="en-US" sz="2400" b="0" i="0" dirty="0">
                <a:solidFill>
                  <a:srgbClr val="333333"/>
                </a:solidFill>
                <a:effectLst/>
                <a:latin typeface="Arial" panose="020B0604020202020204" pitchFamily="34" charset="0"/>
                <a:cs typeface="Arial" panose="020B0604020202020204" pitchFamily="34" charset="0"/>
              </a:rPr>
              <a:t> is the name for clothing in northern Jordan (in Irbid). They typically have long, tight sleeves and a low, embroidered neckline, and are the same length all around. The sides and hem of the outfit are also elaborate embroidered with lovely motifs.</a:t>
            </a:r>
          </a:p>
          <a:p>
            <a:endParaRPr lang="en-US" sz="2400" dirty="0"/>
          </a:p>
        </p:txBody>
      </p:sp>
      <p:pic>
        <p:nvPicPr>
          <p:cNvPr id="7" name="Content Placeholder 6">
            <a:extLst>
              <a:ext uri="{FF2B5EF4-FFF2-40B4-BE49-F238E27FC236}">
                <a16:creationId xmlns:a16="http://schemas.microsoft.com/office/drawing/2014/main" id="{3DFE39A7-BDFE-A1A1-0A56-48FC56ED0030}"/>
              </a:ext>
            </a:extLst>
          </p:cNvPr>
          <p:cNvPicPr>
            <a:picLocks noGrp="1" noChangeAspect="1"/>
          </p:cNvPicPr>
          <p:nvPr>
            <p:ph idx="1"/>
          </p:nvPr>
        </p:nvPicPr>
        <p:blipFill rotWithShape="1">
          <a:blip r:embed="rId3"/>
          <a:srcRect l="14132" r="19854"/>
          <a:stretch/>
        </p:blipFill>
        <p:spPr>
          <a:xfrm>
            <a:off x="7968343" y="1091682"/>
            <a:ext cx="3247054" cy="4873625"/>
          </a:xfrm>
          <a:prstGeom prst="rect">
            <a:avLst/>
          </a:prstGeom>
        </p:spPr>
      </p:pic>
    </p:spTree>
    <p:extLst>
      <p:ext uri="{BB962C8B-B14F-4D97-AF65-F5344CB8AC3E}">
        <p14:creationId xmlns:p14="http://schemas.microsoft.com/office/powerpoint/2010/main" val="2626260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090312C-F13C-EB85-0223-5986D69EBBBB}"/>
              </a:ext>
            </a:extLst>
          </p:cNvPr>
          <p:cNvPicPr>
            <a:picLocks noGrp="1" noChangeAspect="1"/>
          </p:cNvPicPr>
          <p:nvPr>
            <p:ph idx="1"/>
          </p:nvPr>
        </p:nvPicPr>
        <p:blipFill>
          <a:blip r:embed="rId3"/>
          <a:stretch>
            <a:fillRect/>
          </a:stretch>
        </p:blipFill>
        <p:spPr>
          <a:xfrm>
            <a:off x="9671132" y="1250304"/>
            <a:ext cx="2344332" cy="4161451"/>
          </a:xfrm>
          <a:prstGeom prst="rect">
            <a:avLst/>
          </a:prstGeom>
        </p:spPr>
      </p:pic>
      <p:sp>
        <p:nvSpPr>
          <p:cNvPr id="6" name="Text Placeholder 5">
            <a:extLst>
              <a:ext uri="{FF2B5EF4-FFF2-40B4-BE49-F238E27FC236}">
                <a16:creationId xmlns:a16="http://schemas.microsoft.com/office/drawing/2014/main" id="{089958C5-221E-19D8-2403-1AC64D993C31}"/>
              </a:ext>
            </a:extLst>
          </p:cNvPr>
          <p:cNvSpPr>
            <a:spLocks noGrp="1"/>
          </p:cNvSpPr>
          <p:nvPr>
            <p:ph type="body" sz="half" idx="2"/>
          </p:nvPr>
        </p:nvSpPr>
        <p:spPr>
          <a:xfrm>
            <a:off x="31101" y="798934"/>
            <a:ext cx="9640031" cy="6059066"/>
          </a:xfrm>
        </p:spPr>
        <p:txBody>
          <a:bodyPr>
            <a:noAutofit/>
          </a:bodyPr>
          <a:lstStyle/>
          <a:p>
            <a:pPr algn="l"/>
            <a:r>
              <a:rPr lang="en-US" sz="2400" b="1" i="0" dirty="0">
                <a:solidFill>
                  <a:srgbClr val="333333"/>
                </a:solidFill>
                <a:effectLst/>
                <a:latin typeface="Arial" panose="020B0604020202020204" pitchFamily="34" charset="0"/>
                <a:cs typeface="Arial" panose="020B0604020202020204" pitchFamily="34" charset="0"/>
              </a:rPr>
              <a:t>Men’s Traditional Clothing (</a:t>
            </a:r>
            <a:r>
              <a:rPr lang="en-US" sz="2400" b="1" i="0" dirty="0" err="1">
                <a:solidFill>
                  <a:srgbClr val="333333"/>
                </a:solidFill>
                <a:effectLst/>
                <a:latin typeface="Arial" panose="020B0604020202020204" pitchFamily="34" charset="0"/>
                <a:cs typeface="Arial" panose="020B0604020202020204" pitchFamily="34" charset="0"/>
              </a:rPr>
              <a:t>Dishdashah</a:t>
            </a:r>
            <a:r>
              <a:rPr lang="en-US" sz="2400" b="1" i="0" dirty="0">
                <a:solidFill>
                  <a:srgbClr val="333333"/>
                </a:solidFill>
                <a:effectLst/>
                <a:latin typeface="Arial" panose="020B0604020202020204" pitchFamily="34" charset="0"/>
                <a:cs typeface="Arial" panose="020B0604020202020204" pitchFamily="34" charset="0"/>
              </a:rPr>
              <a:t>)</a:t>
            </a:r>
            <a:endParaRPr lang="en-US" sz="2400" b="0" i="0" dirty="0">
              <a:solidFill>
                <a:srgbClr val="333333"/>
              </a:solidFill>
              <a:effectLst/>
              <a:latin typeface="Arial" panose="020B0604020202020204" pitchFamily="34" charset="0"/>
              <a:cs typeface="Arial" panose="020B0604020202020204" pitchFamily="34" charset="0"/>
            </a:endParaRPr>
          </a:p>
          <a:p>
            <a:pPr algn="l"/>
            <a:r>
              <a:rPr lang="en-US" sz="2400" b="0" i="0" dirty="0">
                <a:solidFill>
                  <a:srgbClr val="333333"/>
                </a:solidFill>
                <a:effectLst/>
                <a:latin typeface="Arial" panose="020B0604020202020204" pitchFamily="34" charset="0"/>
                <a:cs typeface="Arial" panose="020B0604020202020204" pitchFamily="34" charset="0"/>
              </a:rPr>
              <a:t>Jordanian men’s traditional clothing consists of the </a:t>
            </a:r>
            <a:r>
              <a:rPr lang="en-US" sz="2400" b="1" i="0" dirty="0" err="1">
                <a:solidFill>
                  <a:srgbClr val="333333"/>
                </a:solidFill>
                <a:effectLst/>
                <a:latin typeface="Arial" panose="020B0604020202020204" pitchFamily="34" charset="0"/>
                <a:cs typeface="Arial" panose="020B0604020202020204" pitchFamily="34" charset="0"/>
              </a:rPr>
              <a:t>dishdashah</a:t>
            </a:r>
            <a:r>
              <a:rPr lang="en-US" sz="2400" b="0" i="0" dirty="0">
                <a:solidFill>
                  <a:srgbClr val="333333"/>
                </a:solidFill>
                <a:effectLst/>
                <a:latin typeface="Arial" panose="020B0604020202020204" pitchFamily="34" charset="0"/>
                <a:cs typeface="Arial" panose="020B0604020202020204" pitchFamily="34" charset="0"/>
              </a:rPr>
              <a:t>, a long-sleeved one-piece robe that covers the entire body. The </a:t>
            </a:r>
            <a:r>
              <a:rPr lang="en-US" sz="2400" b="0" i="0" dirty="0" err="1">
                <a:solidFill>
                  <a:srgbClr val="333333"/>
                </a:solidFill>
                <a:effectLst/>
                <a:latin typeface="Arial" panose="020B0604020202020204" pitchFamily="34" charset="0"/>
                <a:cs typeface="Arial" panose="020B0604020202020204" pitchFamily="34" charset="0"/>
              </a:rPr>
              <a:t>dishdashah</a:t>
            </a:r>
            <a:r>
              <a:rPr lang="en-US" sz="2400" b="0" i="0" dirty="0">
                <a:solidFill>
                  <a:srgbClr val="333333"/>
                </a:solidFill>
                <a:effectLst/>
                <a:latin typeface="Arial" panose="020B0604020202020204" pitchFamily="34" charset="0"/>
                <a:cs typeface="Arial" panose="020B0604020202020204" pitchFamily="34" charset="0"/>
              </a:rPr>
              <a:t> is made of white or grey cotton in the summer to reflect sunlight. And darker, thicker textiles keep people warmer in the winter.</a:t>
            </a:r>
          </a:p>
          <a:p>
            <a:pPr algn="l"/>
            <a:r>
              <a:rPr lang="en-US" sz="2400" b="0" i="0" dirty="0">
                <a:solidFill>
                  <a:srgbClr val="333333"/>
                </a:solidFill>
                <a:effectLst/>
                <a:latin typeface="Arial" panose="020B0604020202020204" pitchFamily="34" charset="0"/>
                <a:cs typeface="Arial" panose="020B0604020202020204" pitchFamily="34" charset="0"/>
              </a:rPr>
              <a:t>As for headwear, men wear a three-piece headcover in addition to their </a:t>
            </a:r>
            <a:r>
              <a:rPr lang="en-US" sz="2400" b="0" i="0" dirty="0" err="1">
                <a:solidFill>
                  <a:srgbClr val="333333"/>
                </a:solidFill>
                <a:effectLst/>
                <a:latin typeface="Arial" panose="020B0604020202020204" pitchFamily="34" charset="0"/>
                <a:cs typeface="Arial" panose="020B0604020202020204" pitchFamily="34" charset="0"/>
              </a:rPr>
              <a:t>dishdashah</a:t>
            </a:r>
            <a:r>
              <a:rPr lang="en-US" sz="2400" b="0" i="0" dirty="0">
                <a:solidFill>
                  <a:srgbClr val="333333"/>
                </a:solidFill>
                <a:effectLst/>
                <a:latin typeface="Arial" panose="020B0604020202020204" pitchFamily="34" charset="0"/>
                <a:cs typeface="Arial" panose="020B0604020202020204" pitchFamily="34" charset="0"/>
              </a:rPr>
              <a:t>. The first piece is the </a:t>
            </a:r>
            <a:r>
              <a:rPr lang="en-US" sz="2400" b="1" i="0" dirty="0" err="1">
                <a:solidFill>
                  <a:srgbClr val="333333"/>
                </a:solidFill>
                <a:effectLst/>
                <a:latin typeface="Arial" panose="020B0604020202020204" pitchFamily="34" charset="0"/>
                <a:cs typeface="Arial" panose="020B0604020202020204" pitchFamily="34" charset="0"/>
              </a:rPr>
              <a:t>thagiyah</a:t>
            </a:r>
            <a:r>
              <a:rPr lang="en-US" sz="2400" b="0" i="0" dirty="0">
                <a:solidFill>
                  <a:srgbClr val="333333"/>
                </a:solidFill>
                <a:effectLst/>
                <a:latin typeface="Arial" panose="020B0604020202020204" pitchFamily="34" charset="0"/>
                <a:cs typeface="Arial" panose="020B0604020202020204" pitchFamily="34" charset="0"/>
              </a:rPr>
              <a:t>, the foundation of this head covering, is a white hat that is used to keep the hair in place. The second piece is either one of two different styles of headscarves that are worn on top of the </a:t>
            </a:r>
            <a:r>
              <a:rPr lang="en-US" sz="2400" b="1" i="0" dirty="0" err="1">
                <a:solidFill>
                  <a:srgbClr val="333333"/>
                </a:solidFill>
                <a:effectLst/>
                <a:latin typeface="Arial" panose="020B0604020202020204" pitchFamily="34" charset="0"/>
                <a:cs typeface="Arial" panose="020B0604020202020204" pitchFamily="34" charset="0"/>
              </a:rPr>
              <a:t>thagiyah</a:t>
            </a:r>
            <a:r>
              <a:rPr lang="en-US" sz="2400" b="0" i="0" dirty="0">
                <a:solidFill>
                  <a:srgbClr val="333333"/>
                </a:solidFill>
                <a:effectLst/>
                <a:latin typeface="Arial" panose="020B0604020202020204" pitchFamily="34" charset="0"/>
                <a:cs typeface="Arial" panose="020B0604020202020204" pitchFamily="34" charset="0"/>
              </a:rPr>
              <a:t>.  The summertime headdress known as the </a:t>
            </a:r>
            <a:r>
              <a:rPr lang="en-US" sz="2400" b="1" i="0" dirty="0" err="1">
                <a:solidFill>
                  <a:srgbClr val="333333"/>
                </a:solidFill>
                <a:effectLst/>
                <a:latin typeface="Arial" panose="020B0604020202020204" pitchFamily="34" charset="0"/>
                <a:cs typeface="Arial" panose="020B0604020202020204" pitchFamily="34" charset="0"/>
              </a:rPr>
              <a:t>gutrah</a:t>
            </a:r>
            <a:r>
              <a:rPr lang="en-US" sz="2400" b="0" i="0" dirty="0">
                <a:solidFill>
                  <a:srgbClr val="333333"/>
                </a:solidFill>
                <a:effectLst/>
                <a:latin typeface="Arial" panose="020B0604020202020204" pitchFamily="34" charset="0"/>
                <a:cs typeface="Arial" panose="020B0604020202020204" pitchFamily="34" charset="0"/>
              </a:rPr>
              <a:t>, which is white, the </a:t>
            </a:r>
            <a:r>
              <a:rPr lang="en-US" sz="2400" b="1" i="0" dirty="0" err="1">
                <a:solidFill>
                  <a:srgbClr val="333333"/>
                </a:solidFill>
                <a:effectLst/>
                <a:latin typeface="Arial" panose="020B0604020202020204" pitchFamily="34" charset="0"/>
                <a:cs typeface="Arial" panose="020B0604020202020204" pitchFamily="34" charset="0"/>
              </a:rPr>
              <a:t>shmagh</a:t>
            </a:r>
            <a:r>
              <a:rPr lang="en-US" sz="2400" b="1" i="0" dirty="0">
                <a:solidFill>
                  <a:srgbClr val="333333"/>
                </a:solidFill>
                <a:effectLst/>
                <a:latin typeface="Arial" panose="020B0604020202020204" pitchFamily="34" charset="0"/>
                <a:cs typeface="Arial" panose="020B0604020202020204" pitchFamily="34" charset="0"/>
              </a:rPr>
              <a:t>,</a:t>
            </a:r>
            <a:r>
              <a:rPr lang="en-US" sz="2400" b="0" i="0" dirty="0">
                <a:solidFill>
                  <a:srgbClr val="333333"/>
                </a:solidFill>
                <a:effectLst/>
                <a:latin typeface="Arial" panose="020B0604020202020204" pitchFamily="34" charset="0"/>
                <a:cs typeface="Arial" panose="020B0604020202020204" pitchFamily="34" charset="0"/>
              </a:rPr>
              <a:t> or </a:t>
            </a:r>
            <a:r>
              <a:rPr lang="en-US" sz="2400" b="1" i="0" dirty="0" err="1">
                <a:solidFill>
                  <a:srgbClr val="333333"/>
                </a:solidFill>
                <a:effectLst/>
                <a:latin typeface="Arial" panose="020B0604020202020204" pitchFamily="34" charset="0"/>
                <a:cs typeface="Arial" panose="020B0604020202020204" pitchFamily="34" charset="0"/>
              </a:rPr>
              <a:t>kuffiyeh</a:t>
            </a:r>
            <a:r>
              <a:rPr lang="en-US" sz="2400" b="0" i="0" dirty="0">
                <a:solidFill>
                  <a:srgbClr val="333333"/>
                </a:solidFill>
                <a:effectLst/>
                <a:latin typeface="Arial" panose="020B0604020202020204" pitchFamily="34" charset="0"/>
                <a:cs typeface="Arial" panose="020B0604020202020204" pitchFamily="34" charset="0"/>
              </a:rPr>
              <a:t>, a heavy red and white checkered head covering for winter. Last piece to keep the scarf in place is the </a:t>
            </a:r>
            <a:r>
              <a:rPr lang="en-US" sz="2400" b="1" i="0" dirty="0">
                <a:solidFill>
                  <a:srgbClr val="333333"/>
                </a:solidFill>
                <a:effectLst/>
                <a:latin typeface="Arial" panose="020B0604020202020204" pitchFamily="34" charset="0"/>
                <a:cs typeface="Arial" panose="020B0604020202020204" pitchFamily="34" charset="0"/>
              </a:rPr>
              <a:t>Agal</a:t>
            </a:r>
            <a:r>
              <a:rPr lang="en-US" sz="2400" b="0" i="0" dirty="0">
                <a:solidFill>
                  <a:srgbClr val="333333"/>
                </a:solidFill>
                <a:effectLst/>
                <a:latin typeface="Arial" panose="020B0604020202020204" pitchFamily="34" charset="0"/>
                <a:cs typeface="Arial" panose="020B0604020202020204" pitchFamily="34" charset="0"/>
              </a:rPr>
              <a:t> or (</a:t>
            </a:r>
            <a:r>
              <a:rPr lang="en-US" sz="2400" b="0" i="0" dirty="0" err="1">
                <a:solidFill>
                  <a:srgbClr val="333333"/>
                </a:solidFill>
                <a:effectLst/>
                <a:latin typeface="Arial" panose="020B0604020202020204" pitchFamily="34" charset="0"/>
                <a:cs typeface="Arial" panose="020B0604020202020204" pitchFamily="34" charset="0"/>
              </a:rPr>
              <a:t>I’gal</a:t>
            </a:r>
            <a:r>
              <a:rPr lang="en-US" sz="2400" b="0" i="0" dirty="0">
                <a:solidFill>
                  <a:srgbClr val="333333"/>
                </a:solidFill>
                <a:effectLst/>
                <a:latin typeface="Arial" panose="020B0604020202020204" pitchFamily="34" charset="0"/>
                <a:cs typeface="Arial" panose="020B0604020202020204" pitchFamily="34" charset="0"/>
              </a:rPr>
              <a:t>), is a black doubled cord worn on top of the man’s choice of scarf, and it is traditionally made from goat hair. Traditionally in Jordanian tribes, if a man’s Agal is not placed straight but rather slanted to the right, it means he is a leader of the tribe or a Sheikh.</a:t>
            </a:r>
          </a:p>
          <a:p>
            <a:endParaRPr lang="en-US" sz="2400" dirty="0"/>
          </a:p>
        </p:txBody>
      </p:sp>
      <p:sp>
        <p:nvSpPr>
          <p:cNvPr id="10" name="Title 1">
            <a:extLst>
              <a:ext uri="{FF2B5EF4-FFF2-40B4-BE49-F238E27FC236}">
                <a16:creationId xmlns:a16="http://schemas.microsoft.com/office/drawing/2014/main" id="{6C4F7AFC-3F05-F3F7-7B79-79DE3F2C0A28}"/>
              </a:ext>
            </a:extLst>
          </p:cNvPr>
          <p:cNvSpPr txBox="1">
            <a:spLocks/>
          </p:cNvSpPr>
          <p:nvPr/>
        </p:nvSpPr>
        <p:spPr>
          <a:xfrm>
            <a:off x="747842" y="127130"/>
            <a:ext cx="3932237" cy="544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AE" dirty="0"/>
              <a:t>Introduction</a:t>
            </a:r>
            <a:endParaRPr lang="en-US" dirty="0"/>
          </a:p>
        </p:txBody>
      </p:sp>
    </p:spTree>
    <p:extLst>
      <p:ext uri="{BB962C8B-B14F-4D97-AF65-F5344CB8AC3E}">
        <p14:creationId xmlns:p14="http://schemas.microsoft.com/office/powerpoint/2010/main" val="903315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9958C5-221E-19D8-2403-1AC64D993C31}"/>
              </a:ext>
            </a:extLst>
          </p:cNvPr>
          <p:cNvSpPr>
            <a:spLocks noGrp="1"/>
          </p:cNvSpPr>
          <p:nvPr>
            <p:ph type="body" sz="half" idx="2"/>
          </p:nvPr>
        </p:nvSpPr>
        <p:spPr>
          <a:xfrm>
            <a:off x="31101" y="798934"/>
            <a:ext cx="7685315" cy="5931936"/>
          </a:xfrm>
        </p:spPr>
        <p:txBody>
          <a:bodyPr>
            <a:noAutofit/>
          </a:bodyPr>
          <a:lstStyle/>
          <a:p>
            <a:pPr algn="l"/>
            <a:r>
              <a:rPr lang="en-US" sz="2400" i="0" u="none" strike="noStrike" dirty="0">
                <a:solidFill>
                  <a:srgbClr val="000000"/>
                </a:solidFill>
                <a:effectLst/>
                <a:latin typeface="Arial" panose="020B0604020202020204" pitchFamily="34" charset="0"/>
                <a:cs typeface="Arial" panose="020B0604020202020204" pitchFamily="34" charset="0"/>
              </a:rPr>
              <a:t>What Are Traditional Clothes In Petra</a:t>
            </a:r>
          </a:p>
          <a:p>
            <a:pPr algn="l"/>
            <a:r>
              <a:rPr lang="en-US" sz="2400" i="0" u="none" strike="noStrike" dirty="0">
                <a:solidFill>
                  <a:srgbClr val="000000"/>
                </a:solidFill>
                <a:effectLst/>
                <a:latin typeface="Arial" panose="020B0604020202020204" pitchFamily="34" charset="0"/>
                <a:cs typeface="Arial" panose="020B0604020202020204" pitchFamily="34" charset="0"/>
              </a:rPr>
              <a:t>Petra is an ancient city where the Bedouin people used to live. They were nomads who moved around the desert. Petra’s traditional clothing were made for the desert weather. </a:t>
            </a:r>
          </a:p>
          <a:p>
            <a:pPr algn="l"/>
            <a:endParaRPr lang="en-US" sz="2400" i="0" u="none" strike="noStrike" dirty="0">
              <a:solidFill>
                <a:srgbClr val="000000"/>
              </a:solidFill>
              <a:effectLst/>
              <a:latin typeface="Arial" panose="020B0604020202020204" pitchFamily="34" charset="0"/>
              <a:cs typeface="Arial" panose="020B0604020202020204" pitchFamily="34" charset="0"/>
            </a:endParaRPr>
          </a:p>
          <a:p>
            <a:pPr algn="l"/>
            <a:r>
              <a:rPr lang="en-US" sz="2400" i="0" u="none" strike="noStrike" dirty="0">
                <a:solidFill>
                  <a:srgbClr val="000000"/>
                </a:solidFill>
                <a:effectLst/>
                <a:latin typeface="Arial" panose="020B0604020202020204" pitchFamily="34" charset="0"/>
                <a:cs typeface="Arial" panose="020B0604020202020204" pitchFamily="34" charset="0"/>
              </a:rPr>
              <a:t>For men and women, the robes were referred to “</a:t>
            </a:r>
            <a:r>
              <a:rPr lang="en-US" sz="2400" i="0" u="none" strike="noStrike" dirty="0" err="1">
                <a:solidFill>
                  <a:srgbClr val="000000"/>
                </a:solidFill>
                <a:effectLst/>
                <a:latin typeface="Arial" panose="020B0604020202020204" pitchFamily="34" charset="0"/>
                <a:cs typeface="Arial" panose="020B0604020202020204" pitchFamily="34" charset="0"/>
              </a:rPr>
              <a:t>throbes</a:t>
            </a:r>
            <a:r>
              <a:rPr lang="en-US" sz="2400" i="0" u="none" strike="noStrike" dirty="0">
                <a:solidFill>
                  <a:srgbClr val="000000"/>
                </a:solidFill>
                <a:effectLst/>
                <a:latin typeface="Arial" panose="020B0604020202020204" pitchFamily="34" charset="0"/>
                <a:cs typeface="Arial" panose="020B0604020202020204" pitchFamily="34" charset="0"/>
              </a:rPr>
              <a:t>”. Men tended to dress in white or beige, and wore headscarves called “</a:t>
            </a:r>
            <a:r>
              <a:rPr lang="en-US" sz="2400" i="0" u="none" strike="noStrike" dirty="0" err="1">
                <a:solidFill>
                  <a:srgbClr val="000000"/>
                </a:solidFill>
                <a:effectLst/>
                <a:latin typeface="Arial" panose="020B0604020202020204" pitchFamily="34" charset="0"/>
                <a:cs typeface="Arial" panose="020B0604020202020204" pitchFamily="34" charset="0"/>
              </a:rPr>
              <a:t>kufeya</a:t>
            </a:r>
            <a:r>
              <a:rPr lang="en-US" sz="2400" i="0" u="none" strike="noStrike" dirty="0">
                <a:solidFill>
                  <a:srgbClr val="000000"/>
                </a:solidFill>
                <a:effectLst/>
                <a:latin typeface="Arial" panose="020B0604020202020204" pitchFamily="34" charset="0"/>
                <a:cs typeface="Arial" panose="020B0604020202020204" pitchFamily="34" charset="0"/>
              </a:rPr>
              <a:t>“. Women wore more </a:t>
            </a:r>
            <a:r>
              <a:rPr lang="en-US" sz="2400" i="0" u="none" strike="noStrike" dirty="0" err="1">
                <a:solidFill>
                  <a:srgbClr val="000000"/>
                </a:solidFill>
                <a:effectLst/>
                <a:latin typeface="Arial" panose="020B0604020202020204" pitchFamily="34" charset="0"/>
                <a:cs typeface="Arial" panose="020B0604020202020204" pitchFamily="34" charset="0"/>
              </a:rPr>
              <a:t>colourful</a:t>
            </a:r>
            <a:r>
              <a:rPr lang="en-US" sz="2400" i="0" u="none" strike="noStrike" dirty="0">
                <a:solidFill>
                  <a:srgbClr val="000000"/>
                </a:solidFill>
                <a:effectLst/>
                <a:latin typeface="Arial" panose="020B0604020202020204" pitchFamily="34" charset="0"/>
                <a:cs typeface="Arial" panose="020B0604020202020204" pitchFamily="34" charset="0"/>
              </a:rPr>
              <a:t> dresses with embroidery and </a:t>
            </a:r>
            <a:r>
              <a:rPr lang="en-US" sz="2400" i="0" u="none" strike="noStrike" dirty="0" err="1">
                <a:solidFill>
                  <a:srgbClr val="000000"/>
                </a:solidFill>
                <a:effectLst/>
                <a:latin typeface="Arial" panose="020B0604020202020204" pitchFamily="34" charset="0"/>
                <a:cs typeface="Arial" panose="020B0604020202020204" pitchFamily="34" charset="0"/>
              </a:rPr>
              <a:t>jewellery</a:t>
            </a:r>
            <a:r>
              <a:rPr lang="en-US" sz="2400" i="0" u="none" strike="noStrike" dirty="0">
                <a:solidFill>
                  <a:srgbClr val="000000"/>
                </a:solidFill>
                <a:effectLst/>
                <a:latin typeface="Arial" panose="020B0604020202020204" pitchFamily="34" charset="0"/>
                <a:cs typeface="Arial" panose="020B0604020202020204" pitchFamily="34" charset="0"/>
              </a:rPr>
              <a:t>. </a:t>
            </a:r>
          </a:p>
          <a:p>
            <a:pPr algn="l"/>
            <a:endParaRPr lang="en-US" sz="2400" i="0" u="none" strike="noStrike" dirty="0">
              <a:solidFill>
                <a:srgbClr val="000000"/>
              </a:solidFill>
              <a:effectLst/>
              <a:latin typeface="Arial" panose="020B0604020202020204" pitchFamily="34" charset="0"/>
              <a:cs typeface="Arial" panose="020B0604020202020204" pitchFamily="34" charset="0"/>
            </a:endParaRPr>
          </a:p>
          <a:p>
            <a:pPr algn="l"/>
            <a:r>
              <a:rPr lang="en-US" sz="2400" i="0" u="none" strike="noStrike" dirty="0">
                <a:solidFill>
                  <a:srgbClr val="000000"/>
                </a:solidFill>
                <a:effectLst/>
                <a:latin typeface="Arial" panose="020B0604020202020204" pitchFamily="34" charset="0"/>
                <a:cs typeface="Arial" panose="020B0604020202020204" pitchFamily="34" charset="0"/>
              </a:rPr>
              <a:t>Now, most people in Petra wear modern clothes, but sometimes you can see traditional Bedouin clothes at festivals and events.  You’ll also find these traditional Petra gowns for sale in the souvenir shops around the area. </a:t>
            </a:r>
            <a:endParaRPr lang="en-US" sz="24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F60D98A-3065-B1C7-5183-FBA5F1F6A8DC}"/>
              </a:ext>
            </a:extLst>
          </p:cNvPr>
          <p:cNvSpPr txBox="1">
            <a:spLocks/>
          </p:cNvSpPr>
          <p:nvPr/>
        </p:nvSpPr>
        <p:spPr>
          <a:xfrm>
            <a:off x="747842" y="127130"/>
            <a:ext cx="3932237" cy="544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AE" dirty="0"/>
              <a:t>Petra Cloths</a:t>
            </a:r>
            <a:endParaRPr lang="en-US" dirty="0"/>
          </a:p>
        </p:txBody>
      </p:sp>
      <p:pic>
        <p:nvPicPr>
          <p:cNvPr id="4100" name="Picture 4" descr="A Bedouin woman wearing a headscarf and a black dress with embroidery and jewellery at Petra, Jordan">
            <a:extLst>
              <a:ext uri="{FF2B5EF4-FFF2-40B4-BE49-F238E27FC236}">
                <a16:creationId xmlns:a16="http://schemas.microsoft.com/office/drawing/2014/main" id="{D1B7EC94-A8B7-CDCE-48BD-75589AAE8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037" y="1227262"/>
            <a:ext cx="3804557" cy="32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02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9958C5-221E-19D8-2403-1AC64D993C31}"/>
              </a:ext>
            </a:extLst>
          </p:cNvPr>
          <p:cNvSpPr>
            <a:spLocks noGrp="1"/>
          </p:cNvSpPr>
          <p:nvPr>
            <p:ph type="body" sz="half" idx="2"/>
          </p:nvPr>
        </p:nvSpPr>
        <p:spPr>
          <a:xfrm>
            <a:off x="31101" y="798934"/>
            <a:ext cx="8282475" cy="5931936"/>
          </a:xfrm>
        </p:spPr>
        <p:txBody>
          <a:bodyPr>
            <a:noAutofit/>
          </a:bodyPr>
          <a:lstStyle/>
          <a:p>
            <a:pPr algn="l"/>
            <a:r>
              <a:rPr lang="en-US" sz="2400" i="0" u="none" strike="noStrike" dirty="0">
                <a:solidFill>
                  <a:srgbClr val="000000"/>
                </a:solidFill>
                <a:effectLst/>
                <a:latin typeface="Arial" panose="020B0604020202020204" pitchFamily="34" charset="0"/>
                <a:cs typeface="Arial" panose="020B0604020202020204" pitchFamily="34" charset="0"/>
              </a:rPr>
              <a:t>On 26 September of this year the TRC in Leiden published a blog about traditional dresses in Jordan. Continuing with the series, we want to present a particular dress from the Al Balqa region, more precisely from the town of Al Salt. The TRC in Leiden is fortunate in housing one of these exceptional (and very large) dresses (TRC 2005.0248). We also have a replica, which the TRC uses for demonstration purposes.</a:t>
            </a:r>
          </a:p>
          <a:p>
            <a:pPr algn="l"/>
            <a:endParaRPr lang="en-US" sz="2400" i="0" u="none" strike="noStrike" dirty="0">
              <a:solidFill>
                <a:srgbClr val="000000"/>
              </a:solidFill>
              <a:effectLst/>
              <a:latin typeface="Arial" panose="020B0604020202020204" pitchFamily="34" charset="0"/>
              <a:cs typeface="Arial" panose="020B0604020202020204" pitchFamily="34" charset="0"/>
            </a:endParaRPr>
          </a:p>
          <a:p>
            <a:pPr algn="l"/>
            <a:r>
              <a:rPr lang="en-US" sz="2400" i="0" u="none" strike="noStrike" dirty="0">
                <a:solidFill>
                  <a:srgbClr val="000000"/>
                </a:solidFill>
                <a:effectLst/>
                <a:latin typeface="Arial" panose="020B0604020202020204" pitchFamily="34" charset="0"/>
                <a:cs typeface="Arial" panose="020B0604020202020204" pitchFamily="34" charset="0"/>
              </a:rPr>
              <a:t>Al Salt lies 28 km from Amman. The town has a rich and unique artistic-architectural style, bringing together European and Arabic elements. Situated on the highlands of western Jordan and close to the Jordan valley, its land is characterized by its Mediterranean vegetation of olive trees, figs, vineyards and other fruit trees, which are being harvested and </a:t>
            </a:r>
            <a:r>
              <a:rPr lang="en-US" sz="2800" b="0" i="0" dirty="0">
                <a:solidFill>
                  <a:srgbClr val="000000"/>
                </a:solidFill>
                <a:effectLst/>
                <a:latin typeface="Optima"/>
              </a:rPr>
              <a:t>exported throughout the area.</a:t>
            </a:r>
            <a:endParaRPr lang="en-US" sz="2400" i="0" u="none" strike="noStrike" dirty="0">
              <a:solidFill>
                <a:srgbClr val="000000"/>
              </a:solidFill>
              <a:effectLst/>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6C4F7AFC-3F05-F3F7-7B79-79DE3F2C0A28}"/>
              </a:ext>
            </a:extLst>
          </p:cNvPr>
          <p:cNvSpPr txBox="1">
            <a:spLocks/>
          </p:cNvSpPr>
          <p:nvPr/>
        </p:nvSpPr>
        <p:spPr>
          <a:xfrm>
            <a:off x="747842" y="127130"/>
            <a:ext cx="3932237" cy="544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As-Salt Clothes</a:t>
            </a:r>
          </a:p>
        </p:txBody>
      </p:sp>
      <p:pic>
        <p:nvPicPr>
          <p:cNvPr id="6146" name="Picture 2" descr="Woman in Al Salt wearing a khalaga dress. Photograph by Fatima Abbadi.">
            <a:extLst>
              <a:ext uri="{FF2B5EF4-FFF2-40B4-BE49-F238E27FC236}">
                <a16:creationId xmlns:a16="http://schemas.microsoft.com/office/drawing/2014/main" id="{22AFE59C-2C18-3A6B-E8E1-0A40922E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041" y="798934"/>
            <a:ext cx="3453493"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069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9958C5-221E-19D8-2403-1AC64D993C31}"/>
              </a:ext>
            </a:extLst>
          </p:cNvPr>
          <p:cNvSpPr>
            <a:spLocks noGrp="1"/>
          </p:cNvSpPr>
          <p:nvPr>
            <p:ph type="body" sz="half" idx="2"/>
          </p:nvPr>
        </p:nvSpPr>
        <p:spPr>
          <a:xfrm>
            <a:off x="31101" y="798934"/>
            <a:ext cx="8637038" cy="5931936"/>
          </a:xfrm>
        </p:spPr>
        <p:txBody>
          <a:bodyPr>
            <a:noAutofit/>
          </a:bodyPr>
          <a:lstStyle/>
          <a:p>
            <a:pPr algn="l"/>
            <a:r>
              <a:rPr lang="en-US" sz="2400" b="0" i="0" dirty="0">
                <a:solidFill>
                  <a:srgbClr val="000000"/>
                </a:solidFill>
                <a:effectLst/>
                <a:latin typeface="Arial" panose="020B0604020202020204" pitchFamily="34" charset="0"/>
                <a:cs typeface="Arial" panose="020B0604020202020204" pitchFamily="34" charset="0"/>
              </a:rPr>
              <a:t>Al Salt has always been famous for its wool, the threads that are spun and the red dyes that are being used (due to the presence of sumac trees), but above all the city was known for its unique and admired women's dresses. The traditional dress is called “</a:t>
            </a:r>
            <a:r>
              <a:rPr lang="en-US" sz="2400" b="0" i="0" dirty="0" err="1">
                <a:solidFill>
                  <a:srgbClr val="000000"/>
                </a:solidFill>
                <a:effectLst/>
                <a:latin typeface="Arial" panose="020B0604020202020204" pitchFamily="34" charset="0"/>
                <a:cs typeface="Arial" panose="020B0604020202020204" pitchFamily="34" charset="0"/>
              </a:rPr>
              <a:t>Khalaga</a:t>
            </a:r>
            <a:r>
              <a:rPr lang="en-US" sz="2400" b="0" i="0" dirty="0">
                <a:solidFill>
                  <a:srgbClr val="000000"/>
                </a:solidFill>
                <a:effectLst/>
                <a:latin typeface="Arial" panose="020B0604020202020204" pitchFamily="34" charset="0"/>
                <a:cs typeface="Arial" panose="020B0604020202020204" pitchFamily="34" charset="0"/>
              </a:rPr>
              <a:t>” and requires almost sixteen meters of black cotton (</a:t>
            </a:r>
            <a:r>
              <a:rPr lang="en-US" sz="2400" b="0" i="1" dirty="0" err="1">
                <a:solidFill>
                  <a:srgbClr val="000000"/>
                </a:solidFill>
                <a:effectLst/>
                <a:latin typeface="Arial" panose="020B0604020202020204" pitchFamily="34" charset="0"/>
                <a:cs typeface="Arial" panose="020B0604020202020204" pitchFamily="34" charset="0"/>
              </a:rPr>
              <a:t>dubeit</a:t>
            </a:r>
            <a:r>
              <a:rPr lang="en-US" sz="2400" b="0" i="0" dirty="0">
                <a:solidFill>
                  <a:srgbClr val="000000"/>
                </a:solidFill>
                <a:effectLst/>
                <a:latin typeface="Arial" panose="020B0604020202020204" pitchFamily="34" charset="0"/>
                <a:cs typeface="Arial" panose="020B0604020202020204" pitchFamily="34" charset="0"/>
              </a:rPr>
              <a:t>) fabric. The dresses are decorated with a little embroidery, usually concentrated around the neck opening, along the seam lines and the sleeves. Blue indigo-dyed bands are applied vertically on the sleeves and around the hem.</a:t>
            </a:r>
          </a:p>
          <a:p>
            <a:pPr algn="l"/>
            <a:r>
              <a:rPr lang="en-US" sz="2400" b="0" i="0" dirty="0">
                <a:solidFill>
                  <a:srgbClr val="000000"/>
                </a:solidFill>
                <a:effectLst/>
                <a:latin typeface="Arial" panose="020B0604020202020204" pitchFamily="34" charset="0"/>
                <a:cs typeface="Arial" panose="020B0604020202020204" pitchFamily="34" charset="0"/>
              </a:rPr>
              <a:t>The sleeves (</a:t>
            </a:r>
            <a:r>
              <a:rPr lang="en-US" sz="2400" b="0" i="1" dirty="0" err="1">
                <a:solidFill>
                  <a:srgbClr val="000000"/>
                </a:solidFill>
                <a:effectLst/>
                <a:latin typeface="Arial" panose="020B0604020202020204" pitchFamily="34" charset="0"/>
                <a:cs typeface="Arial" panose="020B0604020202020204" pitchFamily="34" charset="0"/>
              </a:rPr>
              <a:t>irdan</a:t>
            </a:r>
            <a:r>
              <a:rPr lang="en-US" sz="2400" b="0" i="0" dirty="0">
                <a:solidFill>
                  <a:srgbClr val="000000"/>
                </a:solidFill>
                <a:effectLst/>
                <a:latin typeface="Arial" panose="020B0604020202020204" pitchFamily="34" charset="0"/>
                <a:cs typeface="Arial" panose="020B0604020202020204" pitchFamily="34" charset="0"/>
              </a:rPr>
              <a:t>) are very long and have a triangular shape. They are pulled over the headband (</a:t>
            </a:r>
            <a:r>
              <a:rPr lang="en-US" sz="2400" b="0" i="1" dirty="0" err="1">
                <a:solidFill>
                  <a:srgbClr val="000000"/>
                </a:solidFill>
                <a:effectLst/>
                <a:latin typeface="Arial" panose="020B0604020202020204" pitchFamily="34" charset="0"/>
                <a:cs typeface="Arial" panose="020B0604020202020204" pitchFamily="34" charset="0"/>
              </a:rPr>
              <a:t>asba</a:t>
            </a:r>
            <a:r>
              <a:rPr lang="en-US" sz="2400" b="0" i="0" dirty="0">
                <a:solidFill>
                  <a:srgbClr val="000000"/>
                </a:solidFill>
                <a:effectLst/>
                <a:latin typeface="Arial" panose="020B0604020202020204" pitchFamily="34" charset="0"/>
                <a:cs typeface="Arial" panose="020B0604020202020204" pitchFamily="34" charset="0"/>
              </a:rPr>
              <a:t>) to form a sort of head covering. The </a:t>
            </a:r>
            <a:r>
              <a:rPr lang="en-US" sz="2400" b="0" i="1" dirty="0" err="1">
                <a:solidFill>
                  <a:srgbClr val="000000"/>
                </a:solidFill>
                <a:effectLst/>
                <a:latin typeface="Arial" panose="020B0604020202020204" pitchFamily="34" charset="0"/>
                <a:cs typeface="Arial" panose="020B0604020202020204" pitchFamily="34" charset="0"/>
              </a:rPr>
              <a:t>asba</a:t>
            </a:r>
            <a:r>
              <a:rPr lang="en-US" sz="2400" b="0" i="0" dirty="0">
                <a:solidFill>
                  <a:srgbClr val="000000"/>
                </a:solidFill>
                <a:effectLst/>
                <a:latin typeface="Arial" panose="020B0604020202020204" pitchFamily="34" charset="0"/>
                <a:cs typeface="Arial" panose="020B0604020202020204" pitchFamily="34" charset="0"/>
              </a:rPr>
              <a:t> is a very large, rectangular piece of red or black silk. It is folded to form a long rectangular band which crowns the woman's head, but its main purpose is to keep the sleeves in place. The TRC Collection houses two of these head bands (TRC 2005.0164; TRC 2011.0481).</a:t>
            </a:r>
          </a:p>
        </p:txBody>
      </p:sp>
      <p:sp>
        <p:nvSpPr>
          <p:cNvPr id="10" name="Title 1">
            <a:extLst>
              <a:ext uri="{FF2B5EF4-FFF2-40B4-BE49-F238E27FC236}">
                <a16:creationId xmlns:a16="http://schemas.microsoft.com/office/drawing/2014/main" id="{6C4F7AFC-3F05-F3F7-7B79-79DE3F2C0A28}"/>
              </a:ext>
            </a:extLst>
          </p:cNvPr>
          <p:cNvSpPr txBox="1">
            <a:spLocks/>
          </p:cNvSpPr>
          <p:nvPr/>
        </p:nvSpPr>
        <p:spPr>
          <a:xfrm>
            <a:off x="747842" y="127130"/>
            <a:ext cx="3932237" cy="544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As-Salt Clothes</a:t>
            </a:r>
          </a:p>
        </p:txBody>
      </p:sp>
      <p:pic>
        <p:nvPicPr>
          <p:cNvPr id="5124" name="Picture 4" descr="Khalaga dress from Al Salt, Jordan. Photograph by Fatima Abbadi.">
            <a:extLst>
              <a:ext uri="{FF2B5EF4-FFF2-40B4-BE49-F238E27FC236}">
                <a16:creationId xmlns:a16="http://schemas.microsoft.com/office/drawing/2014/main" id="{B32C84A3-4FA7-F111-09E9-6377FA04F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3718" y="798934"/>
            <a:ext cx="3217222" cy="402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51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9958C5-221E-19D8-2403-1AC64D993C31}"/>
              </a:ext>
            </a:extLst>
          </p:cNvPr>
          <p:cNvSpPr>
            <a:spLocks noGrp="1"/>
          </p:cNvSpPr>
          <p:nvPr>
            <p:ph type="body" sz="half" idx="2"/>
          </p:nvPr>
        </p:nvSpPr>
        <p:spPr>
          <a:xfrm>
            <a:off x="32654" y="741200"/>
            <a:ext cx="8784775" cy="1365768"/>
          </a:xfrm>
        </p:spPr>
        <p:txBody>
          <a:bodyPr>
            <a:noAutofit/>
          </a:bodyPr>
          <a:lstStyle/>
          <a:p>
            <a:pPr algn="l"/>
            <a:r>
              <a:rPr lang="en-US" sz="2400" b="0" i="0" dirty="0">
                <a:solidFill>
                  <a:srgbClr val="000000"/>
                </a:solidFill>
                <a:effectLst/>
                <a:latin typeface="Arial" panose="020B0604020202020204" pitchFamily="34" charset="0"/>
                <a:cs typeface="Arial" panose="020B0604020202020204" pitchFamily="34" charset="0"/>
              </a:rPr>
              <a:t>Wearing this three-</a:t>
            </a:r>
            <a:r>
              <a:rPr lang="en-US" sz="2400" b="0" i="0" dirty="0" err="1">
                <a:solidFill>
                  <a:srgbClr val="000000"/>
                </a:solidFill>
                <a:effectLst/>
                <a:latin typeface="Arial" panose="020B0604020202020204" pitchFamily="34" charset="0"/>
                <a:cs typeface="Arial" panose="020B0604020202020204" pitchFamily="34" charset="0"/>
              </a:rPr>
              <a:t>metre</a:t>
            </a:r>
            <a:r>
              <a:rPr lang="en-US" sz="2400" b="0" i="0" dirty="0">
                <a:solidFill>
                  <a:srgbClr val="000000"/>
                </a:solidFill>
                <a:effectLst/>
                <a:latin typeface="Arial" panose="020B0604020202020204" pitchFamily="34" charset="0"/>
                <a:cs typeface="Arial" panose="020B0604020202020204" pitchFamily="34" charset="0"/>
              </a:rPr>
              <a:t> long dress might at first cause some hassle to put it on. The dress is pulled all the way up and fastened at the waist with a woolen belt. It is then left to drape over the belt creating in this way a folded layer effect.</a:t>
            </a:r>
          </a:p>
        </p:txBody>
      </p:sp>
      <p:sp>
        <p:nvSpPr>
          <p:cNvPr id="10" name="Title 1">
            <a:extLst>
              <a:ext uri="{FF2B5EF4-FFF2-40B4-BE49-F238E27FC236}">
                <a16:creationId xmlns:a16="http://schemas.microsoft.com/office/drawing/2014/main" id="{6C4F7AFC-3F05-F3F7-7B79-79DE3F2C0A28}"/>
              </a:ext>
            </a:extLst>
          </p:cNvPr>
          <p:cNvSpPr txBox="1">
            <a:spLocks/>
          </p:cNvSpPr>
          <p:nvPr/>
        </p:nvSpPr>
        <p:spPr>
          <a:xfrm>
            <a:off x="747842" y="127130"/>
            <a:ext cx="3932237" cy="544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As-Salt Clothes</a:t>
            </a:r>
          </a:p>
        </p:txBody>
      </p:sp>
      <p:pic>
        <p:nvPicPr>
          <p:cNvPr id="7170" name="Picture 2" descr="Headband (asba) from Jordan, 1970's (TRC 2005.0164).">
            <a:extLst>
              <a:ext uri="{FF2B5EF4-FFF2-40B4-BE49-F238E27FC236}">
                <a16:creationId xmlns:a16="http://schemas.microsoft.com/office/drawing/2014/main" id="{F7AF8F9C-ED7E-1910-23BE-F0C7BE997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322" y="741201"/>
            <a:ext cx="3379416" cy="1157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5">
            <a:extLst>
              <a:ext uri="{FF2B5EF4-FFF2-40B4-BE49-F238E27FC236}">
                <a16:creationId xmlns:a16="http://schemas.microsoft.com/office/drawing/2014/main" id="{EDD7EB80-32B1-F3A9-70F6-0E44E89FB7D4}"/>
              </a:ext>
            </a:extLst>
          </p:cNvPr>
          <p:cNvSpPr txBox="1">
            <a:spLocks/>
          </p:cNvSpPr>
          <p:nvPr/>
        </p:nvSpPr>
        <p:spPr>
          <a:xfrm>
            <a:off x="32654" y="2176364"/>
            <a:ext cx="12159346" cy="4681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en-US" sz="2400" b="0" i="0" dirty="0">
                <a:solidFill>
                  <a:srgbClr val="000000"/>
                </a:solidFill>
                <a:effectLst/>
                <a:latin typeface="Arial" panose="020B0604020202020204" pitchFamily="34" charset="0"/>
                <a:cs typeface="Arial" panose="020B0604020202020204" pitchFamily="34" charset="0"/>
              </a:rPr>
              <a:t>The reasons for wearing such a long dress is little known, but there is a popular story that </a:t>
            </a:r>
            <a:r>
              <a:rPr lang="en-US" sz="2400" b="0" i="0" dirty="0" err="1">
                <a:solidFill>
                  <a:srgbClr val="000000"/>
                </a:solidFill>
                <a:effectLst/>
                <a:latin typeface="Arial" panose="020B0604020202020204" pitchFamily="34" charset="0"/>
                <a:cs typeface="Arial" panose="020B0604020202020204" pitchFamily="34" charset="0"/>
              </a:rPr>
              <a:t>efers</a:t>
            </a:r>
            <a:r>
              <a:rPr lang="en-US" sz="2400" b="0" i="0" dirty="0">
                <a:solidFill>
                  <a:srgbClr val="000000"/>
                </a:solidFill>
                <a:effectLst/>
                <a:latin typeface="Arial" panose="020B0604020202020204" pitchFamily="34" charset="0"/>
                <a:cs typeface="Arial" panose="020B0604020202020204" pitchFamily="34" charset="0"/>
              </a:rPr>
              <a:t> back to the Ottoman period, when women used to smuggle and hide valuable stuff from the tax collectors inside her dress.</a:t>
            </a:r>
          </a:p>
          <a:p>
            <a:pPr algn="l"/>
            <a:r>
              <a:rPr lang="en-US" sz="2400" b="0" i="0" dirty="0">
                <a:solidFill>
                  <a:srgbClr val="000000"/>
                </a:solidFill>
                <a:effectLst/>
                <a:latin typeface="Arial" panose="020B0604020202020204" pitchFamily="34" charset="0"/>
                <a:cs typeface="Arial" panose="020B0604020202020204" pitchFamily="34" charset="0"/>
              </a:rPr>
              <a:t>Nowadays the use of the </a:t>
            </a:r>
            <a:r>
              <a:rPr lang="en-US" sz="2400" b="0" i="1" dirty="0" err="1">
                <a:solidFill>
                  <a:srgbClr val="000000"/>
                </a:solidFill>
                <a:effectLst/>
                <a:latin typeface="Arial" panose="020B0604020202020204" pitchFamily="34" charset="0"/>
                <a:cs typeface="Arial" panose="020B0604020202020204" pitchFamily="34" charset="0"/>
              </a:rPr>
              <a:t>Khalaga</a:t>
            </a:r>
            <a:r>
              <a:rPr lang="en-US" sz="2400" b="0" i="0" dirty="0">
                <a:solidFill>
                  <a:srgbClr val="000000"/>
                </a:solidFill>
                <a:effectLst/>
                <a:latin typeface="Arial" panose="020B0604020202020204" pitchFamily="34" charset="0"/>
                <a:cs typeface="Arial" panose="020B0604020202020204" pitchFamily="34" charset="0"/>
              </a:rPr>
              <a:t> dress has completely disappeared from women’s daily life. And yet, there is a long standing tradition for women of various ages to make their way to downtown Al Salt, to the photo studio and have a picture taken wearing a rented </a:t>
            </a:r>
            <a:r>
              <a:rPr lang="en-US" sz="2400" b="0" i="1" dirty="0" err="1">
                <a:solidFill>
                  <a:srgbClr val="000000"/>
                </a:solidFill>
                <a:effectLst/>
                <a:latin typeface="Arial" panose="020B0604020202020204" pitchFamily="34" charset="0"/>
                <a:cs typeface="Arial" panose="020B0604020202020204" pitchFamily="34" charset="0"/>
              </a:rPr>
              <a:t>Khalaga</a:t>
            </a:r>
            <a:r>
              <a:rPr lang="en-US" sz="2400" b="0" i="0" dirty="0">
                <a:solidFill>
                  <a:srgbClr val="000000"/>
                </a:solidFill>
                <a:effectLst/>
                <a:latin typeface="Arial" panose="020B0604020202020204" pitchFamily="34" charset="0"/>
                <a:cs typeface="Arial" panose="020B0604020202020204" pitchFamily="34" charset="0"/>
              </a:rPr>
              <a:t> dress. This photograph is then framed and displayed inside the house as a symbol of pride, vanity and belonging to this city.</a:t>
            </a:r>
          </a:p>
          <a:p>
            <a:pPr algn="l"/>
            <a:r>
              <a:rPr lang="en-US" sz="2400" b="0" i="0" dirty="0">
                <a:solidFill>
                  <a:srgbClr val="000000"/>
                </a:solidFill>
                <a:effectLst/>
                <a:latin typeface="Arial" panose="020B0604020202020204" pitchFamily="34" charset="0"/>
                <a:cs typeface="Arial" panose="020B0604020202020204" pitchFamily="34" charset="0"/>
              </a:rPr>
              <a:t>Recently, I was very pleased to discover a small group of local women from Al Salt who decided to revive the use of the </a:t>
            </a:r>
            <a:r>
              <a:rPr lang="en-US" sz="2400" b="0" i="1" dirty="0" err="1">
                <a:solidFill>
                  <a:srgbClr val="000000"/>
                </a:solidFill>
                <a:effectLst/>
                <a:latin typeface="Arial" panose="020B0604020202020204" pitchFamily="34" charset="0"/>
                <a:cs typeface="Arial" panose="020B0604020202020204" pitchFamily="34" charset="0"/>
              </a:rPr>
              <a:t>Khalaga</a:t>
            </a:r>
            <a:r>
              <a:rPr lang="en-US" sz="2400" b="0" i="0" dirty="0">
                <a:solidFill>
                  <a:srgbClr val="000000"/>
                </a:solidFill>
                <a:effectLst/>
                <a:latin typeface="Arial" panose="020B0604020202020204" pitchFamily="34" charset="0"/>
                <a:cs typeface="Arial" panose="020B0604020202020204" pitchFamily="34" charset="0"/>
              </a:rPr>
              <a:t> dress in a renewed form. They made the dress smaller and more suitable for modern daily life. They maintained some basic elements, such as the blue bands and the long pointed sleeves, but also introduced a new embroidered motif to the dress.</a:t>
            </a:r>
          </a:p>
          <a:p>
            <a:br>
              <a:rPr lang="en-US" sz="2400" b="0" i="0" dirty="0">
                <a:solidFill>
                  <a:srgbClr val="000000"/>
                </a:solidFill>
                <a:effectLst/>
                <a:latin typeface="Arial" panose="020B0604020202020204" pitchFamily="34" charset="0"/>
                <a:cs typeface="Arial" panose="020B0604020202020204" pitchFamily="34" charset="0"/>
              </a:rPr>
            </a:b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359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WhatsApp Video 2023-11-19 at 8.26.34 PM">
            <a:hlinkClick r:id="" action="ppaction://media"/>
            <a:extLst>
              <a:ext uri="{FF2B5EF4-FFF2-40B4-BE49-F238E27FC236}">
                <a16:creationId xmlns:a16="http://schemas.microsoft.com/office/drawing/2014/main" id="{B61066E9-9299-2D1B-104F-9DA7D5A361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143" y="373223"/>
            <a:ext cx="10840865" cy="6136941"/>
          </a:xfrm>
          <a:prstGeom prst="rect">
            <a:avLst/>
          </a:prstGeom>
        </p:spPr>
      </p:pic>
    </p:spTree>
    <p:extLst>
      <p:ext uri="{BB962C8B-B14F-4D97-AF65-F5344CB8AC3E}">
        <p14:creationId xmlns:p14="http://schemas.microsoft.com/office/powerpoint/2010/main" val="3161260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466AB4-4099-63D2-3119-D27193E9DD20}"/>
              </a:ext>
            </a:extLst>
          </p:cNvPr>
          <p:cNvSpPr>
            <a:spLocks noGrp="1"/>
          </p:cNvSpPr>
          <p:nvPr>
            <p:ph type="ctrTitle"/>
          </p:nvPr>
        </p:nvSpPr>
        <p:spPr>
          <a:xfrm>
            <a:off x="1524000" y="1122363"/>
            <a:ext cx="9144000" cy="830262"/>
          </a:xfrm>
        </p:spPr>
        <p:txBody>
          <a:bodyPr>
            <a:normAutofit fontScale="90000"/>
          </a:bodyPr>
          <a:lstStyle/>
          <a:p>
            <a:r>
              <a:rPr lang="en-AE" dirty="0" err="1"/>
              <a:t>Recources</a:t>
            </a:r>
            <a:endParaRPr lang="en-US" dirty="0"/>
          </a:p>
        </p:txBody>
      </p:sp>
      <p:sp>
        <p:nvSpPr>
          <p:cNvPr id="5" name="Subtitle 4">
            <a:extLst>
              <a:ext uri="{FF2B5EF4-FFF2-40B4-BE49-F238E27FC236}">
                <a16:creationId xmlns:a16="http://schemas.microsoft.com/office/drawing/2014/main" id="{18C3BB60-119F-B750-E20D-1A39CE7F96BA}"/>
              </a:ext>
            </a:extLst>
          </p:cNvPr>
          <p:cNvSpPr>
            <a:spLocks noGrp="1"/>
          </p:cNvSpPr>
          <p:nvPr>
            <p:ph type="subTitle" idx="1"/>
          </p:nvPr>
        </p:nvSpPr>
        <p:spPr>
          <a:xfrm>
            <a:off x="123825" y="1848643"/>
            <a:ext cx="11849100" cy="4847431"/>
          </a:xfrm>
        </p:spPr>
        <p:txBody>
          <a:bodyPr/>
          <a:lstStyle/>
          <a:p>
            <a:r>
              <a:rPr lang="en-US" dirty="0">
                <a:solidFill>
                  <a:schemeClr val="accent1"/>
                </a:solidFill>
                <a:hlinkClick r:id="rId3">
                  <a:extLst>
                    <a:ext uri="{A12FA001-AC4F-418D-AE19-62706E023703}">
                      <ahyp:hlinkClr xmlns:ahyp="http://schemas.microsoft.com/office/drawing/2018/hyperlinkcolor" val="tx"/>
                    </a:ext>
                  </a:extLst>
                </a:hlinkClick>
              </a:rPr>
              <a:t>www.amideastedabroad.org</a:t>
            </a:r>
            <a:r>
              <a:rPr lang="en-US" dirty="0">
                <a:solidFill>
                  <a:schemeClr val="accent1"/>
                </a:solidFill>
              </a:rPr>
              <a:t> </a:t>
            </a:r>
          </a:p>
          <a:p>
            <a:r>
              <a:rPr lang="en-US" dirty="0">
                <a:solidFill>
                  <a:schemeClr val="accent1"/>
                </a:solidFill>
                <a:hlinkClick r:id="rId4"/>
              </a:rPr>
              <a:t>https://meetmeindepartures.com/what-to-wear-in-petra-jordan/</a:t>
            </a:r>
            <a:endParaRPr lang="en-US" dirty="0">
              <a:solidFill>
                <a:schemeClr val="accent1"/>
              </a:solidFill>
            </a:endParaRPr>
          </a:p>
          <a:p>
            <a:r>
              <a:rPr lang="en-US" dirty="0">
                <a:solidFill>
                  <a:schemeClr val="accent1"/>
                </a:solidFill>
                <a:hlinkClick r:id="rId5"/>
              </a:rPr>
              <a:t>https://www.trc-leiden.nl/trc/index.php/en/blog/1131-embroidered-dresses-from-jordan-al-salt-city</a:t>
            </a:r>
            <a:endParaRPr lang="en-US" dirty="0">
              <a:solidFill>
                <a:schemeClr val="accent1"/>
              </a:solidFill>
            </a:endParaRPr>
          </a:p>
          <a:p>
            <a:endParaRPr lang="en-US"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3881796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3368</TotalTime>
  <Words>1117</Words>
  <Application>Microsoft Office PowerPoint</Application>
  <PresentationFormat>Widescreen</PresentationFormat>
  <Paragraphs>33</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Optima</vt:lpstr>
      <vt:lpstr>Office Theme</vt:lpstr>
      <vt:lpstr>Popular clothes in cities from Jordan</vt:lpstr>
      <vt:lpstr>Introduction</vt:lpstr>
      <vt:lpstr>PowerPoint Presentation</vt:lpstr>
      <vt:lpstr>PowerPoint Presentation</vt:lpstr>
      <vt:lpstr>PowerPoint Presentation</vt:lpstr>
      <vt:lpstr>PowerPoint Presentation</vt:lpstr>
      <vt:lpstr>PowerPoint Presentation</vt:lpstr>
      <vt:lpstr>PowerPoint Presentation</vt:lpstr>
      <vt:lpstr>Recources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Popular clothes in cities from Jordan</dc:title>
  <dc:creator>Roy Halteh</dc:creator>
  <cp:lastModifiedBy>Roy Halteh</cp:lastModifiedBy>
  <cp:revision>4</cp:revision>
  <dcterms:created xsi:type="dcterms:W3CDTF">2023-11-17T10:23:31Z</dcterms:created>
  <dcterms:modified xsi:type="dcterms:W3CDTF">2023-11-19T18:31:33Z</dcterms:modified>
</cp:coreProperties>
</file>