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sldIdLst>
    <p:sldId id="256" r:id="rId2"/>
    <p:sldId id="257" r:id="rId3"/>
    <p:sldId id="261" r:id="rId4"/>
    <p:sldId id="258" r:id="rId5"/>
    <p:sldId id="259" r:id="rId6"/>
    <p:sldId id="262" r:id="rId7"/>
    <p:sldId id="263" r:id="rId8"/>
    <p:sldId id="264" r:id="rId9"/>
    <p:sldId id="265" r:id="rId10"/>
    <p:sldId id="260" r:id="rId11"/>
    <p:sldId id="267" r:id="rId12"/>
    <p:sldId id="266"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16116-0149-C370-4270-D69C3B19C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77B1C5-250D-F088-CD3B-80967A1A64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342157-395B-E810-C826-2B7F0AE68A2F}"/>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5" name="Footer Placeholder 4">
            <a:extLst>
              <a:ext uri="{FF2B5EF4-FFF2-40B4-BE49-F238E27FC236}">
                <a16:creationId xmlns:a16="http://schemas.microsoft.com/office/drawing/2014/main" id="{24037944-BEEE-A844-606F-5837ED5A3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98DFA-E4E9-8398-06A1-0B73252A2FE3}"/>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386937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EB4A9-2B5F-096B-275A-45DF5F6921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96D75-8B9B-C617-53E0-B9EF854493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71543-7612-91E5-7C99-51630F6670C6}"/>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5" name="Footer Placeholder 4">
            <a:extLst>
              <a:ext uri="{FF2B5EF4-FFF2-40B4-BE49-F238E27FC236}">
                <a16:creationId xmlns:a16="http://schemas.microsoft.com/office/drawing/2014/main" id="{AC6C1416-1907-1247-D522-E5D774710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41590-F43C-5352-C482-FA5C4BBC28CE}"/>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144369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4F4901-5FBB-F6D0-DBAE-109D8AA59A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3AA22F-4162-478F-52C2-69D586D946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24B95-6C08-2888-C57D-241B442456EB}"/>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5" name="Footer Placeholder 4">
            <a:extLst>
              <a:ext uri="{FF2B5EF4-FFF2-40B4-BE49-F238E27FC236}">
                <a16:creationId xmlns:a16="http://schemas.microsoft.com/office/drawing/2014/main" id="{9E66BBEB-0175-834F-416C-B138AD372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8D0BE-94FC-0255-2642-582B15FC3FCA}"/>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213637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6B4A-4EF6-6C9E-57B2-25D6BDD0BB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1E506-62A9-1FF5-901E-84390F7EB2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B3186-FDF5-9A77-61BC-4DFA1B27D919}"/>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5" name="Footer Placeholder 4">
            <a:extLst>
              <a:ext uri="{FF2B5EF4-FFF2-40B4-BE49-F238E27FC236}">
                <a16:creationId xmlns:a16="http://schemas.microsoft.com/office/drawing/2014/main" id="{34B375A9-06A8-8EAF-C840-7FBFCBEBE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0BBC5F-94ED-A973-84C6-01280AB2EFB6}"/>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251864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200D-6FEB-8F28-E2E5-207F6F9CB5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4BEBC-DA27-320C-07AF-CA9184BE3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BF30B-6AB2-5EE0-CBE8-51DF1A99F255}"/>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5" name="Footer Placeholder 4">
            <a:extLst>
              <a:ext uri="{FF2B5EF4-FFF2-40B4-BE49-F238E27FC236}">
                <a16:creationId xmlns:a16="http://schemas.microsoft.com/office/drawing/2014/main" id="{DC96E133-7405-81C6-1747-6A2634293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A37DF5-02B0-604D-D2DA-2455AB3F0349}"/>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188068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4331-C4A5-3988-E236-569586450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72F0B-762B-FA2D-98B2-C5351D2498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4C6257-5A3F-B8B5-5F1C-9CC2C34152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476ED4-125E-BA7A-9A85-092A5149136E}"/>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6" name="Footer Placeholder 5">
            <a:extLst>
              <a:ext uri="{FF2B5EF4-FFF2-40B4-BE49-F238E27FC236}">
                <a16:creationId xmlns:a16="http://schemas.microsoft.com/office/drawing/2014/main" id="{9D317312-87E3-4AE6-0AE7-6199BFA07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CB4C8-D2A4-2BF1-68AC-26FDF9218187}"/>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22268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B405-4DFD-5A7F-E2DB-4BB79B2CA7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E883C4B-C664-213A-5E2B-287D64C6CC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50238-E33D-E174-34C7-08DED2CDFB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7A23C6-BB76-6B1C-D3BE-9670C2BE81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DDB25-4B43-75E5-5980-4AAD44EB4A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C99E9D-A8E0-09F4-A0EC-C65FE7AC6D26}"/>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8" name="Footer Placeholder 7">
            <a:extLst>
              <a:ext uri="{FF2B5EF4-FFF2-40B4-BE49-F238E27FC236}">
                <a16:creationId xmlns:a16="http://schemas.microsoft.com/office/drawing/2014/main" id="{C83DFB38-F7D0-BD0D-9DB1-224AC26877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47A19-9338-5245-4EEE-B6AF75908E04}"/>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389393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0C62-560C-D3A1-E776-197EE36F79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EEA9C2-CF2D-0BF1-A231-6E1EE2C15929}"/>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4" name="Footer Placeholder 3">
            <a:extLst>
              <a:ext uri="{FF2B5EF4-FFF2-40B4-BE49-F238E27FC236}">
                <a16:creationId xmlns:a16="http://schemas.microsoft.com/office/drawing/2014/main" id="{964841F1-A4B7-E29A-F42F-03A469E9BD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B90F1B-28C7-CB78-C24F-CD91FA98E54F}"/>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399738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7C0DFA-61F8-FBFF-3448-8E5225F959D8}"/>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3" name="Footer Placeholder 2">
            <a:extLst>
              <a:ext uri="{FF2B5EF4-FFF2-40B4-BE49-F238E27FC236}">
                <a16:creationId xmlns:a16="http://schemas.microsoft.com/office/drawing/2014/main" id="{DEB58BC9-ACC1-59A6-9430-18835ADB36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B26C5-B223-79B5-9F85-D658CE9416FC}"/>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12632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A8BA-D9E2-A4C3-6640-E07DB0FDD8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D96F68-0537-DB78-997A-025A632B25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03F7EB-677D-7396-D9B3-4BF1E4B9ED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F9E596-488A-335E-EC4E-FE3F2EBC67A6}"/>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6" name="Footer Placeholder 5">
            <a:extLst>
              <a:ext uri="{FF2B5EF4-FFF2-40B4-BE49-F238E27FC236}">
                <a16:creationId xmlns:a16="http://schemas.microsoft.com/office/drawing/2014/main" id="{E9511BE9-9E1C-A48F-3218-C6FD9221D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00451-5D6B-DAF9-F5ED-FC9DD56EC8DA}"/>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344382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7159-B4D4-2A91-78F3-82A838CE7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89720-F436-5117-F025-BE5966C713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C73FB4-0F24-061D-AB0B-F666D52DB0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B283AE-BF60-D1F6-BA89-3E4ACC7DECB4}"/>
              </a:ext>
            </a:extLst>
          </p:cNvPr>
          <p:cNvSpPr>
            <a:spLocks noGrp="1"/>
          </p:cNvSpPr>
          <p:nvPr>
            <p:ph type="dt" sz="half" idx="10"/>
          </p:nvPr>
        </p:nvSpPr>
        <p:spPr/>
        <p:txBody>
          <a:bodyPr/>
          <a:lstStyle/>
          <a:p>
            <a:fld id="{F034C4D4-5CCD-4BFF-BE64-122CBC56C74E}" type="datetimeFigureOut">
              <a:rPr lang="en-US" smtClean="0"/>
              <a:t>11/13/2023</a:t>
            </a:fld>
            <a:endParaRPr lang="en-US"/>
          </a:p>
        </p:txBody>
      </p:sp>
      <p:sp>
        <p:nvSpPr>
          <p:cNvPr id="6" name="Footer Placeholder 5">
            <a:extLst>
              <a:ext uri="{FF2B5EF4-FFF2-40B4-BE49-F238E27FC236}">
                <a16:creationId xmlns:a16="http://schemas.microsoft.com/office/drawing/2014/main" id="{499C0BE7-8A50-5F46-5246-BABC0A790C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CC543-7EE5-9231-6B4D-A840A82984E7}"/>
              </a:ext>
            </a:extLst>
          </p:cNvPr>
          <p:cNvSpPr>
            <a:spLocks noGrp="1"/>
          </p:cNvSpPr>
          <p:nvPr>
            <p:ph type="sldNum" sz="quarter" idx="12"/>
          </p:nvPr>
        </p:nvSpPr>
        <p:spPr/>
        <p:txBody>
          <a:bodyPr/>
          <a:lstStyle/>
          <a:p>
            <a:fld id="{43D6B4C0-990F-4C2E-8695-9BF553DF2952}" type="slidenum">
              <a:rPr lang="en-US" smtClean="0"/>
              <a:t>‹#›</a:t>
            </a:fld>
            <a:endParaRPr lang="en-US"/>
          </a:p>
        </p:txBody>
      </p:sp>
    </p:spTree>
    <p:extLst>
      <p:ext uri="{BB962C8B-B14F-4D97-AF65-F5344CB8AC3E}">
        <p14:creationId xmlns:p14="http://schemas.microsoft.com/office/powerpoint/2010/main" val="3968554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3DBE5-0C64-8B7A-1DD7-B617B6F52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8D8ACC-6B73-D164-F106-9CC60EF7E3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987CB-AA5E-CE84-A784-E0D92CA853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4C4D4-5CCD-4BFF-BE64-122CBC56C74E}" type="datetimeFigureOut">
              <a:rPr lang="en-US" smtClean="0"/>
              <a:t>11/13/2023</a:t>
            </a:fld>
            <a:endParaRPr lang="en-US"/>
          </a:p>
        </p:txBody>
      </p:sp>
      <p:sp>
        <p:nvSpPr>
          <p:cNvPr id="5" name="Footer Placeholder 4">
            <a:extLst>
              <a:ext uri="{FF2B5EF4-FFF2-40B4-BE49-F238E27FC236}">
                <a16:creationId xmlns:a16="http://schemas.microsoft.com/office/drawing/2014/main" id="{5E6F245D-56FA-DC5E-554A-8FADCFEF16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CCB933-E300-DCE6-D035-D4C0DBF8C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6B4C0-990F-4C2E-8695-9BF553DF2952}" type="slidenum">
              <a:rPr lang="en-US" smtClean="0"/>
              <a:t>‹#›</a:t>
            </a:fld>
            <a:endParaRPr lang="en-US"/>
          </a:p>
        </p:txBody>
      </p:sp>
    </p:spTree>
    <p:extLst>
      <p:ext uri="{BB962C8B-B14F-4D97-AF65-F5344CB8AC3E}">
        <p14:creationId xmlns:p14="http://schemas.microsoft.com/office/powerpoint/2010/main" val="14084685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hhs.gov/immunization/diseases/chickenpox/index.html#:~:text=There%20are%202%20vaccines%20that,%2C%20mumps%2C%20rubella%2C%20and%20chickenpox" TargetMode="External"/><Relationship Id="rId7" Type="http://schemas.openxmlformats.org/officeDocument/2006/relationships/hyperlink" Target="https://kidshealth.org/en/parents/chicken-pox.html#:~:text=The%20blister%20walls%20break%2C%20leaving,or%20skin%20disorders%20like%20eczema" TargetMode="External"/><Relationship Id="rId2" Type="http://schemas.openxmlformats.org/officeDocument/2006/relationships/hyperlink" Target="https://www.cdc.gov/chickenpox/about/transmission.html#:~:text=The%20virus%20spreads%20mainly%20through,lesions%20that%20do%20not%20crust" TargetMode="External"/><Relationship Id="rId1" Type="http://schemas.openxmlformats.org/officeDocument/2006/relationships/slideLayout" Target="../slideLayouts/slideLayout2.xml"/><Relationship Id="rId6" Type="http://schemas.openxmlformats.org/officeDocument/2006/relationships/hyperlink" Target="https://www.mayoclinic.org/diseases-conditions/chickenpox/symptoms-causes/syc-20351282" TargetMode="External"/><Relationship Id="rId5" Type="http://schemas.openxmlformats.org/officeDocument/2006/relationships/hyperlink" Target="https://www.aad.org/public/everyday-care/itchy-skin/rash/chicken-pox#:~:text=Apply%20calamine%20lotion%3B%20petroleum%20jelly,Relieve%20fever" TargetMode="External"/><Relationship Id="rId4" Type="http://schemas.openxmlformats.org/officeDocument/2006/relationships/hyperlink" Target="https://my.clevelandclinic.org/health/diseases/4017-chickenpo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7D00-2395-1F58-8D73-6E8E2E43D781}"/>
              </a:ext>
            </a:extLst>
          </p:cNvPr>
          <p:cNvSpPr>
            <a:spLocks noGrp="1"/>
          </p:cNvSpPr>
          <p:nvPr>
            <p:ph type="ctrTitle"/>
          </p:nvPr>
        </p:nvSpPr>
        <p:spPr/>
        <p:txBody>
          <a:bodyPr/>
          <a:lstStyle/>
          <a:p>
            <a:pPr algn="ctr"/>
            <a:r>
              <a:rPr lang="en-US" dirty="0">
                <a:latin typeface="Times New Roman" panose="02020603050405020304" pitchFamily="18" charset="0"/>
                <a:cs typeface="Times New Roman" panose="02020603050405020304" pitchFamily="18" charset="0"/>
              </a:rPr>
              <a:t>Chicken Pox</a:t>
            </a:r>
          </a:p>
        </p:txBody>
      </p:sp>
      <p:sp>
        <p:nvSpPr>
          <p:cNvPr id="3" name="Subtitle 2">
            <a:extLst>
              <a:ext uri="{FF2B5EF4-FFF2-40B4-BE49-F238E27FC236}">
                <a16:creationId xmlns:a16="http://schemas.microsoft.com/office/drawing/2014/main" id="{E5541BB3-D2A8-52CD-7AAF-1EA2BB34E8A0}"/>
              </a:ext>
            </a:extLst>
          </p:cNvPr>
          <p:cNvSpPr>
            <a:spLocks noGrp="1"/>
          </p:cNvSpPr>
          <p:nvPr>
            <p:ph type="subTitle" idx="1"/>
          </p:nvPr>
        </p:nvSpPr>
        <p:spPr/>
        <p:txBody>
          <a:bodyPr/>
          <a:lstStyle/>
          <a:p>
            <a:pPr algn="ctr"/>
            <a:r>
              <a:rPr lang="en-US" dirty="0"/>
              <a:t>Done by: Eleanor, </a:t>
            </a:r>
            <a:r>
              <a:rPr lang="en-US" dirty="0" err="1"/>
              <a:t>Helana</a:t>
            </a:r>
            <a:r>
              <a:rPr lang="en-US" dirty="0"/>
              <a:t>, Angelina, Nadeen, Naya</a:t>
            </a:r>
          </a:p>
        </p:txBody>
      </p:sp>
    </p:spTree>
    <p:extLst>
      <p:ext uri="{BB962C8B-B14F-4D97-AF65-F5344CB8AC3E}">
        <p14:creationId xmlns:p14="http://schemas.microsoft.com/office/powerpoint/2010/main" val="3767439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3CC06-082E-DB80-DEC1-9E6A06DB6024}"/>
              </a:ext>
            </a:extLst>
          </p:cNvPr>
          <p:cNvSpPr>
            <a:spLocks noGrp="1"/>
          </p:cNvSpPr>
          <p:nvPr>
            <p:ph type="title"/>
          </p:nvPr>
        </p:nvSpPr>
        <p:spPr>
          <a:xfrm>
            <a:off x="2339788" y="1077819"/>
            <a:ext cx="9014012" cy="1325563"/>
          </a:xfrm>
        </p:spPr>
        <p:txBody>
          <a:bodyPr/>
          <a:lstStyle/>
          <a:p>
            <a:pPr algn="ctr"/>
            <a:r>
              <a:rPr lang="en-US" dirty="0">
                <a:latin typeface="Arial" panose="020B0604020202020204" pitchFamily="34" charset="0"/>
                <a:cs typeface="Arial" panose="020B0604020202020204" pitchFamily="34" charset="0"/>
              </a:rPr>
              <a:t>Interview with </a:t>
            </a:r>
            <a:r>
              <a:rPr lang="en-US" dirty="0" err="1">
                <a:latin typeface="Arial" panose="020B0604020202020204" pitchFamily="34" charset="0"/>
                <a:cs typeface="Arial" panose="020B0604020202020204" pitchFamily="34" charset="0"/>
              </a:rPr>
              <a:t>Dr.Nisreen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Salita</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6773CC0-1DDE-CC89-9AF2-C3186D4C5896}"/>
              </a:ext>
            </a:extLst>
          </p:cNvPr>
          <p:cNvSpPr>
            <a:spLocks noGrp="1"/>
          </p:cNvSpPr>
          <p:nvPr>
            <p:ph idx="1"/>
          </p:nvPr>
        </p:nvSpPr>
        <p:spPr>
          <a:xfrm>
            <a:off x="1089212" y="2649071"/>
            <a:ext cx="9977717" cy="3240741"/>
          </a:xfrm>
        </p:spPr>
        <p:txBody>
          <a:bodyPr>
            <a:normAutofit/>
          </a:bodyPr>
          <a:lstStyle/>
          <a:p>
            <a:pPr marL="0" indent="0">
              <a:buNone/>
            </a:pPr>
            <a:r>
              <a:rPr lang="en-US" sz="3600" dirty="0">
                <a:latin typeface="Arial" panose="020B0604020202020204" pitchFamily="34" charset="0"/>
                <a:cs typeface="Arial" panose="020B0604020202020204" pitchFamily="34" charset="0"/>
              </a:rPr>
              <a:t>Here is some feedback we got by an interview with doctor Nisreen </a:t>
            </a:r>
            <a:r>
              <a:rPr lang="en-US" sz="3600" dirty="0" err="1">
                <a:latin typeface="Arial" panose="020B0604020202020204" pitchFamily="34" charset="0"/>
                <a:cs typeface="Arial" panose="020B0604020202020204" pitchFamily="34" charset="0"/>
              </a:rPr>
              <a:t>Salita</a:t>
            </a:r>
            <a:r>
              <a:rPr lang="en-US" sz="3600" dirty="0">
                <a:latin typeface="Arial" panose="020B0604020202020204" pitchFamily="34" charset="0"/>
                <a:cs typeface="Arial" panose="020B0604020202020204" pitchFamily="34" charset="0"/>
              </a:rPr>
              <a:t>:</a:t>
            </a:r>
          </a:p>
          <a:p>
            <a:pPr marL="0" indent="0">
              <a:buNone/>
            </a:pPr>
            <a:r>
              <a:rPr lang="en-US" sz="3600" dirty="0">
                <a:latin typeface="Arial" panose="020B0604020202020204" pitchFamily="34" charset="0"/>
                <a:cs typeface="Arial" panose="020B0604020202020204" pitchFamily="34" charset="0"/>
              </a:rPr>
              <a:t>You can prevent it by taking you vaccinations. And it is unpredictable. You should visit a doctor if it get too extreme. And it recovers on it’s own </a:t>
            </a:r>
          </a:p>
        </p:txBody>
      </p:sp>
    </p:spTree>
    <p:extLst>
      <p:ext uri="{BB962C8B-B14F-4D97-AF65-F5344CB8AC3E}">
        <p14:creationId xmlns:p14="http://schemas.microsoft.com/office/powerpoint/2010/main" val="106638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ED1C-8136-5A38-17E8-BF1D33BF1325}"/>
              </a:ext>
            </a:extLst>
          </p:cNvPr>
          <p:cNvSpPr>
            <a:spLocks noGrp="1"/>
          </p:cNvSpPr>
          <p:nvPr>
            <p:ph type="title"/>
          </p:nvPr>
        </p:nvSpPr>
        <p:spPr>
          <a:xfrm>
            <a:off x="838201" y="933543"/>
            <a:ext cx="10515600" cy="1325563"/>
          </a:xfrm>
        </p:spPr>
        <p:txBody>
          <a:bodyPr/>
          <a:lstStyle/>
          <a:p>
            <a:pPr algn="ctr"/>
            <a:r>
              <a:rPr lang="en-US" dirty="0">
                <a:latin typeface="Arial" panose="020B0604020202020204" pitchFamily="34" charset="0"/>
                <a:cs typeface="Arial" panose="020B0604020202020204" pitchFamily="34" charset="0"/>
              </a:rPr>
              <a:t>Conclusion</a:t>
            </a:r>
          </a:p>
        </p:txBody>
      </p:sp>
      <p:sp>
        <p:nvSpPr>
          <p:cNvPr id="3" name="Content Placeholder 2">
            <a:extLst>
              <a:ext uri="{FF2B5EF4-FFF2-40B4-BE49-F238E27FC236}">
                <a16:creationId xmlns:a16="http://schemas.microsoft.com/office/drawing/2014/main" id="{FE827C80-6DC9-0289-39EB-48AD21D89D7A}"/>
              </a:ext>
            </a:extLst>
          </p:cNvPr>
          <p:cNvSpPr>
            <a:spLocks noGrp="1"/>
          </p:cNvSpPr>
          <p:nvPr>
            <p:ph idx="1"/>
          </p:nvPr>
        </p:nvSpPr>
        <p:spPr>
          <a:xfrm>
            <a:off x="1075764" y="2259106"/>
            <a:ext cx="10278035" cy="3917856"/>
          </a:xfrm>
        </p:spPr>
        <p:txBody>
          <a:bodyPr>
            <a:normAutofit/>
          </a:bodyPr>
          <a:lstStyle/>
          <a:p>
            <a:pPr marL="0" indent="0">
              <a:buNone/>
            </a:pPr>
            <a:r>
              <a:rPr lang="en-US" sz="3600" dirty="0">
                <a:latin typeface="Arial" panose="020B0604020202020204" pitchFamily="34" charset="0"/>
                <a:cs typeface="Arial" panose="020B0604020202020204" pitchFamily="34" charset="0"/>
              </a:rPr>
              <a:t>Finaly the best way to prevent chickenpox is to get the chickenpox vaccine. Everyone—including children, adolescents, and adults—should get two doses of chickenpox vaccine if they have never had chickenpox or were never vaccinated. Chickenpox vaccine is very safe and effective in preventing the disease.</a:t>
            </a:r>
          </a:p>
        </p:txBody>
      </p:sp>
    </p:spTree>
    <p:extLst>
      <p:ext uri="{BB962C8B-B14F-4D97-AF65-F5344CB8AC3E}">
        <p14:creationId xmlns:p14="http://schemas.microsoft.com/office/powerpoint/2010/main" val="220590950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D32D-54A1-D5EC-519B-679FBDC01E70}"/>
              </a:ext>
            </a:extLst>
          </p:cNvPr>
          <p:cNvSpPr>
            <a:spLocks noGrp="1"/>
          </p:cNvSpPr>
          <p:nvPr>
            <p:ph type="title"/>
          </p:nvPr>
        </p:nvSpPr>
        <p:spPr>
          <a:xfrm>
            <a:off x="838200" y="1041118"/>
            <a:ext cx="10515600" cy="1325563"/>
          </a:xfrm>
        </p:spPr>
        <p:txBody>
          <a:bodyPr/>
          <a:lstStyle/>
          <a:p>
            <a:pPr algn="ctr"/>
            <a:r>
              <a:rPr lang="en-US" dirty="0">
                <a:latin typeface="Arial" panose="020B0604020202020204" pitchFamily="34" charset="0"/>
                <a:cs typeface="Arial" panose="020B0604020202020204" pitchFamily="34" charset="0"/>
              </a:rPr>
              <a:t>Sites and Resources</a:t>
            </a:r>
          </a:p>
        </p:txBody>
      </p:sp>
      <p:sp>
        <p:nvSpPr>
          <p:cNvPr id="3" name="Content Placeholder 2">
            <a:extLst>
              <a:ext uri="{FF2B5EF4-FFF2-40B4-BE49-F238E27FC236}">
                <a16:creationId xmlns:a16="http://schemas.microsoft.com/office/drawing/2014/main" id="{9898E526-B35B-895C-6BFA-542437FC4C87}"/>
              </a:ext>
            </a:extLst>
          </p:cNvPr>
          <p:cNvSpPr>
            <a:spLocks noGrp="1"/>
          </p:cNvSpPr>
          <p:nvPr>
            <p:ph idx="1"/>
          </p:nvPr>
        </p:nvSpPr>
        <p:spPr>
          <a:xfrm>
            <a:off x="1089212" y="2366681"/>
            <a:ext cx="10264588" cy="3810281"/>
          </a:xfrm>
        </p:spPr>
        <p:txBody>
          <a:bodyPr>
            <a:normAutofit lnSpcReduction="10000"/>
          </a:bodyPr>
          <a:lstStyle/>
          <a:p>
            <a:pPr marL="0" indent="0">
              <a:buNone/>
            </a:pPr>
            <a:r>
              <a:rPr lang="en-US" sz="1800"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DR. Nisreen </a:t>
            </a:r>
            <a:r>
              <a:rPr lang="en-US" sz="1800" dirty="0" err="1">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Salit</a:t>
            </a:r>
            <a:r>
              <a:rPr lang="en-US" sz="1800" dirty="0" err="1">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a:t>
            </a:r>
            <a:endParaRPr lang="en-US" sz="1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US" sz="1800"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https://www.cdc.gov/chickenpox/about/transmission.html#:~:text=The%20virus%20spreads%20mainly%20through,lesions%20that%20do%20not%20crust</a:t>
            </a:r>
            <a:r>
              <a:rPr lang="en-US" sz="1800" dirty="0">
                <a:solidFill>
                  <a:srgbClr val="00B0F0"/>
                </a:solidFill>
                <a:latin typeface="Arial" panose="020B0604020202020204" pitchFamily="34" charset="0"/>
                <a:cs typeface="Arial" panose="020B0604020202020204" pitchFamily="34" charset="0"/>
              </a:rPr>
              <a:t>.</a:t>
            </a:r>
          </a:p>
          <a:p>
            <a:pPr marL="0" indent="0">
              <a:buNone/>
            </a:pPr>
            <a:r>
              <a:rPr lang="en-US" sz="1800" dirty="0">
                <a:solidFill>
                  <a:srgbClr val="7030A0"/>
                </a:solidFill>
                <a:latin typeface="Arial" panose="020B0604020202020204" pitchFamily="34" charset="0"/>
                <a:cs typeface="Arial" panose="020B0604020202020204" pitchFamily="34" charset="0"/>
                <a:hlinkClick r:id="rId3"/>
              </a:rPr>
              <a:t>https://www.hhs.gov/immunization/diseases/chickenpox/index.html#:~:text=There%20are%202%20vaccines%20that,%2C%20mumps%2C%20rubella%2C%20and%20chickenpox</a:t>
            </a:r>
            <a:endParaRPr lang="en-US" sz="1800" dirty="0">
              <a:solidFill>
                <a:srgbClr val="7030A0"/>
              </a:solidFill>
              <a:latin typeface="Arial" panose="020B0604020202020204" pitchFamily="34" charset="0"/>
              <a:cs typeface="Arial" panose="020B0604020202020204" pitchFamily="34" charset="0"/>
            </a:endParaRPr>
          </a:p>
          <a:p>
            <a:pPr marL="0" indent="0">
              <a:buNone/>
            </a:pPr>
            <a:r>
              <a:rPr lang="en-US" sz="1800" dirty="0">
                <a:solidFill>
                  <a:srgbClr val="7030A0"/>
                </a:solidFill>
                <a:latin typeface="Arial" panose="020B0604020202020204" pitchFamily="34" charset="0"/>
                <a:cs typeface="Arial" panose="020B0604020202020204" pitchFamily="34" charset="0"/>
                <a:hlinkClick r:id="rId4"/>
              </a:rPr>
              <a:t>https://my.clevelandclinic.org/health/diseases/4017-chickenpox</a:t>
            </a:r>
            <a:endParaRPr lang="en-US" sz="1800" dirty="0">
              <a:solidFill>
                <a:srgbClr val="7030A0"/>
              </a:solidFill>
              <a:latin typeface="Arial" panose="020B0604020202020204" pitchFamily="34" charset="0"/>
              <a:cs typeface="Arial" panose="020B0604020202020204" pitchFamily="34" charset="0"/>
            </a:endParaRPr>
          </a:p>
          <a:p>
            <a:pPr marL="0" indent="0">
              <a:buNone/>
            </a:pPr>
            <a:r>
              <a:rPr lang="en-US" sz="1800" dirty="0">
                <a:solidFill>
                  <a:srgbClr val="7030A0"/>
                </a:solidFill>
                <a:latin typeface="Arial" panose="020B0604020202020204" pitchFamily="34" charset="0"/>
                <a:cs typeface="Arial" panose="020B0604020202020204" pitchFamily="34" charset="0"/>
                <a:hlinkClick r:id="rId5"/>
              </a:rPr>
              <a:t>https://www.aad.org/public/everyday-care/itchy-skin/rash/chicken-pox#:~:text=Apply%20calamine%20lotion%3B%20petroleum%20jelly,Relieve%20fever</a:t>
            </a:r>
            <a:r>
              <a:rPr lang="en-US" sz="1800" dirty="0">
                <a:solidFill>
                  <a:srgbClr val="7030A0"/>
                </a:solidFill>
                <a:latin typeface="Arial" panose="020B0604020202020204" pitchFamily="34" charset="0"/>
                <a:cs typeface="Arial" panose="020B0604020202020204" pitchFamily="34" charset="0"/>
              </a:rPr>
              <a:t>.</a:t>
            </a:r>
          </a:p>
          <a:p>
            <a:pPr marL="0" indent="0">
              <a:buNone/>
            </a:pPr>
            <a:r>
              <a:rPr lang="en-US" sz="1800" dirty="0">
                <a:solidFill>
                  <a:srgbClr val="7030A0"/>
                </a:solidFill>
                <a:latin typeface="Arial" panose="020B0604020202020204" pitchFamily="34" charset="0"/>
                <a:cs typeface="Arial" panose="020B0604020202020204" pitchFamily="34" charset="0"/>
                <a:hlinkClick r:id="rId6"/>
              </a:rPr>
              <a:t>https://www.mayoclinic.org/diseases-conditions/chickenpox/symptoms-causes/syc-20351282</a:t>
            </a:r>
            <a:endParaRPr lang="en-US" sz="1800" dirty="0">
              <a:solidFill>
                <a:srgbClr val="7030A0"/>
              </a:solidFill>
              <a:latin typeface="Arial" panose="020B0604020202020204" pitchFamily="34" charset="0"/>
              <a:cs typeface="Arial" panose="020B0604020202020204" pitchFamily="34" charset="0"/>
            </a:endParaRPr>
          </a:p>
          <a:p>
            <a:pPr marL="0" indent="0">
              <a:buNone/>
            </a:pPr>
            <a:r>
              <a:rPr lang="en-US" sz="1800" dirty="0">
                <a:solidFill>
                  <a:srgbClr val="7030A0"/>
                </a:solidFill>
                <a:latin typeface="Arial" panose="020B0604020202020204" pitchFamily="34" charset="0"/>
                <a:cs typeface="Arial" panose="020B0604020202020204" pitchFamily="34" charset="0"/>
                <a:hlinkClick r:id="rId7"/>
              </a:rPr>
              <a:t>https://kidshealth.org/en/parents/chicken-pox.html#:~:text=The%20blister%20walls%20break%2C%20leaving,or%20skin%20disorders%20like%20eczema</a:t>
            </a:r>
            <a:endParaRPr lang="en-US" sz="1800" dirty="0">
              <a:solidFill>
                <a:srgbClr val="7030A0"/>
              </a:solidFill>
              <a:latin typeface="Arial" panose="020B0604020202020204" pitchFamily="34" charset="0"/>
              <a:cs typeface="Arial" panose="020B0604020202020204" pitchFamily="34" charset="0"/>
            </a:endParaRPr>
          </a:p>
          <a:p>
            <a:pPr marL="0" indent="0">
              <a:buNone/>
            </a:pPr>
            <a:endParaRPr lang="en-US" sz="18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59866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E95F58-4A80-7A52-2BBE-EEA882C01816}"/>
              </a:ext>
            </a:extLst>
          </p:cNvPr>
          <p:cNvPicPr>
            <a:picLocks noChangeAspect="1"/>
          </p:cNvPicPr>
          <p:nvPr/>
        </p:nvPicPr>
        <p:blipFill>
          <a:blip r:embed="rId2"/>
          <a:stretch>
            <a:fillRect/>
          </a:stretch>
        </p:blipFill>
        <p:spPr>
          <a:xfrm>
            <a:off x="-576611" y="0"/>
            <a:ext cx="13022494" cy="6858000"/>
          </a:xfrm>
          <a:prstGeom prst="rect">
            <a:avLst/>
          </a:prstGeom>
        </p:spPr>
      </p:pic>
    </p:spTree>
    <p:extLst>
      <p:ext uri="{BB962C8B-B14F-4D97-AF65-F5344CB8AC3E}">
        <p14:creationId xmlns:p14="http://schemas.microsoft.com/office/powerpoint/2010/main" val="16215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CDC5-6424-423F-779A-098831E22521}"/>
              </a:ext>
            </a:extLst>
          </p:cNvPr>
          <p:cNvSpPr>
            <a:spLocks noGrp="1"/>
          </p:cNvSpPr>
          <p:nvPr>
            <p:ph type="title"/>
          </p:nvPr>
        </p:nvSpPr>
        <p:spPr>
          <a:xfrm>
            <a:off x="838200" y="775464"/>
            <a:ext cx="10515600" cy="1325563"/>
          </a:xfrm>
        </p:spPr>
        <p:txBody>
          <a:bodyPr/>
          <a:lstStyle/>
          <a:p>
            <a:pPr algn="ctr"/>
            <a:r>
              <a:rPr lang="en-US" dirty="0">
                <a:latin typeface="Arial" panose="020B0604020202020204" pitchFamily="34" charset="0"/>
                <a:cs typeface="Arial" panose="020B0604020202020204" pitchFamily="34" charset="0"/>
              </a:rPr>
              <a:t>What is chicken pox?</a:t>
            </a:r>
          </a:p>
        </p:txBody>
      </p:sp>
      <p:sp>
        <p:nvSpPr>
          <p:cNvPr id="3" name="Content Placeholder 2">
            <a:extLst>
              <a:ext uri="{FF2B5EF4-FFF2-40B4-BE49-F238E27FC236}">
                <a16:creationId xmlns:a16="http://schemas.microsoft.com/office/drawing/2014/main" id="{16275D4E-4B2B-C9E8-DA69-FB92B9EF8E66}"/>
              </a:ext>
            </a:extLst>
          </p:cNvPr>
          <p:cNvSpPr>
            <a:spLocks noGrp="1"/>
          </p:cNvSpPr>
          <p:nvPr>
            <p:ph idx="1"/>
          </p:nvPr>
        </p:nvSpPr>
        <p:spPr>
          <a:xfrm>
            <a:off x="1260040" y="2849906"/>
            <a:ext cx="4835960" cy="3880773"/>
          </a:xfrm>
        </p:spPr>
        <p:txBody>
          <a:bodyPr>
            <a:normAutofit/>
          </a:bodyPr>
          <a:lstStyle/>
          <a:p>
            <a:pPr marL="0" indent="0">
              <a:buNone/>
            </a:pPr>
            <a:r>
              <a:rPr lang="en-US" sz="3600" dirty="0">
                <a:latin typeface="Arial" panose="020B0604020202020204" pitchFamily="34" charset="0"/>
                <a:cs typeface="Arial" panose="020B0604020202020204" pitchFamily="34" charset="0"/>
              </a:rPr>
              <a:t>Chicken pox is a viral infection that causes fevers, itchy rashes and stomach aches</a:t>
            </a:r>
          </a:p>
        </p:txBody>
      </p:sp>
      <p:pic>
        <p:nvPicPr>
          <p:cNvPr id="4" name="Picture 3">
            <a:extLst>
              <a:ext uri="{FF2B5EF4-FFF2-40B4-BE49-F238E27FC236}">
                <a16:creationId xmlns:a16="http://schemas.microsoft.com/office/drawing/2014/main" id="{840E3510-A88E-E4F6-77B6-47F847DFE5BC}"/>
              </a:ext>
            </a:extLst>
          </p:cNvPr>
          <p:cNvPicPr>
            <a:picLocks noChangeAspect="1"/>
          </p:cNvPicPr>
          <p:nvPr/>
        </p:nvPicPr>
        <p:blipFill>
          <a:blip r:embed="rId2"/>
          <a:stretch>
            <a:fillRect/>
          </a:stretch>
        </p:blipFill>
        <p:spPr>
          <a:xfrm>
            <a:off x="5785224" y="1723909"/>
            <a:ext cx="3757708" cy="4058325"/>
          </a:xfrm>
          <a:prstGeom prst="rect">
            <a:avLst/>
          </a:prstGeom>
        </p:spPr>
      </p:pic>
    </p:spTree>
    <p:extLst>
      <p:ext uri="{BB962C8B-B14F-4D97-AF65-F5344CB8AC3E}">
        <p14:creationId xmlns:p14="http://schemas.microsoft.com/office/powerpoint/2010/main" val="1448935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EDEF4-DF46-B6E1-CB96-CD11254D1C69}"/>
              </a:ext>
            </a:extLst>
          </p:cNvPr>
          <p:cNvSpPr>
            <a:spLocks noGrp="1"/>
          </p:cNvSpPr>
          <p:nvPr>
            <p:ph type="title"/>
          </p:nvPr>
        </p:nvSpPr>
        <p:spPr>
          <a:xfrm>
            <a:off x="956982" y="1179139"/>
            <a:ext cx="10515600" cy="1009651"/>
          </a:xfrm>
        </p:spPr>
        <p:txBody>
          <a:bodyPr/>
          <a:lstStyle/>
          <a:p>
            <a:pPr algn="ctr"/>
            <a:r>
              <a:rPr lang="en-US" dirty="0">
                <a:latin typeface="Arial" panose="020B0604020202020204" pitchFamily="34" charset="0"/>
                <a:cs typeface="Arial" panose="020B0604020202020204" pitchFamily="34" charset="0"/>
              </a:rPr>
              <a:t>Causes of chicken pox</a:t>
            </a:r>
          </a:p>
        </p:txBody>
      </p:sp>
      <p:sp>
        <p:nvSpPr>
          <p:cNvPr id="3" name="Content Placeholder 2">
            <a:extLst>
              <a:ext uri="{FF2B5EF4-FFF2-40B4-BE49-F238E27FC236}">
                <a16:creationId xmlns:a16="http://schemas.microsoft.com/office/drawing/2014/main" id="{3862AD9B-F61C-A3D5-F676-4BF0B667F6AB}"/>
              </a:ext>
            </a:extLst>
          </p:cNvPr>
          <p:cNvSpPr>
            <a:spLocks noGrp="1"/>
          </p:cNvSpPr>
          <p:nvPr>
            <p:ph idx="1"/>
          </p:nvPr>
        </p:nvSpPr>
        <p:spPr>
          <a:xfrm>
            <a:off x="1116105" y="2501153"/>
            <a:ext cx="5298142" cy="3850622"/>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You can get it from touching the fluids from a chicken pox blister</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If someone with the disease choughs or sneezes near you</a:t>
            </a:r>
          </a:p>
        </p:txBody>
      </p:sp>
      <p:pic>
        <p:nvPicPr>
          <p:cNvPr id="4" name="Picture 3">
            <a:extLst>
              <a:ext uri="{FF2B5EF4-FFF2-40B4-BE49-F238E27FC236}">
                <a16:creationId xmlns:a16="http://schemas.microsoft.com/office/drawing/2014/main" id="{B2ED2F2A-2153-3B27-E31B-C4D69FFDEEE0}"/>
              </a:ext>
            </a:extLst>
          </p:cNvPr>
          <p:cNvPicPr>
            <a:picLocks noChangeAspect="1"/>
          </p:cNvPicPr>
          <p:nvPr/>
        </p:nvPicPr>
        <p:blipFill>
          <a:blip r:embed="rId2"/>
          <a:stretch>
            <a:fillRect/>
          </a:stretch>
        </p:blipFill>
        <p:spPr>
          <a:xfrm>
            <a:off x="6414247" y="1959628"/>
            <a:ext cx="3913094" cy="3913094"/>
          </a:xfrm>
          <a:prstGeom prst="rect">
            <a:avLst/>
          </a:prstGeom>
        </p:spPr>
      </p:pic>
    </p:spTree>
    <p:extLst>
      <p:ext uri="{BB962C8B-B14F-4D97-AF65-F5344CB8AC3E}">
        <p14:creationId xmlns:p14="http://schemas.microsoft.com/office/powerpoint/2010/main" val="18436390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67F2A-C9B9-9A01-9C8A-62F35C109284}"/>
              </a:ext>
            </a:extLst>
          </p:cNvPr>
          <p:cNvSpPr>
            <a:spLocks noGrp="1"/>
          </p:cNvSpPr>
          <p:nvPr>
            <p:ph type="title"/>
          </p:nvPr>
        </p:nvSpPr>
        <p:spPr>
          <a:xfrm>
            <a:off x="2827606" y="1135688"/>
            <a:ext cx="8301110" cy="874050"/>
          </a:xfrm>
        </p:spPr>
        <p:txBody>
          <a:bodyPr>
            <a:normAutofit fontScale="90000"/>
          </a:bodyPr>
          <a:lstStyle/>
          <a:p>
            <a:pPr algn="ctr"/>
            <a:r>
              <a:rPr lang="en-US" dirty="0">
                <a:latin typeface="Arial" panose="020B0604020202020204" pitchFamily="34" charset="0"/>
                <a:cs typeface="Arial" panose="020B0604020202020204" pitchFamily="34" charset="0"/>
              </a:rPr>
              <a:t>What are the symptoms of chicken pox</a:t>
            </a:r>
          </a:p>
        </p:txBody>
      </p:sp>
      <p:sp>
        <p:nvSpPr>
          <p:cNvPr id="3" name="Content Placeholder 2">
            <a:extLst>
              <a:ext uri="{FF2B5EF4-FFF2-40B4-BE49-F238E27FC236}">
                <a16:creationId xmlns:a16="http://schemas.microsoft.com/office/drawing/2014/main" id="{75F8336C-46A2-AE9A-764A-926D41611F5E}"/>
              </a:ext>
            </a:extLst>
          </p:cNvPr>
          <p:cNvSpPr>
            <a:spLocks noGrp="1"/>
          </p:cNvSpPr>
          <p:nvPr>
            <p:ph idx="1"/>
          </p:nvPr>
        </p:nvSpPr>
        <p:spPr>
          <a:xfrm>
            <a:off x="1296313" y="2540417"/>
            <a:ext cx="4338419" cy="3880773"/>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Fever</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Tiredness</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Loss of appetite</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Headache</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Itchy rashes</a:t>
            </a:r>
          </a:p>
        </p:txBody>
      </p:sp>
      <p:pic>
        <p:nvPicPr>
          <p:cNvPr id="4" name="Picture 3">
            <a:extLst>
              <a:ext uri="{FF2B5EF4-FFF2-40B4-BE49-F238E27FC236}">
                <a16:creationId xmlns:a16="http://schemas.microsoft.com/office/drawing/2014/main" id="{51E2B64D-C334-BCAD-8ED9-BA823B3EF69B}"/>
              </a:ext>
            </a:extLst>
          </p:cNvPr>
          <p:cNvPicPr>
            <a:picLocks noChangeAspect="1"/>
          </p:cNvPicPr>
          <p:nvPr/>
        </p:nvPicPr>
        <p:blipFill>
          <a:blip r:embed="rId2"/>
          <a:stretch>
            <a:fillRect/>
          </a:stretch>
        </p:blipFill>
        <p:spPr>
          <a:xfrm>
            <a:off x="7728078" y="1611266"/>
            <a:ext cx="2302186" cy="4111046"/>
          </a:xfrm>
          <a:prstGeom prst="rect">
            <a:avLst/>
          </a:prstGeom>
        </p:spPr>
      </p:pic>
    </p:spTree>
    <p:extLst>
      <p:ext uri="{BB962C8B-B14F-4D97-AF65-F5344CB8AC3E}">
        <p14:creationId xmlns:p14="http://schemas.microsoft.com/office/powerpoint/2010/main" val="4054951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2D859-F8ED-B098-6162-E736596B3393}"/>
              </a:ext>
            </a:extLst>
          </p:cNvPr>
          <p:cNvSpPr>
            <a:spLocks noGrp="1"/>
          </p:cNvSpPr>
          <p:nvPr>
            <p:ph type="title"/>
          </p:nvPr>
        </p:nvSpPr>
        <p:spPr>
          <a:xfrm>
            <a:off x="838200" y="681037"/>
            <a:ext cx="10515600" cy="1325563"/>
          </a:xfrm>
        </p:spPr>
        <p:txBody>
          <a:bodyPr/>
          <a:lstStyle/>
          <a:p>
            <a:pPr algn="ctr"/>
            <a:r>
              <a:rPr lang="en-US" dirty="0">
                <a:latin typeface="Arial" panose="020B0604020202020204" pitchFamily="34" charset="0"/>
                <a:cs typeface="Arial" panose="020B0604020202020204" pitchFamily="34" charset="0"/>
              </a:rPr>
              <a:t>Signs of chicken pox</a:t>
            </a:r>
          </a:p>
        </p:txBody>
      </p:sp>
      <p:sp>
        <p:nvSpPr>
          <p:cNvPr id="3" name="Content Placeholder 2">
            <a:extLst>
              <a:ext uri="{FF2B5EF4-FFF2-40B4-BE49-F238E27FC236}">
                <a16:creationId xmlns:a16="http://schemas.microsoft.com/office/drawing/2014/main" id="{17DF5EA3-7B26-134D-C7DA-17C5F3E87867}"/>
              </a:ext>
            </a:extLst>
          </p:cNvPr>
          <p:cNvSpPr>
            <a:spLocks noGrp="1"/>
          </p:cNvSpPr>
          <p:nvPr>
            <p:ph idx="1"/>
          </p:nvPr>
        </p:nvSpPr>
        <p:spPr>
          <a:xfrm>
            <a:off x="1463040" y="2574387"/>
            <a:ext cx="9890759" cy="3602575"/>
          </a:xfrm>
        </p:spPr>
        <p:txBody>
          <a:bodyPr>
            <a:normAutofit/>
          </a:bodyPr>
          <a:lstStyle/>
          <a:p>
            <a:pPr marL="0" indent="0">
              <a:buNone/>
            </a:pPr>
            <a:r>
              <a:rPr lang="en-US" sz="3600" dirty="0">
                <a:latin typeface="Arial" panose="020B0604020202020204" pitchFamily="34" charset="0"/>
                <a:cs typeface="Arial" panose="020B0604020202020204" pitchFamily="34" charset="0"/>
              </a:rPr>
              <a:t>It may start out seeming like a cold, you might have a runny nose or a stuffy nose, sneezing or coughing. But 1-2 days the rash begins often red dots (body, face, chest) from there is can easily spread all over the body</a:t>
            </a:r>
          </a:p>
        </p:txBody>
      </p:sp>
    </p:spTree>
    <p:extLst>
      <p:ext uri="{BB962C8B-B14F-4D97-AF65-F5344CB8AC3E}">
        <p14:creationId xmlns:p14="http://schemas.microsoft.com/office/powerpoint/2010/main" val="4015239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EB4A-F5C0-6D22-7C59-BA85E942D83D}"/>
              </a:ext>
            </a:extLst>
          </p:cNvPr>
          <p:cNvSpPr>
            <a:spLocks noGrp="1"/>
          </p:cNvSpPr>
          <p:nvPr>
            <p:ph type="title"/>
          </p:nvPr>
        </p:nvSpPr>
        <p:spPr>
          <a:xfrm>
            <a:off x="2944905" y="956796"/>
            <a:ext cx="8287871" cy="1154392"/>
          </a:xfrm>
        </p:spPr>
        <p:txBody>
          <a:bodyPr>
            <a:normAutofit fontScale="90000"/>
          </a:bodyPr>
          <a:lstStyle/>
          <a:p>
            <a:pPr algn="ct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vaccines needed to prevent chicken pox</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E592A66-D4C2-BD21-4F55-F04D2B5D4291}"/>
              </a:ext>
            </a:extLst>
          </p:cNvPr>
          <p:cNvSpPr>
            <a:spLocks noGrp="1"/>
          </p:cNvSpPr>
          <p:nvPr>
            <p:ph idx="1"/>
          </p:nvPr>
        </p:nvSpPr>
        <p:spPr>
          <a:xfrm>
            <a:off x="916641" y="2393577"/>
            <a:ext cx="7541559" cy="3689256"/>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Two doses of the chicken pox vaccine are more than 90% effective at preventing the disease.</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The MMRV vaccine protects children from measles, mumps, rubella, and chicken pox</a:t>
            </a:r>
          </a:p>
        </p:txBody>
      </p:sp>
      <p:pic>
        <p:nvPicPr>
          <p:cNvPr id="4" name="Picture 3">
            <a:extLst>
              <a:ext uri="{FF2B5EF4-FFF2-40B4-BE49-F238E27FC236}">
                <a16:creationId xmlns:a16="http://schemas.microsoft.com/office/drawing/2014/main" id="{F92E2F30-8D7C-4956-C129-5546E96AA10E}"/>
              </a:ext>
            </a:extLst>
          </p:cNvPr>
          <p:cNvPicPr>
            <a:picLocks noChangeAspect="1"/>
          </p:cNvPicPr>
          <p:nvPr/>
        </p:nvPicPr>
        <p:blipFill>
          <a:blip r:embed="rId2"/>
          <a:stretch>
            <a:fillRect/>
          </a:stretch>
        </p:blipFill>
        <p:spPr>
          <a:xfrm>
            <a:off x="8283388" y="1922929"/>
            <a:ext cx="2702052" cy="3429000"/>
          </a:xfrm>
          <a:prstGeom prst="rect">
            <a:avLst/>
          </a:prstGeom>
        </p:spPr>
      </p:pic>
    </p:spTree>
    <p:extLst>
      <p:ext uri="{BB962C8B-B14F-4D97-AF65-F5344CB8AC3E}">
        <p14:creationId xmlns:p14="http://schemas.microsoft.com/office/powerpoint/2010/main" val="2586072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EF28-8DA8-D470-002C-032F8A01E729}"/>
              </a:ext>
            </a:extLst>
          </p:cNvPr>
          <p:cNvSpPr>
            <a:spLocks noGrp="1"/>
          </p:cNvSpPr>
          <p:nvPr>
            <p:ph type="title"/>
          </p:nvPr>
        </p:nvSpPr>
        <p:spPr>
          <a:xfrm>
            <a:off x="2877670" y="970243"/>
            <a:ext cx="8476129" cy="1325563"/>
          </a:xfrm>
        </p:spPr>
        <p:txBody>
          <a:bodyPr/>
          <a:lstStyle/>
          <a:p>
            <a:pPr algn="ctr"/>
            <a:r>
              <a:rPr lang="en-US" dirty="0">
                <a:latin typeface="Arial" panose="020B0604020202020204" pitchFamily="34" charset="0"/>
                <a:cs typeface="Arial" panose="020B0604020202020204" pitchFamily="34" charset="0"/>
              </a:rPr>
              <a:t>Serious complications from chicken pox</a:t>
            </a:r>
          </a:p>
        </p:txBody>
      </p:sp>
      <p:sp>
        <p:nvSpPr>
          <p:cNvPr id="3" name="Content Placeholder 2">
            <a:extLst>
              <a:ext uri="{FF2B5EF4-FFF2-40B4-BE49-F238E27FC236}">
                <a16:creationId xmlns:a16="http://schemas.microsoft.com/office/drawing/2014/main" id="{27F2420E-6DCA-A465-A2C6-8C1D61EDCA82}"/>
              </a:ext>
            </a:extLst>
          </p:cNvPr>
          <p:cNvSpPr>
            <a:spLocks noGrp="1"/>
          </p:cNvSpPr>
          <p:nvPr>
            <p:ph idx="1"/>
          </p:nvPr>
        </p:nvSpPr>
        <p:spPr>
          <a:xfrm>
            <a:off x="1062318" y="2433917"/>
            <a:ext cx="5634317" cy="3743045"/>
          </a:xfrm>
        </p:spPr>
        <p:txBody>
          <a:bodyPr>
            <a:normAutofit/>
          </a:bodyPr>
          <a:lstStyle/>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Bacterial infections of the skin and soft tissues in children.</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Infection of the lungs</a:t>
            </a:r>
          </a:p>
          <a:p>
            <a:pPr>
              <a:buFont typeface="Wingdings" panose="05000000000000000000" pitchFamily="2" charset="2"/>
              <a:buChar char="Ø"/>
            </a:pPr>
            <a:r>
              <a:rPr lang="en-US" sz="3600" dirty="0">
                <a:latin typeface="Arial" panose="020B0604020202020204" pitchFamily="34" charset="0"/>
                <a:cs typeface="Arial" panose="020B0604020202020204" pitchFamily="34" charset="0"/>
              </a:rPr>
              <a:t>Infection or swelling of the brain</a:t>
            </a:r>
          </a:p>
          <a:p>
            <a:pPr marL="0" indent="0">
              <a:buNone/>
            </a:pPr>
            <a:endParaRPr lang="en-US" sz="36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AA3E252-F411-1BB5-5213-E02F801554F7}"/>
              </a:ext>
            </a:extLst>
          </p:cNvPr>
          <p:cNvPicPr>
            <a:picLocks noChangeAspect="1"/>
          </p:cNvPicPr>
          <p:nvPr/>
        </p:nvPicPr>
        <p:blipFill>
          <a:blip r:embed="rId2"/>
          <a:stretch>
            <a:fillRect/>
          </a:stretch>
        </p:blipFill>
        <p:spPr>
          <a:xfrm>
            <a:off x="6696635" y="2224087"/>
            <a:ext cx="3657600" cy="3657600"/>
          </a:xfrm>
          <a:prstGeom prst="rect">
            <a:avLst/>
          </a:prstGeom>
        </p:spPr>
      </p:pic>
    </p:spTree>
    <p:extLst>
      <p:ext uri="{BB962C8B-B14F-4D97-AF65-F5344CB8AC3E}">
        <p14:creationId xmlns:p14="http://schemas.microsoft.com/office/powerpoint/2010/main" val="5168627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91AE9C-0CAB-8B09-1D83-021D51A918DD}"/>
              </a:ext>
            </a:extLst>
          </p:cNvPr>
          <p:cNvSpPr>
            <a:spLocks noGrp="1"/>
          </p:cNvSpPr>
          <p:nvPr>
            <p:ph idx="1"/>
          </p:nvPr>
        </p:nvSpPr>
        <p:spPr>
          <a:xfrm>
            <a:off x="1183342" y="2312894"/>
            <a:ext cx="4912658" cy="3622022"/>
          </a:xfrm>
        </p:spPr>
        <p:txBody>
          <a:bodyPr>
            <a:normAutofit/>
          </a:bodyPr>
          <a:lstStyle/>
          <a:p>
            <a:pPr marL="0" indent="0">
              <a:buNone/>
            </a:pPr>
            <a:r>
              <a:rPr lang="en-US" sz="3600" dirty="0">
                <a:latin typeface="Arial" panose="020B0604020202020204" pitchFamily="34" charset="0"/>
                <a:cs typeface="Arial" panose="020B0604020202020204" pitchFamily="34" charset="0"/>
              </a:rPr>
              <a:t>Anyone who has not had chicken pox or gotten the chicken pox vaccine can get the disease. Chicken pox illness usually lasts about 4 to 7</a:t>
            </a:r>
          </a:p>
        </p:txBody>
      </p:sp>
      <p:pic>
        <p:nvPicPr>
          <p:cNvPr id="4" name="Picture 3">
            <a:extLst>
              <a:ext uri="{FF2B5EF4-FFF2-40B4-BE49-F238E27FC236}">
                <a16:creationId xmlns:a16="http://schemas.microsoft.com/office/drawing/2014/main" id="{96A54EB7-F117-0224-7555-DD4B3105FD19}"/>
              </a:ext>
            </a:extLst>
          </p:cNvPr>
          <p:cNvPicPr>
            <a:picLocks noChangeAspect="1"/>
          </p:cNvPicPr>
          <p:nvPr/>
        </p:nvPicPr>
        <p:blipFill>
          <a:blip r:embed="rId2"/>
          <a:stretch>
            <a:fillRect/>
          </a:stretch>
        </p:blipFill>
        <p:spPr>
          <a:xfrm>
            <a:off x="6096000" y="1561819"/>
            <a:ext cx="3575752" cy="4018709"/>
          </a:xfrm>
          <a:prstGeom prst="rect">
            <a:avLst/>
          </a:prstGeom>
        </p:spPr>
      </p:pic>
    </p:spTree>
    <p:extLst>
      <p:ext uri="{BB962C8B-B14F-4D97-AF65-F5344CB8AC3E}">
        <p14:creationId xmlns:p14="http://schemas.microsoft.com/office/powerpoint/2010/main" val="3350316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5B41-6D3A-78BD-E9E1-4CBB6599DEC9}"/>
              </a:ext>
            </a:extLst>
          </p:cNvPr>
          <p:cNvSpPr>
            <a:spLocks noGrp="1"/>
          </p:cNvSpPr>
          <p:nvPr>
            <p:ph type="title"/>
          </p:nvPr>
        </p:nvSpPr>
        <p:spPr>
          <a:xfrm>
            <a:off x="2635623" y="1041118"/>
            <a:ext cx="8341659" cy="1325563"/>
          </a:xfrm>
        </p:spPr>
        <p:txBody>
          <a:bodyPr/>
          <a:lstStyle/>
          <a:p>
            <a:pPr algn="ctr"/>
            <a:r>
              <a:rPr lang="en-US" dirty="0">
                <a:latin typeface="Arial" panose="020B0604020202020204" pitchFamily="34" charset="0"/>
                <a:cs typeface="Arial" panose="020B0604020202020204" pitchFamily="34" charset="0"/>
              </a:rPr>
              <a:t>How do children take care of them selves from chicken pox?</a:t>
            </a:r>
          </a:p>
        </p:txBody>
      </p:sp>
      <p:sp>
        <p:nvSpPr>
          <p:cNvPr id="3" name="Content Placeholder 2">
            <a:extLst>
              <a:ext uri="{FF2B5EF4-FFF2-40B4-BE49-F238E27FC236}">
                <a16:creationId xmlns:a16="http://schemas.microsoft.com/office/drawing/2014/main" id="{4BFE4FA0-F943-A25F-9BA9-F29CAA082053}"/>
              </a:ext>
            </a:extLst>
          </p:cNvPr>
          <p:cNvSpPr>
            <a:spLocks noGrp="1"/>
          </p:cNvSpPr>
          <p:nvPr>
            <p:ph idx="1"/>
          </p:nvPr>
        </p:nvSpPr>
        <p:spPr>
          <a:xfrm>
            <a:off x="1304364" y="2810434"/>
            <a:ext cx="4504765" cy="3810281"/>
          </a:xfrm>
        </p:spPr>
        <p:txBody>
          <a:bodyPr>
            <a:normAutofit/>
          </a:bodyPr>
          <a:lstStyle/>
          <a:p>
            <a:pPr marL="0" indent="0">
              <a:buNone/>
            </a:pPr>
            <a:r>
              <a:rPr lang="en-US" sz="3600" dirty="0">
                <a:latin typeface="Arial" panose="020B0604020202020204" pitchFamily="34" charset="0"/>
                <a:cs typeface="Arial" panose="020B0604020202020204" pitchFamily="34" charset="0"/>
              </a:rPr>
              <a:t>They apply calamine lotion, petroleum jelly, or a fragrance-free anti-itch lotion</a:t>
            </a:r>
          </a:p>
        </p:txBody>
      </p:sp>
      <p:pic>
        <p:nvPicPr>
          <p:cNvPr id="4" name="Picture 3">
            <a:extLst>
              <a:ext uri="{FF2B5EF4-FFF2-40B4-BE49-F238E27FC236}">
                <a16:creationId xmlns:a16="http://schemas.microsoft.com/office/drawing/2014/main" id="{9B19FA96-178C-13DE-CD8D-23802FBA4F5C}"/>
              </a:ext>
            </a:extLst>
          </p:cNvPr>
          <p:cNvPicPr>
            <a:picLocks noChangeAspect="1"/>
          </p:cNvPicPr>
          <p:nvPr/>
        </p:nvPicPr>
        <p:blipFill>
          <a:blip r:embed="rId2"/>
          <a:stretch>
            <a:fillRect/>
          </a:stretch>
        </p:blipFill>
        <p:spPr>
          <a:xfrm>
            <a:off x="6096000" y="2466883"/>
            <a:ext cx="4459017" cy="3349999"/>
          </a:xfrm>
          <a:prstGeom prst="rect">
            <a:avLst/>
          </a:prstGeom>
        </p:spPr>
      </p:pic>
    </p:spTree>
    <p:extLst>
      <p:ext uri="{BB962C8B-B14F-4D97-AF65-F5344CB8AC3E}">
        <p14:creationId xmlns:p14="http://schemas.microsoft.com/office/powerpoint/2010/main" val="5992496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TotalTime>
  <Words>542</Words>
  <Application>Microsoft Office PowerPoint</Application>
  <PresentationFormat>Widescreen</PresentationFormat>
  <Paragraphs>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Chicken Pox</vt:lpstr>
      <vt:lpstr>What is chicken pox?</vt:lpstr>
      <vt:lpstr>Causes of chicken pox</vt:lpstr>
      <vt:lpstr>What are the symptoms of chicken pox</vt:lpstr>
      <vt:lpstr>Signs of chicken pox</vt:lpstr>
      <vt:lpstr> vaccines needed to prevent chicken pox </vt:lpstr>
      <vt:lpstr>Serious complications from chicken pox</vt:lpstr>
      <vt:lpstr>PowerPoint Presentation</vt:lpstr>
      <vt:lpstr>How do children take care of them selves from chicken pox?</vt:lpstr>
      <vt:lpstr>Interview with Dr.Nisreen Salita</vt:lpstr>
      <vt:lpstr>Conclusion</vt:lpstr>
      <vt:lpstr>Sites and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Samer Haddad</dc:creator>
  <cp:lastModifiedBy>Samer Haddad</cp:lastModifiedBy>
  <cp:revision>42</cp:revision>
  <dcterms:created xsi:type="dcterms:W3CDTF">2023-10-30T06:22:42Z</dcterms:created>
  <dcterms:modified xsi:type="dcterms:W3CDTF">2023-11-13T16:35:05Z</dcterms:modified>
</cp:coreProperties>
</file>