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9408BE6-B128-4D1C-9E51-D6EA60738A2D}" type="datetimeFigureOut">
              <a:rPr lang="en-US" smtClean="0"/>
              <a:t>11/9/2023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64589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08BE6-B128-4D1C-9E51-D6EA60738A2D}"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320190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08BE6-B128-4D1C-9E51-D6EA60738A2D}"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82182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08BE6-B128-4D1C-9E51-D6EA60738A2D}"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EF74D-C995-4E7E-820E-0F081368A53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718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08BE6-B128-4D1C-9E51-D6EA60738A2D}"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68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408BE6-B128-4D1C-9E51-D6EA60738A2D}"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412298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408BE6-B128-4D1C-9E51-D6EA60738A2D}"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283258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08BE6-B128-4D1C-9E51-D6EA60738A2D}"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427819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08BE6-B128-4D1C-9E51-D6EA60738A2D}"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359467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08BE6-B128-4D1C-9E51-D6EA60738A2D}"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287365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08BE6-B128-4D1C-9E51-D6EA60738A2D}"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421801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08BE6-B128-4D1C-9E51-D6EA60738A2D}"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53535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08BE6-B128-4D1C-9E51-D6EA60738A2D}"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289400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08BE6-B128-4D1C-9E51-D6EA60738A2D}"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349361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08BE6-B128-4D1C-9E51-D6EA60738A2D}"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168314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08BE6-B128-4D1C-9E51-D6EA60738A2D}"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295161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08BE6-B128-4D1C-9E51-D6EA60738A2D}"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EF74D-C995-4E7E-820E-0F081368A532}" type="slidenum">
              <a:rPr lang="en-US" smtClean="0"/>
              <a:t>‹#›</a:t>
            </a:fld>
            <a:endParaRPr lang="en-US"/>
          </a:p>
        </p:txBody>
      </p:sp>
    </p:spTree>
    <p:extLst>
      <p:ext uri="{BB962C8B-B14F-4D97-AF65-F5344CB8AC3E}">
        <p14:creationId xmlns:p14="http://schemas.microsoft.com/office/powerpoint/2010/main" val="85193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9408BE6-B128-4D1C-9E51-D6EA60738A2D}" type="datetimeFigureOut">
              <a:rPr lang="en-US" smtClean="0"/>
              <a:t>11/9/2023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4EF74D-C995-4E7E-820E-0F081368A532}" type="slidenum">
              <a:rPr lang="en-US" smtClean="0"/>
              <a:t>‹#›</a:t>
            </a:fld>
            <a:endParaRPr lang="en-US"/>
          </a:p>
        </p:txBody>
      </p:sp>
    </p:spTree>
    <p:extLst>
      <p:ext uri="{BB962C8B-B14F-4D97-AF65-F5344CB8AC3E}">
        <p14:creationId xmlns:p14="http://schemas.microsoft.com/office/powerpoint/2010/main" val="804606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vapingfacts.health.nz/the-facts-of-vaping/side-effects-of-vaping.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CEB2-C391-00B1-891E-31C6F9ABBE32}"/>
              </a:ext>
            </a:extLst>
          </p:cNvPr>
          <p:cNvSpPr>
            <a:spLocks noGrp="1"/>
          </p:cNvSpPr>
          <p:nvPr>
            <p:ph type="ctrTitle"/>
          </p:nvPr>
        </p:nvSpPr>
        <p:spPr/>
        <p:txBody>
          <a:bodyPr/>
          <a:lstStyle/>
          <a:p>
            <a:r>
              <a:rPr lang="en-US" dirty="0"/>
              <a:t>Bad Habits (Vaping)</a:t>
            </a:r>
          </a:p>
        </p:txBody>
      </p:sp>
      <p:sp>
        <p:nvSpPr>
          <p:cNvPr id="3" name="Subtitle 2">
            <a:extLst>
              <a:ext uri="{FF2B5EF4-FFF2-40B4-BE49-F238E27FC236}">
                <a16:creationId xmlns:a16="http://schemas.microsoft.com/office/drawing/2014/main" id="{1C3A2656-8D1D-0836-02DF-B680AA6C73E3}"/>
              </a:ext>
            </a:extLst>
          </p:cNvPr>
          <p:cNvSpPr>
            <a:spLocks noGrp="1"/>
          </p:cNvSpPr>
          <p:nvPr>
            <p:ph type="subTitle" idx="1"/>
          </p:nvPr>
        </p:nvSpPr>
        <p:spPr>
          <a:xfrm>
            <a:off x="1989461" y="4208528"/>
            <a:ext cx="8791575" cy="1655762"/>
          </a:xfrm>
        </p:spPr>
        <p:txBody>
          <a:bodyPr/>
          <a:lstStyle/>
          <a:p>
            <a:r>
              <a:rPr lang="en-US" dirty="0" err="1"/>
              <a:t>By:Ammar,Firas,Katia,Tia</a:t>
            </a:r>
            <a:endParaRPr lang="en-US" dirty="0"/>
          </a:p>
        </p:txBody>
      </p:sp>
      <p:sp>
        <p:nvSpPr>
          <p:cNvPr id="5" name="TextBox 4">
            <a:extLst>
              <a:ext uri="{FF2B5EF4-FFF2-40B4-BE49-F238E27FC236}">
                <a16:creationId xmlns:a16="http://schemas.microsoft.com/office/drawing/2014/main" id="{54F76ADA-3EB9-BF7C-5499-3ADBAF88A45B}"/>
              </a:ext>
            </a:extLst>
          </p:cNvPr>
          <p:cNvSpPr txBox="1"/>
          <p:nvPr/>
        </p:nvSpPr>
        <p:spPr>
          <a:xfrm>
            <a:off x="1876424" y="3666930"/>
            <a:ext cx="4385387" cy="461665"/>
          </a:xfrm>
          <a:prstGeom prst="rect">
            <a:avLst/>
          </a:prstGeom>
          <a:noFill/>
        </p:spPr>
        <p:txBody>
          <a:bodyPr wrap="square" rtlCol="0">
            <a:spAutoFit/>
          </a:bodyPr>
          <a:lstStyle/>
          <a:p>
            <a:r>
              <a:rPr lang="en-US" sz="2400" dirty="0"/>
              <a:t>Target audience: ages 12-16</a:t>
            </a:r>
          </a:p>
        </p:txBody>
      </p:sp>
    </p:spTree>
    <p:extLst>
      <p:ext uri="{BB962C8B-B14F-4D97-AF65-F5344CB8AC3E}">
        <p14:creationId xmlns:p14="http://schemas.microsoft.com/office/powerpoint/2010/main" val="356763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13AD-C878-0829-B746-EBF5990D6172}"/>
              </a:ext>
            </a:extLst>
          </p:cNvPr>
          <p:cNvSpPr>
            <a:spLocks noGrp="1"/>
          </p:cNvSpPr>
          <p:nvPr>
            <p:ph type="title"/>
          </p:nvPr>
        </p:nvSpPr>
        <p:spPr/>
        <p:txBody>
          <a:bodyPr/>
          <a:lstStyle/>
          <a:p>
            <a:r>
              <a:rPr lang="en-US" dirty="0"/>
              <a:t>What is vaping(Definition)</a:t>
            </a:r>
          </a:p>
        </p:txBody>
      </p:sp>
      <p:sp>
        <p:nvSpPr>
          <p:cNvPr id="3" name="Content Placeholder 2">
            <a:extLst>
              <a:ext uri="{FF2B5EF4-FFF2-40B4-BE49-F238E27FC236}">
                <a16:creationId xmlns:a16="http://schemas.microsoft.com/office/drawing/2014/main" id="{1C4F503F-0C61-6F2A-329B-75A7C47D171D}"/>
              </a:ext>
            </a:extLst>
          </p:cNvPr>
          <p:cNvSpPr>
            <a:spLocks noGrp="1"/>
          </p:cNvSpPr>
          <p:nvPr>
            <p:ph idx="1"/>
          </p:nvPr>
        </p:nvSpPr>
        <p:spPr>
          <a:xfrm>
            <a:off x="838200" y="1825625"/>
            <a:ext cx="11132976" cy="4351338"/>
          </a:xfrm>
        </p:spPr>
        <p:txBody>
          <a:bodyPr>
            <a:normAutofit/>
          </a:bodyPr>
          <a:lstStyle/>
          <a:p>
            <a:pPr marL="0" indent="0">
              <a:buNone/>
            </a:pPr>
            <a:r>
              <a:rPr lang="en-US" sz="3600" dirty="0"/>
              <a:t>Vaping is the action or practice of inhaling and exhaling vapor containing nicotine and flavoring produced by a device designed for this purpose. </a:t>
            </a:r>
          </a:p>
        </p:txBody>
      </p:sp>
      <p:pic>
        <p:nvPicPr>
          <p:cNvPr id="5" name="Picture 4">
            <a:extLst>
              <a:ext uri="{FF2B5EF4-FFF2-40B4-BE49-F238E27FC236}">
                <a16:creationId xmlns:a16="http://schemas.microsoft.com/office/drawing/2014/main" id="{F2416035-B558-CD53-C483-46F1E5D2A4A1}"/>
              </a:ext>
            </a:extLst>
          </p:cNvPr>
          <p:cNvPicPr>
            <a:picLocks noChangeAspect="1"/>
          </p:cNvPicPr>
          <p:nvPr/>
        </p:nvPicPr>
        <p:blipFill>
          <a:blip r:embed="rId2"/>
          <a:stretch>
            <a:fillRect/>
          </a:stretch>
        </p:blipFill>
        <p:spPr>
          <a:xfrm>
            <a:off x="7594827" y="3918858"/>
            <a:ext cx="4152414" cy="2107843"/>
          </a:xfrm>
          <a:prstGeom prst="rect">
            <a:avLst/>
          </a:prstGeom>
        </p:spPr>
      </p:pic>
    </p:spTree>
    <p:extLst>
      <p:ext uri="{BB962C8B-B14F-4D97-AF65-F5344CB8AC3E}">
        <p14:creationId xmlns:p14="http://schemas.microsoft.com/office/powerpoint/2010/main" val="17580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2520-3834-0468-F813-C6188F483638}"/>
              </a:ext>
            </a:extLst>
          </p:cNvPr>
          <p:cNvSpPr>
            <a:spLocks noGrp="1"/>
          </p:cNvSpPr>
          <p:nvPr>
            <p:ph type="title"/>
          </p:nvPr>
        </p:nvSpPr>
        <p:spPr/>
        <p:txBody>
          <a:bodyPr/>
          <a:lstStyle/>
          <a:p>
            <a:r>
              <a:rPr lang="en-US" dirty="0"/>
              <a:t>What are the causes of vaping</a:t>
            </a:r>
          </a:p>
        </p:txBody>
      </p:sp>
      <p:sp>
        <p:nvSpPr>
          <p:cNvPr id="3" name="Content Placeholder 2">
            <a:extLst>
              <a:ext uri="{FF2B5EF4-FFF2-40B4-BE49-F238E27FC236}">
                <a16:creationId xmlns:a16="http://schemas.microsoft.com/office/drawing/2014/main" id="{1D8D67B7-937A-8A7D-6152-A3153CAFDBDD}"/>
              </a:ext>
            </a:extLst>
          </p:cNvPr>
          <p:cNvSpPr>
            <a:spLocks noGrp="1"/>
          </p:cNvSpPr>
          <p:nvPr>
            <p:ph idx="1"/>
          </p:nvPr>
        </p:nvSpPr>
        <p:spPr/>
        <p:txBody>
          <a:bodyPr/>
          <a:lstStyle/>
          <a:p>
            <a:r>
              <a:rPr lang="en-US" dirty="0"/>
              <a:t>There are many causes of vaping such as: the belief that it relieves stress or looks cool.</a:t>
            </a:r>
          </a:p>
          <a:p>
            <a:r>
              <a:rPr lang="en-US" dirty="0"/>
              <a:t>There are adults who sells vapes for teenagers to get profit illegally.</a:t>
            </a:r>
          </a:p>
          <a:p>
            <a:r>
              <a:rPr lang="en-US" dirty="0"/>
              <a:t>Many teens believe vaping is less harmful than smoking, but it not.</a:t>
            </a:r>
          </a:p>
          <a:p>
            <a:r>
              <a:rPr lang="en-US" dirty="0"/>
              <a:t>The availability of flavors, such as mint, candy, fruit or chocolate called </a:t>
            </a:r>
            <a:r>
              <a:rPr lang="en-US"/>
              <a:t>: juices.</a:t>
            </a:r>
            <a:endParaRPr lang="en-US" dirty="0"/>
          </a:p>
        </p:txBody>
      </p:sp>
      <p:pic>
        <p:nvPicPr>
          <p:cNvPr id="4" name="Picture 3">
            <a:extLst>
              <a:ext uri="{FF2B5EF4-FFF2-40B4-BE49-F238E27FC236}">
                <a16:creationId xmlns:a16="http://schemas.microsoft.com/office/drawing/2014/main" id="{427C6D1D-E30C-E523-DBE0-739B72BAAD98}"/>
              </a:ext>
            </a:extLst>
          </p:cNvPr>
          <p:cNvPicPr>
            <a:picLocks noChangeAspect="1"/>
          </p:cNvPicPr>
          <p:nvPr/>
        </p:nvPicPr>
        <p:blipFill>
          <a:blip r:embed="rId2"/>
          <a:stretch>
            <a:fillRect/>
          </a:stretch>
        </p:blipFill>
        <p:spPr>
          <a:xfrm>
            <a:off x="9451910" y="122107"/>
            <a:ext cx="1791088" cy="2127380"/>
          </a:xfrm>
          <a:prstGeom prst="rect">
            <a:avLst/>
          </a:prstGeom>
        </p:spPr>
      </p:pic>
    </p:spTree>
    <p:extLst>
      <p:ext uri="{BB962C8B-B14F-4D97-AF65-F5344CB8AC3E}">
        <p14:creationId xmlns:p14="http://schemas.microsoft.com/office/powerpoint/2010/main" val="419152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519F-415C-BC91-7A65-1AB6F1ABACEF}"/>
              </a:ext>
            </a:extLst>
          </p:cNvPr>
          <p:cNvSpPr>
            <a:spLocks noGrp="1"/>
          </p:cNvSpPr>
          <p:nvPr>
            <p:ph type="ctrTitle"/>
          </p:nvPr>
        </p:nvSpPr>
        <p:spPr>
          <a:xfrm>
            <a:off x="1932408" y="0"/>
            <a:ext cx="8791575" cy="2387600"/>
          </a:xfrm>
        </p:spPr>
        <p:txBody>
          <a:bodyPr/>
          <a:lstStyle/>
          <a:p>
            <a:r>
              <a:rPr lang="en-US" dirty="0"/>
              <a:t>What are the effects of vaping?</a:t>
            </a:r>
          </a:p>
        </p:txBody>
      </p:sp>
      <p:sp>
        <p:nvSpPr>
          <p:cNvPr id="3" name="Subtitle 2">
            <a:extLst>
              <a:ext uri="{FF2B5EF4-FFF2-40B4-BE49-F238E27FC236}">
                <a16:creationId xmlns:a16="http://schemas.microsoft.com/office/drawing/2014/main" id="{6B16962E-6FA0-203E-BA7F-A40E5DEEE9A8}"/>
              </a:ext>
            </a:extLst>
          </p:cNvPr>
          <p:cNvSpPr>
            <a:spLocks noGrp="1"/>
          </p:cNvSpPr>
          <p:nvPr>
            <p:ph type="subTitle" idx="1"/>
          </p:nvPr>
        </p:nvSpPr>
        <p:spPr>
          <a:xfrm>
            <a:off x="1932407" y="2387600"/>
            <a:ext cx="8791575" cy="1655762"/>
          </a:xfrm>
        </p:spPr>
        <p:txBody>
          <a:bodyPr>
            <a:normAutofit fontScale="25000" lnSpcReduction="20000"/>
          </a:bodyPr>
          <a:lstStyle/>
          <a:p>
            <a:r>
              <a:rPr lang="en-US" sz="9600" dirty="0"/>
              <a:t>There are common side effects of vaping such as:</a:t>
            </a:r>
          </a:p>
          <a:p>
            <a:pPr marL="342900" indent="-342900">
              <a:buFont typeface="Arial" panose="020B0604020202020204" pitchFamily="34" charset="0"/>
              <a:buChar char="•"/>
            </a:pPr>
            <a:r>
              <a:rPr lang="en-US" sz="8000" dirty="0"/>
              <a:t>Dry mouth, coughing, nausea and headaches as well as cardiovascular (heart) disease. And it can also cause asthma.</a:t>
            </a:r>
          </a:p>
          <a:p>
            <a:pPr marL="342900" indent="-342900">
              <a:buFont typeface="Arial" panose="020B0604020202020204" pitchFamily="34" charset="0"/>
              <a:buChar char="•"/>
            </a:pPr>
            <a:r>
              <a:rPr lang="en-US" sz="8000" dirty="0"/>
              <a:t>Nicotine exposure during the teenage years can harm brain damage.</a:t>
            </a:r>
          </a:p>
          <a:p>
            <a:pPr marL="342900" indent="-342900">
              <a:buFont typeface="Arial" panose="020B0604020202020204" pitchFamily="34" charset="0"/>
              <a:buChar char="•"/>
            </a:pPr>
            <a:r>
              <a:rPr lang="en-US" sz="8000" dirty="0"/>
              <a:t>It produces a number of dangerous chemicals including acetaldehyde, acrolein and formaldehyde.</a:t>
            </a:r>
          </a:p>
          <a:p>
            <a:endParaRPr lang="en-US" sz="8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8339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06-540A-B295-1CD2-12D1273E9896}"/>
              </a:ext>
            </a:extLst>
          </p:cNvPr>
          <p:cNvSpPr>
            <a:spLocks noGrp="1"/>
          </p:cNvSpPr>
          <p:nvPr>
            <p:ph type="ctrTitle"/>
          </p:nvPr>
        </p:nvSpPr>
        <p:spPr>
          <a:xfrm>
            <a:off x="1633828" y="254616"/>
            <a:ext cx="8791575" cy="2387600"/>
          </a:xfrm>
        </p:spPr>
        <p:txBody>
          <a:bodyPr/>
          <a:lstStyle/>
          <a:p>
            <a:r>
              <a:rPr lang="en-US" dirty="0"/>
              <a:t>How can we quit vaping?</a:t>
            </a:r>
          </a:p>
        </p:txBody>
      </p:sp>
      <p:sp>
        <p:nvSpPr>
          <p:cNvPr id="3" name="Subtitle 2">
            <a:extLst>
              <a:ext uri="{FF2B5EF4-FFF2-40B4-BE49-F238E27FC236}">
                <a16:creationId xmlns:a16="http://schemas.microsoft.com/office/drawing/2014/main" id="{B7AE448A-E08E-5009-96DC-1829EDE8F099}"/>
              </a:ext>
            </a:extLst>
          </p:cNvPr>
          <p:cNvSpPr>
            <a:spLocks noGrp="1"/>
          </p:cNvSpPr>
          <p:nvPr>
            <p:ph type="subTitle" idx="1"/>
          </p:nvPr>
        </p:nvSpPr>
        <p:spPr>
          <a:xfrm>
            <a:off x="1700212" y="3247474"/>
            <a:ext cx="8791575" cy="1655762"/>
          </a:xfrm>
        </p:spPr>
        <p:txBody>
          <a:bodyPr>
            <a:noAutofit/>
          </a:bodyPr>
          <a:lstStyle/>
          <a:p>
            <a:pPr marL="342900" indent="-342900">
              <a:buFont typeface="Arial" panose="020B0604020202020204" pitchFamily="34" charset="0"/>
              <a:buChar char="•"/>
            </a:pPr>
            <a:r>
              <a:rPr lang="en-US" dirty="0"/>
              <a:t>exercise: physical activity is a reliable way to crush a craving.</a:t>
            </a:r>
          </a:p>
          <a:p>
            <a:pPr marL="342900" indent="-342900">
              <a:buFont typeface="Arial" panose="020B0604020202020204" pitchFamily="34" charset="0"/>
              <a:buChar char="•"/>
            </a:pPr>
            <a:r>
              <a:rPr lang="en-US" dirty="0"/>
              <a:t>Use a distraction: using a distraction to take your mind off the craving of vaping will help speeding up the process of quitting it.</a:t>
            </a:r>
          </a:p>
          <a:p>
            <a:pPr marL="342900" indent="-342900">
              <a:buFont typeface="Arial" panose="020B0604020202020204" pitchFamily="34" charset="0"/>
              <a:buChar char="•"/>
            </a:pPr>
            <a:r>
              <a:rPr lang="en-US" dirty="0"/>
              <a:t>Find stress solutions: many people turn to vaping and they are stressed out, so they should try other solutions such as: meditating.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5369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9C1C-7B17-99FD-1C47-1C62CAB9FDB3}"/>
              </a:ext>
            </a:extLst>
          </p:cNvPr>
          <p:cNvSpPr>
            <a:spLocks noGrp="1"/>
          </p:cNvSpPr>
          <p:nvPr>
            <p:ph type="title"/>
          </p:nvPr>
        </p:nvSpPr>
        <p:spPr>
          <a:xfrm>
            <a:off x="1057438" y="625151"/>
            <a:ext cx="8189199" cy="5701004"/>
          </a:xfrm>
        </p:spPr>
        <p:txBody>
          <a:bodyPr>
            <a:normAutofit/>
          </a:bodyPr>
          <a:lstStyle/>
          <a:p>
            <a:r>
              <a:rPr lang="en-US" sz="2400" kern="100" dirty="0">
                <a:effectLst/>
                <a:latin typeface="Calibri" panose="020F0502020204030204" pitchFamily="34" charset="0"/>
                <a:ea typeface="Calibri" panose="020F0502020204030204" pitchFamily="34" charset="0"/>
                <a:cs typeface="Arial" panose="020B0604020202020204" pitchFamily="34" charset="0"/>
              </a:rPr>
              <a:t>Our observation took place in the supermarket next to NOS. When we got there we saw about 16 people smoking e-cigarettes from the ages of 14 to 17 year olds who think they are cool, and some older people selling and giving vapes to little children so they get addicted and start to buy more and more vapes.</a:t>
            </a:r>
            <a:br>
              <a:rPr lang="en-US" sz="2400" kern="100" dirty="0">
                <a:effectLst/>
                <a:latin typeface="Calibri" panose="020F0502020204030204" pitchFamily="34" charset="0"/>
                <a:ea typeface="Calibri" panose="020F0502020204030204" pitchFamily="34" charset="0"/>
                <a:cs typeface="Arial" panose="020B0604020202020204" pitchFamily="34" charset="0"/>
              </a:rPr>
            </a:b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During our observation we saw cigarettes and vapes around and next to the supermarket. We went back to the supermarket a few weeks later we saw that the number of people doubled, which means that there are more and more people getting addicted everyday.</a:t>
            </a:r>
            <a:br>
              <a:rPr lang="en-US" sz="2400" kern="100" dirty="0">
                <a:effectLst/>
                <a:latin typeface="Calibri" panose="020F0502020204030204" pitchFamily="34" charset="0"/>
                <a:ea typeface="Calibri" panose="020F0502020204030204" pitchFamily="34" charset="0"/>
                <a:cs typeface="Arial" panose="020B0604020202020204" pitchFamily="34" charset="0"/>
              </a:rPr>
            </a:br>
            <a:endParaRPr lang="en-US" sz="2400" dirty="0"/>
          </a:p>
        </p:txBody>
      </p:sp>
      <p:sp>
        <p:nvSpPr>
          <p:cNvPr id="4" name="TextBox 3">
            <a:extLst>
              <a:ext uri="{FF2B5EF4-FFF2-40B4-BE49-F238E27FC236}">
                <a16:creationId xmlns:a16="http://schemas.microsoft.com/office/drawing/2014/main" id="{17460D27-B08E-8FAE-0682-5A90CEB513F3}"/>
              </a:ext>
            </a:extLst>
          </p:cNvPr>
          <p:cNvSpPr txBox="1"/>
          <p:nvPr/>
        </p:nvSpPr>
        <p:spPr>
          <a:xfrm>
            <a:off x="3013788" y="466531"/>
            <a:ext cx="3844212" cy="707886"/>
          </a:xfrm>
          <a:prstGeom prst="rect">
            <a:avLst/>
          </a:prstGeom>
          <a:noFill/>
        </p:spPr>
        <p:txBody>
          <a:bodyPr wrap="square" rtlCol="0">
            <a:spAutoFit/>
          </a:bodyPr>
          <a:lstStyle/>
          <a:p>
            <a:r>
              <a:rPr lang="en-US" sz="4000" dirty="0"/>
              <a:t> Our observation</a:t>
            </a:r>
          </a:p>
        </p:txBody>
      </p:sp>
    </p:spTree>
    <p:extLst>
      <p:ext uri="{BB962C8B-B14F-4D97-AF65-F5344CB8AC3E}">
        <p14:creationId xmlns:p14="http://schemas.microsoft.com/office/powerpoint/2010/main" val="278552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E81F-1016-133E-E7BF-6F165E13641C}"/>
              </a:ext>
            </a:extLst>
          </p:cNvPr>
          <p:cNvSpPr>
            <a:spLocks noGrp="1"/>
          </p:cNvSpPr>
          <p:nvPr>
            <p:ph type="title"/>
          </p:nvPr>
        </p:nvSpPr>
        <p:spPr>
          <a:xfrm>
            <a:off x="1281372" y="671809"/>
            <a:ext cx="9905998" cy="1483558"/>
          </a:xfrm>
        </p:spPr>
        <p:txBody>
          <a:bodyPr>
            <a:normAutofit/>
          </a:bodyPr>
          <a:lstStyle/>
          <a:p>
            <a:r>
              <a:rPr lang="en-US" sz="1800" dirty="0"/>
              <a:t>https://www.drugwatch.com/e-cigarettes/side-effects/</a:t>
            </a:r>
          </a:p>
        </p:txBody>
      </p:sp>
      <p:sp>
        <p:nvSpPr>
          <p:cNvPr id="3" name="Rectangle 1">
            <a:extLst>
              <a:ext uri="{FF2B5EF4-FFF2-40B4-BE49-F238E27FC236}">
                <a16:creationId xmlns:a16="http://schemas.microsoft.com/office/drawing/2014/main" id="{FD2FF2B5-C65D-710A-8F58-1A9BA27B71FF}"/>
              </a:ext>
            </a:extLst>
          </p:cNvPr>
          <p:cNvSpPr>
            <a:spLocks noChangeArrowheads="1"/>
          </p:cNvSpPr>
          <p:nvPr/>
        </p:nvSpPr>
        <p:spPr bwMode="auto">
          <a:xfrm>
            <a:off x="1374679" y="21740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https://vapingfacts.health.nz/the-facts-of-vaping/side-effects-of-vaping.html</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TextBox 4">
            <a:extLst>
              <a:ext uri="{FF2B5EF4-FFF2-40B4-BE49-F238E27FC236}">
                <a16:creationId xmlns:a16="http://schemas.microsoft.com/office/drawing/2014/main" id="{F15A9DAB-22D6-7F34-DE93-5573C6FDE3B6}"/>
              </a:ext>
            </a:extLst>
          </p:cNvPr>
          <p:cNvSpPr txBox="1"/>
          <p:nvPr/>
        </p:nvSpPr>
        <p:spPr>
          <a:xfrm>
            <a:off x="1616529" y="2805163"/>
            <a:ext cx="6106884" cy="369332"/>
          </a:xfrm>
          <a:prstGeom prst="rect">
            <a:avLst/>
          </a:prstGeom>
          <a:noFill/>
        </p:spPr>
        <p:txBody>
          <a:bodyPr wrap="square">
            <a:spAutoFit/>
          </a:bodyPr>
          <a:lstStyle/>
          <a:p>
            <a:r>
              <a:rPr lang="en-US" dirty="0"/>
              <a:t>https://teen.smokefree.gov/quit-vaping/how-to-quit-vaping</a:t>
            </a:r>
          </a:p>
        </p:txBody>
      </p:sp>
      <p:sp>
        <p:nvSpPr>
          <p:cNvPr id="7" name="TextBox 6">
            <a:extLst>
              <a:ext uri="{FF2B5EF4-FFF2-40B4-BE49-F238E27FC236}">
                <a16:creationId xmlns:a16="http://schemas.microsoft.com/office/drawing/2014/main" id="{E7112ADA-D56B-2390-D5E1-88682C17E700}"/>
              </a:ext>
            </a:extLst>
          </p:cNvPr>
          <p:cNvSpPr txBox="1"/>
          <p:nvPr/>
        </p:nvSpPr>
        <p:spPr>
          <a:xfrm>
            <a:off x="1513892" y="3360340"/>
            <a:ext cx="6106884" cy="646331"/>
          </a:xfrm>
          <a:prstGeom prst="rect">
            <a:avLst/>
          </a:prstGeom>
          <a:noFill/>
        </p:spPr>
        <p:txBody>
          <a:bodyPr wrap="square">
            <a:spAutoFit/>
          </a:bodyPr>
          <a:lstStyle/>
          <a:p>
            <a:r>
              <a:rPr lang="en-US" dirty="0"/>
              <a:t>https://truthinitiative.org/research-resources/quitting-smoking-vaping/quitting-vaping-here-are-5-tips-handling-nicotine</a:t>
            </a:r>
          </a:p>
        </p:txBody>
      </p:sp>
      <p:sp>
        <p:nvSpPr>
          <p:cNvPr id="9" name="TextBox 8">
            <a:extLst>
              <a:ext uri="{FF2B5EF4-FFF2-40B4-BE49-F238E27FC236}">
                <a16:creationId xmlns:a16="http://schemas.microsoft.com/office/drawing/2014/main" id="{70985395-3FCB-38F1-6335-8711A34B756E}"/>
              </a:ext>
            </a:extLst>
          </p:cNvPr>
          <p:cNvSpPr txBox="1"/>
          <p:nvPr/>
        </p:nvSpPr>
        <p:spPr>
          <a:xfrm>
            <a:off x="1616529" y="4115316"/>
            <a:ext cx="6106884" cy="1384995"/>
          </a:xfrm>
          <a:prstGeom prst="rect">
            <a:avLst/>
          </a:prstGeom>
          <a:noFill/>
        </p:spPr>
        <p:txBody>
          <a:bodyPr wrap="square">
            <a:spAutoFit/>
          </a:bodyPr>
          <a:lstStyle/>
          <a:p>
            <a:r>
              <a:rPr lang="en-US" sz="1050" dirty="0"/>
              <a:t>	</a:t>
            </a:r>
          </a:p>
          <a:p>
            <a:r>
              <a:rPr lang="en-US" sz="1050" dirty="0"/>
              <a:t>https://www.google.com/url?sa=t&amp;source=web&amp;rct=j&amp;opi=89978449&amp;url=https://www.lung.org/quit-smoking/e-cigarettes-vaping/impact-of-e-cigarettes-on-lung%23:~:text%3DE%252Dcigarettes%2520produce%2520a%2520number,as%2520cardiovascular%2520(heart)%2520disease.%26text%3DE%252Dcigarettes%2520also%2520contain%2520acrolein,primarily%2520used%2520to%2520kill%2520weeds.&amp;ved=2ahUKEwi2-br_r4GCAxXs7bsIHeJ8AU4QFnoECAsQBQ&amp;usg=AOvVaw18tXWA6Dahq4Vwq-vOSDkF</a:t>
            </a:r>
          </a:p>
          <a:p>
            <a:r>
              <a:rPr lang="en-US" sz="1050" dirty="0"/>
              <a:t>	</a:t>
            </a:r>
          </a:p>
        </p:txBody>
      </p:sp>
      <p:sp>
        <p:nvSpPr>
          <p:cNvPr id="11" name="TextBox 10">
            <a:extLst>
              <a:ext uri="{FF2B5EF4-FFF2-40B4-BE49-F238E27FC236}">
                <a16:creationId xmlns:a16="http://schemas.microsoft.com/office/drawing/2014/main" id="{451AC018-177A-08A9-FB76-175420401253}"/>
              </a:ext>
            </a:extLst>
          </p:cNvPr>
          <p:cNvSpPr txBox="1"/>
          <p:nvPr/>
        </p:nvSpPr>
        <p:spPr>
          <a:xfrm>
            <a:off x="1737827" y="5424290"/>
            <a:ext cx="6106884" cy="369332"/>
          </a:xfrm>
          <a:prstGeom prst="rect">
            <a:avLst/>
          </a:prstGeom>
          <a:noFill/>
        </p:spPr>
        <p:txBody>
          <a:bodyPr wrap="square">
            <a:spAutoFit/>
          </a:bodyPr>
          <a:lstStyle/>
          <a:p>
            <a:r>
              <a:rPr lang="en-US" dirty="0"/>
              <a:t>https://healthmatters.nyp.org/can-vaping-lead-to-lung-disease/</a:t>
            </a:r>
          </a:p>
        </p:txBody>
      </p:sp>
    </p:spTree>
    <p:extLst>
      <p:ext uri="{BB962C8B-B14F-4D97-AF65-F5344CB8AC3E}">
        <p14:creationId xmlns:p14="http://schemas.microsoft.com/office/powerpoint/2010/main" val="2918303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94</TotalTime>
  <Words>526</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Tw Cen MT</vt:lpstr>
      <vt:lpstr>Circuit</vt:lpstr>
      <vt:lpstr>Bad Habits (Vaping)</vt:lpstr>
      <vt:lpstr>What is vaping(Definition)</vt:lpstr>
      <vt:lpstr>What are the causes of vaping</vt:lpstr>
      <vt:lpstr>What are the effects of vaping?</vt:lpstr>
      <vt:lpstr>How can we quit vaping?</vt:lpstr>
      <vt:lpstr>Our observation took place in the supermarket next to NOS. When we got there we saw about 16 people smoking e-cigarettes from the ages of 14 to 17 year olds who think they are cool, and some older people selling and giving vapes to little children so they get addicted and start to buy more and more vapes.  During our observation we saw cigarettes and vapes around and next to the supermarket. We went back to the supermarket a few weeks later we saw that the number of people doubled, which means that there are more and more people getting addicted everyday. </vt:lpstr>
      <vt:lpstr>https://www.drugwatch.com/e-cigarettes/side-effects/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Habits (Vaping)</dc:title>
  <dc:creator>katrina ebaid</dc:creator>
  <cp:lastModifiedBy>katrina ebaid</cp:lastModifiedBy>
  <cp:revision>8</cp:revision>
  <dcterms:created xsi:type="dcterms:W3CDTF">2023-09-28T06:31:52Z</dcterms:created>
  <dcterms:modified xsi:type="dcterms:W3CDTF">2023-11-09T08:59:41Z</dcterms:modified>
</cp:coreProperties>
</file>