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143166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191547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258508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165157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126648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73328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249642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147069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130747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301400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356660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311177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352280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82267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27150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162310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8CFB6-D2E7-4BCF-8DD7-2721DE511B32}" type="datetimeFigureOut">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6345D9-0D06-4E1C-9568-3F3D7426B445}" type="slidenum">
              <a:rPr lang="en-US" smtClean="0"/>
              <a:t>‹#›</a:t>
            </a:fld>
            <a:endParaRPr lang="en-US" dirty="0"/>
          </a:p>
        </p:txBody>
      </p:sp>
    </p:spTree>
    <p:extLst>
      <p:ext uri="{BB962C8B-B14F-4D97-AF65-F5344CB8AC3E}">
        <p14:creationId xmlns:p14="http://schemas.microsoft.com/office/powerpoint/2010/main" val="326411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18CFB6-D2E7-4BCF-8DD7-2721DE511B32}" type="datetimeFigureOut">
              <a:rPr lang="en-US" smtClean="0"/>
              <a:t>11/14/2023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6345D9-0D06-4E1C-9568-3F3D7426B445}" type="slidenum">
              <a:rPr lang="en-US" smtClean="0"/>
              <a:t>‹#›</a:t>
            </a:fld>
            <a:endParaRPr lang="en-US" dirty="0"/>
          </a:p>
        </p:txBody>
      </p:sp>
    </p:spTree>
    <p:extLst>
      <p:ext uri="{BB962C8B-B14F-4D97-AF65-F5344CB8AC3E}">
        <p14:creationId xmlns:p14="http://schemas.microsoft.com/office/powerpoint/2010/main" val="3821805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hyperlink" Target="https://www.cdc.gov/diabetes/basics/diabetes.html" TargetMode="External"/><Relationship Id="rId3" Type="http://schemas.openxmlformats.org/officeDocument/2006/relationships/hyperlink" Target="https://www.mayoclinic.org/diseases-conditions/diabetes/symptoms-causes/syc-20371444" TargetMode="External"/><Relationship Id="rId7" Type="http://schemas.openxmlformats.org/officeDocument/2006/relationships/hyperlink" Target="https://www.communityaccessnetwork.org/10-facts-about-diabetes/" TargetMode="External"/><Relationship Id="rId2" Type="http://schemas.openxmlformats.org/officeDocument/2006/relationships/hyperlink" Target="https://www.niddk.nih.gov/health-information/diabetes/overview/symptoms-causes" TargetMode="External"/><Relationship Id="rId1" Type="http://schemas.openxmlformats.org/officeDocument/2006/relationships/slideLayout" Target="../slideLayouts/slideLayout2.xml"/><Relationship Id="rId6" Type="http://schemas.openxmlformats.org/officeDocument/2006/relationships/hyperlink" Target="https://www.narayanahealth.org/blog/types-of-diabetes/" TargetMode="External"/><Relationship Id="rId5" Type="http://schemas.openxmlformats.org/officeDocument/2006/relationships/hyperlink" Target="https://dtc.ucsf.edu/types-of-diabetes/" TargetMode="External"/><Relationship Id="rId4" Type="http://schemas.openxmlformats.org/officeDocument/2006/relationships/hyperlink" Target="https://www.cdc.gov/diabetes/basics/diabetes.html#:~:text=With%20diabetes%2C%20your%20body%20either,releases%20it%20into%20your%20bloodstream" TargetMode="External"/><Relationship Id="rId9" Type="http://schemas.openxmlformats.org/officeDocument/2006/relationships/hyperlink" Target="https://www.who.int/health-topics/obesity#tab=tab_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794B-2789-41E3-AE8B-F4BCE9960D43}"/>
              </a:ext>
            </a:extLst>
          </p:cNvPr>
          <p:cNvSpPr>
            <a:spLocks noGrp="1"/>
          </p:cNvSpPr>
          <p:nvPr>
            <p:ph type="ctrTitle"/>
          </p:nvPr>
        </p:nvSpPr>
        <p:spPr>
          <a:xfrm>
            <a:off x="1906340" y="0"/>
            <a:ext cx="8574622" cy="2616199"/>
          </a:xfrm>
        </p:spPr>
        <p:txBody>
          <a:bodyPr/>
          <a:lstStyle/>
          <a:p>
            <a:pPr algn="ctr"/>
            <a:r>
              <a:rPr lang="en-US" dirty="0"/>
              <a:t>Diabetes</a:t>
            </a:r>
          </a:p>
        </p:txBody>
      </p:sp>
      <p:sp>
        <p:nvSpPr>
          <p:cNvPr id="3" name="Subtitle 2">
            <a:extLst>
              <a:ext uri="{FF2B5EF4-FFF2-40B4-BE49-F238E27FC236}">
                <a16:creationId xmlns:a16="http://schemas.microsoft.com/office/drawing/2014/main" id="{591F5FE8-3A84-4AF8-A80C-B81C16F1FD47}"/>
              </a:ext>
            </a:extLst>
          </p:cNvPr>
          <p:cNvSpPr>
            <a:spLocks noGrp="1"/>
          </p:cNvSpPr>
          <p:nvPr>
            <p:ph type="subTitle" idx="1"/>
          </p:nvPr>
        </p:nvSpPr>
        <p:spPr>
          <a:xfrm>
            <a:off x="2819098" y="3333659"/>
            <a:ext cx="6987645" cy="1388534"/>
          </a:xfrm>
        </p:spPr>
        <p:txBody>
          <a:bodyPr/>
          <a:lstStyle/>
          <a:p>
            <a:pPr algn="l"/>
            <a:r>
              <a:rPr lang="en-US" dirty="0"/>
              <a:t>By: Natali Nijmeh, Omar Alsumrain, Laith Boshnaq, Tala </a:t>
            </a:r>
            <a:r>
              <a:rPr lang="en-US" dirty="0" err="1"/>
              <a:t>AlWazani</a:t>
            </a:r>
            <a:endParaRPr lang="en-US" dirty="0"/>
          </a:p>
        </p:txBody>
      </p:sp>
    </p:spTree>
    <p:extLst>
      <p:ext uri="{BB962C8B-B14F-4D97-AF65-F5344CB8AC3E}">
        <p14:creationId xmlns:p14="http://schemas.microsoft.com/office/powerpoint/2010/main" val="280502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sndAc>
          <p:stSnd>
            <p:snd r:embed="rId2" name="drumroll.wav"/>
          </p:stSnd>
        </p:sndAc>
      </p:transition>
    </mc:Choice>
    <mc:Fallback xmlns="">
      <p:transition spd="slow" advClick="0" advTm="5000">
        <p:fad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8362-7181-4B7E-9E73-FAA122091D3C}"/>
              </a:ext>
            </a:extLst>
          </p:cNvPr>
          <p:cNvSpPr>
            <a:spLocks noGrp="1"/>
          </p:cNvSpPr>
          <p:nvPr>
            <p:ph type="title"/>
          </p:nvPr>
        </p:nvSpPr>
        <p:spPr>
          <a:xfrm>
            <a:off x="688976" y="0"/>
            <a:ext cx="10018713" cy="1752599"/>
          </a:xfrm>
        </p:spPr>
        <p:txBody>
          <a:bodyPr/>
          <a:lstStyle/>
          <a:p>
            <a:r>
              <a:rPr lang="en-US" b="1" i="1" dirty="0"/>
              <a:t>Below is the animated video we made :</a:t>
            </a:r>
          </a:p>
        </p:txBody>
      </p:sp>
      <p:pic>
        <p:nvPicPr>
          <p:cNvPr id="4" name="Diabetes">
            <a:hlinkClick r:id="" action="ppaction://media"/>
            <a:extLst>
              <a:ext uri="{FF2B5EF4-FFF2-40B4-BE49-F238E27FC236}">
                <a16:creationId xmlns:a16="http://schemas.microsoft.com/office/drawing/2014/main" id="{1B04412E-7770-465F-A942-D0C8BE83949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78663" y="1390201"/>
            <a:ext cx="8839337" cy="4971653"/>
          </a:xfrm>
        </p:spPr>
      </p:pic>
    </p:spTree>
    <p:extLst>
      <p:ext uri="{BB962C8B-B14F-4D97-AF65-F5344CB8AC3E}">
        <p14:creationId xmlns:p14="http://schemas.microsoft.com/office/powerpoint/2010/main" val="1705520686"/>
      </p:ext>
    </p:extLst>
  </p:cSld>
  <p:clrMapOvr>
    <a:masterClrMapping/>
  </p:clrMapOvr>
  <mc:AlternateContent xmlns:mc="http://schemas.openxmlformats.org/markup-compatibility/2006" xmlns:p14="http://schemas.microsoft.com/office/powerpoint/2010/main">
    <mc:Choice Requires="p14">
      <p:transition spd="slow" p14:dur="1250" advClick="0" advTm="73000">
        <p14:switch dir="r"/>
      </p:transition>
    </mc:Choice>
    <mc:Fallback xmlns="">
      <p:transition spd="slow" advClick="0" advTm="7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1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6EFC-0E3B-4227-B090-7D2D2834A1E1}"/>
              </a:ext>
            </a:extLst>
          </p:cNvPr>
          <p:cNvSpPr>
            <a:spLocks noGrp="1"/>
          </p:cNvSpPr>
          <p:nvPr>
            <p:ph type="title"/>
          </p:nvPr>
        </p:nvSpPr>
        <p:spPr>
          <a:xfrm>
            <a:off x="1484311" y="685801"/>
            <a:ext cx="10018713" cy="1116496"/>
          </a:xfrm>
        </p:spPr>
        <p:txBody>
          <a:bodyPr/>
          <a:lstStyle/>
          <a:p>
            <a:pPr algn="l"/>
            <a:r>
              <a:rPr lang="en-US" b="1" i="1" dirty="0"/>
              <a:t>Sources:</a:t>
            </a:r>
          </a:p>
        </p:txBody>
      </p:sp>
      <p:sp>
        <p:nvSpPr>
          <p:cNvPr id="3" name="Content Placeholder 2">
            <a:extLst>
              <a:ext uri="{FF2B5EF4-FFF2-40B4-BE49-F238E27FC236}">
                <a16:creationId xmlns:a16="http://schemas.microsoft.com/office/drawing/2014/main" id="{54BF7820-3E7E-4890-963B-EBBDE9A0181F}"/>
              </a:ext>
            </a:extLst>
          </p:cNvPr>
          <p:cNvSpPr>
            <a:spLocks noGrp="1"/>
          </p:cNvSpPr>
          <p:nvPr>
            <p:ph idx="1"/>
          </p:nvPr>
        </p:nvSpPr>
        <p:spPr>
          <a:xfrm>
            <a:off x="1345062" y="3429000"/>
            <a:ext cx="9925946" cy="4306955"/>
          </a:xfrm>
        </p:spPr>
        <p:txBody>
          <a:bodyPr>
            <a:normAutofit fontScale="85000" lnSpcReduction="20000"/>
          </a:bodyPr>
          <a:lstStyle/>
          <a:p>
            <a:r>
              <a:rPr lang="en-US" sz="2000" u="sng" dirty="0">
                <a:solidFill>
                  <a:srgbClr val="0563C1"/>
                </a:solidFill>
                <a:effectLst/>
                <a:ea typeface="Calibri" panose="020F0502020204030204" pitchFamily="34" charset="0"/>
                <a:cs typeface="Arial" panose="020B0604020202020204" pitchFamily="34" charset="0"/>
                <a:hlinkClick r:id="rId2"/>
              </a:rPr>
              <a:t>https://www.niddk.nih.gov/health-information/diabetes/overview/symptoms-causes</a:t>
            </a:r>
            <a:endParaRPr lang="en-US" sz="2000" u="sng" dirty="0">
              <a:solidFill>
                <a:srgbClr val="0563C1"/>
              </a:solidFill>
              <a:effectLst/>
              <a:ea typeface="Calibri" panose="020F0502020204030204" pitchFamily="34" charset="0"/>
              <a:cs typeface="Arial" panose="020B0604020202020204" pitchFamily="34" charset="0"/>
            </a:endParaRPr>
          </a:p>
          <a:p>
            <a:r>
              <a:rPr lang="en-US" sz="2800" b="1" i="1" dirty="0">
                <a:effectLst/>
                <a:ea typeface="Calibri" panose="020F0502020204030204" pitchFamily="34" charset="0"/>
                <a:cs typeface="Arial" panose="020B0604020202020204" pitchFamily="34" charset="0"/>
              </a:rPr>
              <a:t>Crosscheck: </a:t>
            </a:r>
            <a:r>
              <a:rPr lang="en-US" sz="2000" u="sng" dirty="0">
                <a:solidFill>
                  <a:srgbClr val="0563C1"/>
                </a:solidFill>
                <a:effectLst/>
                <a:ea typeface="Calibri" panose="020F0502020204030204" pitchFamily="34" charset="0"/>
                <a:cs typeface="Arial" panose="020B0604020202020204" pitchFamily="34" charset="0"/>
                <a:hlinkClick r:id="rId3"/>
              </a:rPr>
              <a:t>https://www.mayoclinic.org/diseases-conditions/diabetes/symptoms-causes/syc-20371444</a:t>
            </a:r>
            <a:endParaRPr lang="en-US" sz="2000" u="sng" dirty="0">
              <a:solidFill>
                <a:srgbClr val="0563C1"/>
              </a:solidFill>
              <a:effectLst/>
              <a:ea typeface="Calibri" panose="020F0502020204030204" pitchFamily="34" charset="0"/>
              <a:cs typeface="Arial" panose="020B0604020202020204" pitchFamily="34" charset="0"/>
            </a:endParaRPr>
          </a:p>
          <a:p>
            <a:pPr marL="342900" marR="0" lvl="0" indent="-342900" rtl="0">
              <a:lnSpc>
                <a:spcPct val="107000"/>
              </a:lnSpc>
              <a:spcBef>
                <a:spcPts val="0"/>
              </a:spcBef>
              <a:spcAft>
                <a:spcPts val="0"/>
              </a:spcAft>
              <a:buFont typeface="Symbol" panose="05050102010706020507" pitchFamily="18" charset="2"/>
              <a:buChar char=""/>
            </a:pPr>
            <a:r>
              <a:rPr lang="en-US" sz="2000" u="sng" dirty="0">
                <a:solidFill>
                  <a:schemeClr val="accent1">
                    <a:lumMod val="75000"/>
                  </a:schemeClr>
                </a:solidFill>
                <a:effectLst/>
                <a:ea typeface="Calibri" panose="020F0502020204030204" pitchFamily="34" charset="0"/>
                <a:cs typeface="Arial" panose="020B0604020202020204" pitchFamily="34" charset="0"/>
              </a:rPr>
              <a:t>https://www.who.int/news-room/fact-</a:t>
            </a:r>
          </a:p>
          <a:p>
            <a:pPr marL="171450" marR="0" indent="0">
              <a:lnSpc>
                <a:spcPct val="107000"/>
              </a:lnSpc>
              <a:spcBef>
                <a:spcPts val="0"/>
              </a:spcBef>
              <a:spcAft>
                <a:spcPts val="800"/>
              </a:spcAft>
              <a:buNone/>
            </a:pPr>
            <a:r>
              <a:rPr lang="en-US" sz="2000" u="sng" dirty="0">
                <a:solidFill>
                  <a:schemeClr val="accent1">
                    <a:lumMod val="75000"/>
                  </a:schemeClr>
                </a:solidFill>
                <a:effectLst/>
                <a:ea typeface="Calibri" panose="020F0502020204030204" pitchFamily="34" charset="0"/>
                <a:cs typeface="Arial" panose="020B0604020202020204" pitchFamily="34" charset="0"/>
              </a:rPr>
              <a:t>sheets/detail/diabetes</a:t>
            </a:r>
          </a:p>
          <a:p>
            <a:pPr marL="514350" indent="-342900">
              <a:lnSpc>
                <a:spcPct val="107000"/>
              </a:lnSpc>
              <a:spcBef>
                <a:spcPts val="0"/>
              </a:spcBef>
              <a:spcAft>
                <a:spcPts val="800"/>
              </a:spcAft>
            </a:pPr>
            <a:r>
              <a:rPr lang="en-US" sz="2800" b="1" i="1" dirty="0">
                <a:effectLst/>
                <a:ea typeface="Calibri" panose="020F0502020204030204" pitchFamily="34" charset="0"/>
                <a:cs typeface="Arial" panose="020B0604020202020204" pitchFamily="34" charset="0"/>
              </a:rPr>
              <a:t>Crosscheck:</a:t>
            </a:r>
            <a:r>
              <a:rPr lang="en-US" sz="2000" b="1" i="1" dirty="0">
                <a:ea typeface="Calibri" panose="020F0502020204030204" pitchFamily="34" charset="0"/>
                <a:cs typeface="Arial" panose="020B0604020202020204" pitchFamily="34" charset="0"/>
              </a:rPr>
              <a:t> </a:t>
            </a:r>
            <a:r>
              <a:rPr lang="en-US" sz="2000" u="sng" dirty="0">
                <a:solidFill>
                  <a:srgbClr val="0563C1"/>
                </a:solidFill>
                <a:effectLst/>
                <a:ea typeface="Calibri" panose="020F0502020204030204" pitchFamily="34" charset="0"/>
                <a:cs typeface="Arial" panose="020B0604020202020204" pitchFamily="34" charset="0"/>
                <a:hlinkClick r:id="rId4"/>
              </a:rPr>
              <a:t>https://www.cdc.gov/diabetes/basics/diabetes.html#:~:text=With%20diabetes%2C%20your%20body%20either,releases%20it%20into%20your%20bloodstream</a:t>
            </a:r>
            <a:endParaRPr lang="en-US" sz="2000" u="sng" dirty="0">
              <a:solidFill>
                <a:srgbClr val="0563C1"/>
              </a:solidFill>
              <a:effectLst/>
              <a:ea typeface="Calibri" panose="020F0502020204030204" pitchFamily="34" charset="0"/>
              <a:cs typeface="Arial" panose="020B0604020202020204" pitchFamily="34" charset="0"/>
            </a:endParaRPr>
          </a:p>
          <a:p>
            <a:pPr marL="514350" indent="-342900">
              <a:lnSpc>
                <a:spcPct val="107000"/>
              </a:lnSpc>
              <a:spcBef>
                <a:spcPts val="0"/>
              </a:spcBef>
              <a:spcAft>
                <a:spcPts val="800"/>
              </a:spcAft>
            </a:pPr>
            <a:r>
              <a:rPr lang="en-US" sz="2000" u="sng" dirty="0">
                <a:solidFill>
                  <a:srgbClr val="0563C1"/>
                </a:solidFill>
                <a:effectLst/>
                <a:ea typeface="Calibri" panose="020F0502020204030204" pitchFamily="34" charset="0"/>
                <a:cs typeface="Calibri" panose="020F0502020204030204" pitchFamily="34" charset="0"/>
                <a:hlinkClick r:id="rId5"/>
              </a:rPr>
              <a:t>https://dtc.ucsf.edu/types-of-diabetes/</a:t>
            </a:r>
            <a:endParaRPr lang="en-US" sz="2000" u="sng" dirty="0">
              <a:solidFill>
                <a:srgbClr val="0563C1"/>
              </a:solidFill>
              <a:effectLst/>
              <a:ea typeface="Calibri" panose="020F0502020204030204" pitchFamily="34" charset="0"/>
              <a:cs typeface="Calibri" panose="020F0502020204030204" pitchFamily="34" charset="0"/>
            </a:endParaRPr>
          </a:p>
          <a:p>
            <a:pPr marL="514350" indent="-342900">
              <a:lnSpc>
                <a:spcPct val="107000"/>
              </a:lnSpc>
              <a:spcBef>
                <a:spcPts val="0"/>
              </a:spcBef>
              <a:spcAft>
                <a:spcPts val="800"/>
              </a:spcAft>
            </a:pPr>
            <a:r>
              <a:rPr lang="en-US" sz="2800" b="1" i="1" dirty="0">
                <a:effectLst/>
                <a:latin typeface="+mj-lt"/>
                <a:ea typeface="Calibri" panose="020F0502020204030204" pitchFamily="34" charset="0"/>
                <a:cs typeface="Arial" panose="020B0604020202020204" pitchFamily="34" charset="0"/>
              </a:rPr>
              <a:t>Crosscheck:</a:t>
            </a:r>
            <a:r>
              <a:rPr lang="en-US" sz="2800" b="1" i="1" u="sng" dirty="0">
                <a:solidFill>
                  <a:srgbClr val="0563C1"/>
                </a:solidFill>
                <a:latin typeface="+mj-lt"/>
                <a:ea typeface="Calibri" panose="020F0502020204030204" pitchFamily="34" charset="0"/>
                <a:cs typeface="Calibri" panose="020F0502020204030204" pitchFamily="34" charset="0"/>
              </a:rPr>
              <a:t> </a:t>
            </a:r>
            <a:r>
              <a:rPr lang="en-US" sz="2200" u="sng" dirty="0">
                <a:solidFill>
                  <a:srgbClr val="0563C1"/>
                </a:solidFill>
                <a:effectLst/>
                <a:latin typeface="+mj-lt"/>
                <a:ea typeface="Calibri" panose="020F0502020204030204" pitchFamily="34" charset="0"/>
                <a:cs typeface="Calibri" panose="020F0502020204030204" pitchFamily="34" charset="0"/>
                <a:hlinkClick r:id="rId6"/>
              </a:rPr>
              <a:t>https://www.narayanahealth.org/blog/types-of-diabetes/</a:t>
            </a:r>
            <a:endParaRPr lang="en-US" sz="2200" u="sng" dirty="0">
              <a:solidFill>
                <a:srgbClr val="0563C1"/>
              </a:solidFill>
              <a:effectLst/>
              <a:latin typeface="+mj-lt"/>
              <a:ea typeface="Calibri" panose="020F0502020204030204" pitchFamily="34" charset="0"/>
              <a:cs typeface="Calibri" panose="020F0502020204030204" pitchFamily="34" charset="0"/>
            </a:endParaRPr>
          </a:p>
          <a:p>
            <a:pPr marL="514350" indent="-342900">
              <a:lnSpc>
                <a:spcPct val="107000"/>
              </a:lnSpc>
              <a:spcBef>
                <a:spcPts val="0"/>
              </a:spcBef>
              <a:spcAft>
                <a:spcPts val="800"/>
              </a:spcAft>
            </a:pPr>
            <a:r>
              <a:rPr lang="en-US" sz="2200" u="sng" dirty="0">
                <a:solidFill>
                  <a:srgbClr val="0563C1"/>
                </a:solidFill>
                <a:effectLst/>
                <a:latin typeface="+mj-lt"/>
                <a:ea typeface="Calibri" panose="020F0502020204030204" pitchFamily="34" charset="0"/>
                <a:cs typeface="Calibri" panose="020F0502020204030204" pitchFamily="34" charset="0"/>
                <a:hlinkClick r:id="rId7"/>
              </a:rPr>
              <a:t>https://www.communityaccessnetwork.org/10-facts-about-diabetes/</a:t>
            </a:r>
            <a:endParaRPr lang="en-US" sz="2200" dirty="0">
              <a:effectLst/>
              <a:latin typeface="+mj-lt"/>
              <a:ea typeface="Calibri" panose="020F0502020204030204" pitchFamily="34" charset="0"/>
              <a:cs typeface="Arial" panose="020B0604020202020204" pitchFamily="34" charset="0"/>
            </a:endParaRPr>
          </a:p>
          <a:p>
            <a:pPr marL="514350" indent="-342900">
              <a:lnSpc>
                <a:spcPct val="107000"/>
              </a:lnSpc>
              <a:spcBef>
                <a:spcPts val="0"/>
              </a:spcBef>
              <a:spcAft>
                <a:spcPts val="800"/>
              </a:spcAft>
            </a:pPr>
            <a:r>
              <a:rPr lang="en-US" sz="2200" u="sng" dirty="0">
                <a:solidFill>
                  <a:srgbClr val="0563C1"/>
                </a:solidFill>
                <a:effectLst/>
                <a:latin typeface="+mj-lt"/>
                <a:ea typeface="Calibri" panose="020F0502020204030204" pitchFamily="34" charset="0"/>
                <a:cs typeface="Arial" panose="020B0604020202020204" pitchFamily="34" charset="0"/>
                <a:hlinkClick r:id="rId8"/>
              </a:rPr>
              <a:t>https://www.cdc.gov/diabetes/basics/diabetes.html</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Bef>
                <a:spcPts val="0"/>
              </a:spcBef>
              <a:spcAft>
                <a:spcPts val="800"/>
              </a:spcAft>
            </a:pPr>
            <a:r>
              <a:rPr lang="en-US" sz="2200" u="sng" dirty="0">
                <a:solidFill>
                  <a:srgbClr val="0563C1"/>
                </a:solidFill>
                <a:ea typeface="Calibri" panose="020F0502020204030204" pitchFamily="34" charset="0"/>
                <a:cs typeface="Arial" panose="020B0604020202020204" pitchFamily="34" charset="0"/>
                <a:hlinkClick r:id="rId9"/>
              </a:rPr>
              <a:t>  </a:t>
            </a:r>
            <a:r>
              <a:rPr lang="en-US" sz="2200" u="sng" dirty="0">
                <a:solidFill>
                  <a:srgbClr val="0563C1"/>
                </a:solidFill>
                <a:effectLst/>
                <a:ea typeface="Calibri" panose="020F0502020204030204" pitchFamily="34" charset="0"/>
                <a:cs typeface="Arial" panose="020B0604020202020204" pitchFamily="34" charset="0"/>
                <a:hlinkClick r:id="rId9"/>
              </a:rPr>
              <a:t>https://www.who.int/health-topics/obesity#tab=tab_1</a:t>
            </a:r>
            <a:endParaRPr lang="en-US" sz="2200" dirty="0">
              <a:effectLst/>
              <a:ea typeface="Calibri" panose="020F0502020204030204" pitchFamily="34" charset="0"/>
              <a:cs typeface="Arial" panose="020B0604020202020204" pitchFamily="34" charset="0"/>
            </a:endParaRPr>
          </a:p>
          <a:p>
            <a:pPr marL="514350" indent="-342900">
              <a:lnSpc>
                <a:spcPct val="107000"/>
              </a:lnSpc>
              <a:spcBef>
                <a:spcPts val="0"/>
              </a:spcBef>
              <a:spcAft>
                <a:spcPts val="800"/>
              </a:spcAft>
            </a:pPr>
            <a:endParaRPr lang="en-US" sz="2200" dirty="0">
              <a:effectLst/>
              <a:latin typeface="+mj-lt"/>
              <a:ea typeface="Calibri" panose="020F0502020204030204" pitchFamily="34" charset="0"/>
              <a:cs typeface="Arial" panose="020B0604020202020204" pitchFamily="34" charset="0"/>
            </a:endParaRPr>
          </a:p>
          <a:p>
            <a:pPr marL="514350" indent="-342900">
              <a:lnSpc>
                <a:spcPct val="107000"/>
              </a:lnSpc>
              <a:spcBef>
                <a:spcPts val="0"/>
              </a:spcBef>
              <a:spcAft>
                <a:spcPts val="800"/>
              </a:spcAft>
            </a:pPr>
            <a:endParaRPr lang="en-US" sz="2000" u="sng" dirty="0">
              <a:solidFill>
                <a:srgbClr val="0563C1"/>
              </a:solidFill>
              <a:effectLst/>
              <a:ea typeface="Calibri" panose="020F0502020204030204" pitchFamily="34" charset="0"/>
              <a:cs typeface="Calibri" panose="020F0502020204030204" pitchFamily="34" charset="0"/>
            </a:endParaRPr>
          </a:p>
          <a:p>
            <a:pPr marL="514350" indent="-342900">
              <a:lnSpc>
                <a:spcPct val="107000"/>
              </a:lnSpc>
              <a:spcBef>
                <a:spcPts val="0"/>
              </a:spcBef>
              <a:spcAft>
                <a:spcPts val="800"/>
              </a:spcAft>
            </a:pPr>
            <a:endParaRPr lang="en-US" sz="2000" dirty="0">
              <a:effectLst/>
              <a:ea typeface="Calibri" panose="020F0502020204030204" pitchFamily="34" charset="0"/>
              <a:cs typeface="Arial" panose="020B0604020202020204" pitchFamily="34" charset="0"/>
            </a:endParaRPr>
          </a:p>
          <a:p>
            <a:pPr marL="514350" indent="-342900">
              <a:lnSpc>
                <a:spcPct val="107000"/>
              </a:lnSpc>
              <a:spcBef>
                <a:spcPts val="0"/>
              </a:spcBef>
              <a:spcAft>
                <a:spcPts val="800"/>
              </a:spcAft>
            </a:pPr>
            <a:endPar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514350" indent="-342900">
              <a:lnSpc>
                <a:spcPct val="107000"/>
              </a:lnSpc>
              <a:spcBef>
                <a:spcPts val="0"/>
              </a:spcBef>
              <a:spcAft>
                <a:spcPts val="800"/>
              </a:spcAft>
            </a:pPr>
            <a:endParaRPr lang="en-US" sz="2000" b="1" i="1" dirty="0">
              <a:effectLst/>
              <a:ea typeface="Calibri" panose="020F0502020204030204" pitchFamily="34" charset="0"/>
              <a:cs typeface="Arial" panose="020B0604020202020204" pitchFamily="34" charset="0"/>
            </a:endParaRPr>
          </a:p>
          <a:p>
            <a:pPr marL="171450" marR="0" indent="0">
              <a:lnSpc>
                <a:spcPct val="107000"/>
              </a:lnSpc>
              <a:spcBef>
                <a:spcPts val="0"/>
              </a:spcBef>
              <a:spcAft>
                <a:spcPts val="800"/>
              </a:spcAft>
              <a:buNone/>
            </a:pPr>
            <a:endParaRPr lang="en-US" sz="1800" dirty="0">
              <a:effectLst/>
              <a:ea typeface="Calibri" panose="020F0502020204030204" pitchFamily="34" charset="0"/>
              <a:cs typeface="Arial" panose="020B0604020202020204" pitchFamily="34" charset="0"/>
            </a:endParaRPr>
          </a:p>
          <a:p>
            <a:pPr marL="45720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b="1" i="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605582925"/>
      </p:ext>
    </p:extLst>
  </p:cSld>
  <p:clrMapOvr>
    <a:masterClrMapping/>
  </p:clrMapOvr>
  <mc:AlternateContent xmlns:mc="http://schemas.openxmlformats.org/markup-compatibility/2006" xmlns:p14="http://schemas.microsoft.com/office/powerpoint/2010/main">
    <mc:Choice Requires="p14">
      <p:transition spd="slow" p14:dur="2000" advClick="0" advTm="27000">
        <p14:ferris dir="l"/>
      </p:transition>
    </mc:Choice>
    <mc:Fallback xmlns="">
      <p:transition spd="slow" advClick="0" advTm="2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3345D-CBF5-408E-91F9-9F9294887112}"/>
              </a:ext>
            </a:extLst>
          </p:cNvPr>
          <p:cNvSpPr>
            <a:spLocks noGrp="1"/>
          </p:cNvSpPr>
          <p:nvPr>
            <p:ph idx="1"/>
          </p:nvPr>
        </p:nvSpPr>
        <p:spPr>
          <a:xfrm>
            <a:off x="838200" y="752199"/>
            <a:ext cx="10515600" cy="4351338"/>
          </a:xfrm>
        </p:spPr>
        <p:txBody>
          <a:bodyPr/>
          <a:lstStyle/>
          <a:p>
            <a:pPr marL="0" indent="0">
              <a:buNone/>
            </a:pPr>
            <a:r>
              <a:rPr lang="en-US" dirty="0"/>
              <a:t>There are many chronic diseases, one of the most common diseases is diabetes, there are many types of diabetes.</a:t>
            </a:r>
          </a:p>
          <a:p>
            <a:pPr marL="0" indent="0">
              <a:buNone/>
            </a:pPr>
            <a:r>
              <a:rPr lang="en-US" dirty="0"/>
              <a:t>Approximately 422m have diabetes worldwide. How many of your friends and loved ones suffer from diabetes?</a:t>
            </a:r>
          </a:p>
          <a:p>
            <a:pPr marL="0" indent="0">
              <a:buNone/>
            </a:pPr>
            <a:r>
              <a:rPr lang="en-US" dirty="0"/>
              <a:t>To protect your loved ones you have to raise awareness and inform them about the dangers of this menacing disease.</a:t>
            </a:r>
          </a:p>
          <a:p>
            <a:pPr marL="0" indent="0">
              <a:buNone/>
            </a:pPr>
            <a:endParaRPr lang="en-US" dirty="0"/>
          </a:p>
          <a:p>
            <a:pPr marL="0" indent="0">
              <a:buNone/>
            </a:pPr>
            <a:endParaRPr lang="en-US" dirty="0"/>
          </a:p>
        </p:txBody>
      </p:sp>
      <p:pic>
        <p:nvPicPr>
          <p:cNvPr id="1026" name="Picture 2" descr="diabetes symptoms: Detecting diabetes: Beware of these 6 lesser-known  symptoms of the 'silent killer' - The Economic Times">
            <a:extLst>
              <a:ext uri="{FF2B5EF4-FFF2-40B4-BE49-F238E27FC236}">
                <a16:creationId xmlns:a16="http://schemas.microsoft.com/office/drawing/2014/main" id="{C8237DFC-306F-402C-91D4-5B7334923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047" y="4022311"/>
            <a:ext cx="3149048" cy="2361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acts, Stats, and Impacts of Diabetes | CDC">
            <a:extLst>
              <a:ext uri="{FF2B5EF4-FFF2-40B4-BE49-F238E27FC236}">
                <a16:creationId xmlns:a16="http://schemas.microsoft.com/office/drawing/2014/main" id="{DE56D177-27D4-49D2-B6DB-4BA957E32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724" y="4022311"/>
            <a:ext cx="3685201" cy="236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68139"/>
      </p:ext>
    </p:extLst>
  </p:cSld>
  <p:clrMapOvr>
    <a:masterClrMapping/>
  </p:clrMapOvr>
  <mc:AlternateContent xmlns:mc="http://schemas.openxmlformats.org/markup-compatibility/2006" xmlns:p14="http://schemas.microsoft.com/office/powerpoint/2010/main">
    <mc:Choice Requires="p14">
      <p:transition spd="slow" p14:dur="800" advClick="0" advTm="17000">
        <p:circle/>
      </p:transition>
    </mc:Choice>
    <mc:Fallback xmlns="">
      <p:transition spd="slow" advClick="0" advTm="17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3258-052A-4B20-A933-45267A70C48A}"/>
              </a:ext>
            </a:extLst>
          </p:cNvPr>
          <p:cNvSpPr>
            <a:spLocks noGrp="1"/>
          </p:cNvSpPr>
          <p:nvPr>
            <p:ph type="title"/>
          </p:nvPr>
        </p:nvSpPr>
        <p:spPr>
          <a:xfrm>
            <a:off x="1484310" y="192655"/>
            <a:ext cx="10018713" cy="1752599"/>
          </a:xfrm>
        </p:spPr>
        <p:txBody>
          <a:bodyPr/>
          <a:lstStyle/>
          <a:p>
            <a:r>
              <a:rPr lang="en-US" b="1" i="1" dirty="0"/>
              <a:t>What is diabetes?</a:t>
            </a:r>
          </a:p>
        </p:txBody>
      </p:sp>
      <p:sp>
        <p:nvSpPr>
          <p:cNvPr id="3" name="Content Placeholder 2">
            <a:extLst>
              <a:ext uri="{FF2B5EF4-FFF2-40B4-BE49-F238E27FC236}">
                <a16:creationId xmlns:a16="http://schemas.microsoft.com/office/drawing/2014/main" id="{FBD633A2-2CB5-4DC0-B31A-EE99F20E9734}"/>
              </a:ext>
            </a:extLst>
          </p:cNvPr>
          <p:cNvSpPr>
            <a:spLocks noGrp="1"/>
          </p:cNvSpPr>
          <p:nvPr>
            <p:ph idx="1"/>
          </p:nvPr>
        </p:nvSpPr>
        <p:spPr>
          <a:xfrm>
            <a:off x="1312031" y="1164534"/>
            <a:ext cx="10018713" cy="3124201"/>
          </a:xfrm>
        </p:spPr>
        <p:txBody>
          <a:bodyPr>
            <a:normAutofit/>
          </a:bodyPr>
          <a:lstStyle/>
          <a:p>
            <a:pPr marL="0" indent="0">
              <a:buNone/>
            </a:pPr>
            <a:r>
              <a:rPr lang="en-US" sz="2800" dirty="0">
                <a:latin typeface="+mj-lt"/>
                <a:ea typeface="Calibri" panose="020F0502020204030204" pitchFamily="34" charset="0"/>
              </a:rPr>
              <a:t>D</a:t>
            </a:r>
            <a:r>
              <a:rPr lang="en-US" sz="2800" dirty="0">
                <a:effectLst/>
                <a:latin typeface="+mj-lt"/>
                <a:ea typeface="Calibri" panose="020F0502020204030204" pitchFamily="34" charset="0"/>
              </a:rPr>
              <a:t>iabetes is when the pancreas fails to generate sufficient insulin or when the body struggles to utilize the insulin it produces, it leads to an imbalance in blood glucose levels. Insulin, a hormone responsible for controlling blood sugar, is crucial in this process.</a:t>
            </a:r>
            <a:endParaRPr lang="en-US" sz="4000" dirty="0">
              <a:latin typeface="+mj-lt"/>
            </a:endParaRPr>
          </a:p>
        </p:txBody>
      </p:sp>
      <p:pic>
        <p:nvPicPr>
          <p:cNvPr id="2050" name="Picture 2" descr="Diabetes, Infections and the Different Types of Gangrene: What You Need To  Know: Midwest Institute for Non-Surgical Therapy: Vascular and  Interventional Radiologists">
            <a:extLst>
              <a:ext uri="{FF2B5EF4-FFF2-40B4-BE49-F238E27FC236}">
                <a16:creationId xmlns:a16="http://schemas.microsoft.com/office/drawing/2014/main" id="{4CB46153-D154-470E-BC90-51A607E3D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74" y="4459852"/>
            <a:ext cx="3675822" cy="220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0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0">
        <p15:prstTrans prst="prestige"/>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E0BE-DA81-4EB9-9CE7-DCAFE71D44D1}"/>
              </a:ext>
            </a:extLst>
          </p:cNvPr>
          <p:cNvSpPr>
            <a:spLocks noGrp="1"/>
          </p:cNvSpPr>
          <p:nvPr>
            <p:ph type="title"/>
          </p:nvPr>
        </p:nvSpPr>
        <p:spPr>
          <a:xfrm>
            <a:off x="1382161" y="334314"/>
            <a:ext cx="10018713" cy="1752599"/>
          </a:xfrm>
        </p:spPr>
        <p:txBody>
          <a:bodyPr/>
          <a:lstStyle/>
          <a:p>
            <a:r>
              <a:rPr lang="en-US" b="1" i="1" dirty="0"/>
              <a:t>What are the causes of Diabetes?</a:t>
            </a:r>
          </a:p>
        </p:txBody>
      </p:sp>
      <p:sp>
        <p:nvSpPr>
          <p:cNvPr id="3" name="Content Placeholder 2">
            <a:extLst>
              <a:ext uri="{FF2B5EF4-FFF2-40B4-BE49-F238E27FC236}">
                <a16:creationId xmlns:a16="http://schemas.microsoft.com/office/drawing/2014/main" id="{2C4069DA-C6C5-46CF-A5E2-02854F299323}"/>
              </a:ext>
            </a:extLst>
          </p:cNvPr>
          <p:cNvSpPr>
            <a:spLocks noGrp="1"/>
          </p:cNvSpPr>
          <p:nvPr>
            <p:ph idx="1"/>
          </p:nvPr>
        </p:nvSpPr>
        <p:spPr>
          <a:xfrm>
            <a:off x="1537320" y="1646886"/>
            <a:ext cx="10018713" cy="3124201"/>
          </a:xfrm>
        </p:spPr>
        <p:txBody>
          <a:bodyPr>
            <a:normAutofit fontScale="77500" lnSpcReduction="20000"/>
          </a:bodyPr>
          <a:lstStyle/>
          <a:p>
            <a:pPr marL="0" indent="0">
              <a:buNone/>
            </a:pPr>
            <a:r>
              <a:rPr lang="en-US" sz="3200" dirty="0">
                <a:effectLst/>
                <a:latin typeface="+mj-lt"/>
                <a:ea typeface="Calibri" panose="020F0502020204030204" pitchFamily="34" charset="0"/>
                <a:cs typeface="Arial" panose="020B0604020202020204" pitchFamily="34" charset="0"/>
              </a:rPr>
              <a:t>Diabetes type 1 is caused by the immune system’s attacking and destroying of the beta cells which are cells that produce insulin, a hormone that controls the glucose level in the blood. Diabetes type 2 is the most common type of diabetes and is caused by various factors such as obesity, being physically unactive, insulin resistance and genes. Insulin resistance is when cells in the muscles, fat and liver cannot take up glucose from the blood easily and do not respond well to insulin. Gestational diabetes is believed to be developed during pregnancy.</a:t>
            </a:r>
          </a:p>
          <a:p>
            <a:pPr marL="0" indent="0">
              <a:buNone/>
            </a:pPr>
            <a:endParaRPr lang="en-US" dirty="0"/>
          </a:p>
        </p:txBody>
      </p:sp>
      <p:pic>
        <p:nvPicPr>
          <p:cNvPr id="3074" name="Picture 2" descr="Obesity concept banner make Royalty Free Vector Image">
            <a:extLst>
              <a:ext uri="{FF2B5EF4-FFF2-40B4-BE49-F238E27FC236}">
                <a16:creationId xmlns:a16="http://schemas.microsoft.com/office/drawing/2014/main" id="{5A018CBE-EBDC-46FA-A7BD-D34FACEBA6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077"/>
          <a:stretch/>
        </p:blipFill>
        <p:spPr bwMode="auto">
          <a:xfrm>
            <a:off x="7859649" y="4094922"/>
            <a:ext cx="3541225" cy="24287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NA sequence alterations linked to type 2 diabetes genes and mechanisms">
            <a:extLst>
              <a:ext uri="{FF2B5EF4-FFF2-40B4-BE49-F238E27FC236}">
                <a16:creationId xmlns:a16="http://schemas.microsoft.com/office/drawing/2014/main" id="{5725441B-ED65-44AD-B9E4-D72A824B4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96" y="4567486"/>
            <a:ext cx="3856788" cy="215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5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26000">
        <p15:prstTrans prst="origami"/>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2000"/>
                                        <p:tgtEl>
                                          <p:spTgt spid="3074"/>
                                        </p:tgtEl>
                                      </p:cBhvr>
                                    </p:animEffect>
                                    <p:anim calcmode="lin" valueType="num">
                                      <p:cBhvr>
                                        <p:cTn id="26" dur="2000" fill="hold"/>
                                        <p:tgtEl>
                                          <p:spTgt spid="3074"/>
                                        </p:tgtEl>
                                        <p:attrNameLst>
                                          <p:attrName>ppt_w</p:attrName>
                                        </p:attrNameLst>
                                      </p:cBhvr>
                                      <p:tavLst>
                                        <p:tav tm="0" fmla="#ppt_w*sin(2.5*pi*$)">
                                          <p:val>
                                            <p:fltVal val="0"/>
                                          </p:val>
                                        </p:tav>
                                        <p:tav tm="100000">
                                          <p:val>
                                            <p:fltVal val="1"/>
                                          </p:val>
                                        </p:tav>
                                      </p:tavLst>
                                    </p:anim>
                                    <p:anim calcmode="lin" valueType="num">
                                      <p:cBhvr>
                                        <p:cTn id="27"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94FF-BBA2-4917-9768-48A33B061AB8}"/>
              </a:ext>
            </a:extLst>
          </p:cNvPr>
          <p:cNvSpPr>
            <a:spLocks noGrp="1"/>
          </p:cNvSpPr>
          <p:nvPr>
            <p:ph type="title"/>
          </p:nvPr>
        </p:nvSpPr>
        <p:spPr/>
        <p:txBody>
          <a:bodyPr/>
          <a:lstStyle/>
          <a:p>
            <a:r>
              <a:rPr lang="en-US" b="1" i="1" dirty="0"/>
              <a:t>What are the symptoms of diabetes?</a:t>
            </a:r>
          </a:p>
        </p:txBody>
      </p:sp>
      <p:sp>
        <p:nvSpPr>
          <p:cNvPr id="3" name="Content Placeholder 2">
            <a:extLst>
              <a:ext uri="{FF2B5EF4-FFF2-40B4-BE49-F238E27FC236}">
                <a16:creationId xmlns:a16="http://schemas.microsoft.com/office/drawing/2014/main" id="{F633DA66-C32F-4B0E-8509-3661C035024E}"/>
              </a:ext>
            </a:extLst>
          </p:cNvPr>
          <p:cNvSpPr>
            <a:spLocks noGrp="1"/>
          </p:cNvSpPr>
          <p:nvPr>
            <p:ph idx="1"/>
          </p:nvPr>
        </p:nvSpPr>
        <p:spPr>
          <a:xfrm>
            <a:off x="1484310" y="1974575"/>
            <a:ext cx="10018713" cy="3816626"/>
          </a:xfrm>
        </p:spPr>
        <p:txBody>
          <a:bodyPr/>
          <a:lstStyle/>
          <a:p>
            <a:pPr marL="0" indent="0">
              <a:buNone/>
            </a:pPr>
            <a:r>
              <a:rPr lang="en-US" dirty="0"/>
              <a:t>There are many symptoms of diabetes and they include:</a:t>
            </a:r>
          </a:p>
          <a:p>
            <a:r>
              <a:rPr lang="en-US" dirty="0"/>
              <a:t>Extreme exhaustion</a:t>
            </a:r>
          </a:p>
          <a:p>
            <a:r>
              <a:rPr lang="en-US" dirty="0"/>
              <a:t>Unintentional weight loss</a:t>
            </a:r>
          </a:p>
          <a:p>
            <a:r>
              <a:rPr lang="en-US" dirty="0"/>
              <a:t>Intense hunger and thirst</a:t>
            </a:r>
          </a:p>
          <a:p>
            <a:r>
              <a:rPr lang="en-US" dirty="0"/>
              <a:t>Slow healing wounds</a:t>
            </a:r>
          </a:p>
          <a:p>
            <a:r>
              <a:rPr lang="en-US" dirty="0"/>
              <a:t>Tingling or numbness in body parts</a:t>
            </a:r>
          </a:p>
          <a:p>
            <a:r>
              <a:rPr lang="en-US" dirty="0"/>
              <a:t>Increased frequency of urination</a:t>
            </a:r>
          </a:p>
          <a:p>
            <a:endParaRPr lang="en-US" dirty="0"/>
          </a:p>
        </p:txBody>
      </p:sp>
      <p:pic>
        <p:nvPicPr>
          <p:cNvPr id="4098" name="Picture 2" descr="Do you always feel tired? These health conditions could be the reason |  TheHealthSite.com">
            <a:extLst>
              <a:ext uri="{FF2B5EF4-FFF2-40B4-BE49-F238E27FC236}">
                <a16:creationId xmlns:a16="http://schemas.microsoft.com/office/drawing/2014/main" id="{986293BD-1C06-47C9-9BC3-0D3F37D4E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202" y="2852528"/>
            <a:ext cx="3936032" cy="229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917054"/>
      </p:ext>
    </p:extLst>
  </p:cSld>
  <p:clrMapOvr>
    <a:masterClrMapping/>
  </p:clrMapOvr>
  <mc:AlternateContent xmlns:mc="http://schemas.openxmlformats.org/markup-compatibility/2006" xmlns:p14="http://schemas.microsoft.com/office/powerpoint/2010/main">
    <mc:Choice Requires="p14">
      <p:transition spd="slow" p14:dur="4400" advClick="0" advTm="19000">
        <p14:honeycomb/>
      </p:transition>
    </mc:Choice>
    <mc:Fallback xmlns="">
      <p:transition spd="slow" advClick="0"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CD6D-01CB-4370-A339-54E8D04EA39A}"/>
              </a:ext>
            </a:extLst>
          </p:cNvPr>
          <p:cNvSpPr>
            <a:spLocks noGrp="1"/>
          </p:cNvSpPr>
          <p:nvPr>
            <p:ph type="title"/>
          </p:nvPr>
        </p:nvSpPr>
        <p:spPr>
          <a:xfrm>
            <a:off x="1179511" y="23191"/>
            <a:ext cx="10018713" cy="1752599"/>
          </a:xfrm>
        </p:spPr>
        <p:txBody>
          <a:bodyPr/>
          <a:lstStyle/>
          <a:p>
            <a:r>
              <a:rPr lang="en-US" b="1" i="1" dirty="0"/>
              <a:t>What are the types of Diabetes?</a:t>
            </a:r>
          </a:p>
        </p:txBody>
      </p:sp>
      <p:sp>
        <p:nvSpPr>
          <p:cNvPr id="3" name="Content Placeholder 2">
            <a:extLst>
              <a:ext uri="{FF2B5EF4-FFF2-40B4-BE49-F238E27FC236}">
                <a16:creationId xmlns:a16="http://schemas.microsoft.com/office/drawing/2014/main" id="{89021996-D343-4935-A3AA-4E23EEE45539}"/>
              </a:ext>
            </a:extLst>
          </p:cNvPr>
          <p:cNvSpPr>
            <a:spLocks noGrp="1"/>
          </p:cNvSpPr>
          <p:nvPr>
            <p:ph idx="1"/>
          </p:nvPr>
        </p:nvSpPr>
        <p:spPr>
          <a:xfrm>
            <a:off x="1577076" y="1336697"/>
            <a:ext cx="10018713" cy="3124201"/>
          </a:xfrm>
        </p:spPr>
        <p:txBody>
          <a:bodyPr>
            <a:noAutofit/>
          </a:bodyPr>
          <a:lstStyle/>
          <a:p>
            <a:pPr marL="0" indent="0">
              <a:buNone/>
            </a:pPr>
            <a:r>
              <a:rPr lang="en-US" dirty="0"/>
              <a:t>There are three types of diabetes and they are:</a:t>
            </a:r>
          </a:p>
          <a:p>
            <a:r>
              <a:rPr lang="en-US" dirty="0"/>
              <a:t>Type 1: </a:t>
            </a:r>
            <a:r>
              <a:rPr lang="en-US" i="1" dirty="0">
                <a:solidFill>
                  <a:srgbClr val="000000"/>
                </a:solidFill>
                <a:effectLst/>
                <a:ea typeface="Calibri" panose="020F0502020204030204" pitchFamily="34" charset="0"/>
              </a:rPr>
              <a:t>Resulting from an autoimmune reaction where the body attacks itself, this type prevents insulin production.</a:t>
            </a:r>
          </a:p>
          <a:p>
            <a:r>
              <a:rPr lang="en-US" i="1" dirty="0">
                <a:solidFill>
                  <a:srgbClr val="000000"/>
                </a:solidFill>
              </a:rPr>
              <a:t>Type 2: I</a:t>
            </a:r>
            <a:r>
              <a:rPr lang="en-US" i="1" dirty="0">
                <a:solidFill>
                  <a:srgbClr val="000000"/>
                </a:solidFill>
                <a:effectLst/>
                <a:ea typeface="Calibri" panose="020F0502020204030204" pitchFamily="34" charset="0"/>
              </a:rPr>
              <a:t>s the most common type of diabetes, this type occurs when the body can't produce enough insulin to control high blood sugar level</a:t>
            </a:r>
          </a:p>
          <a:p>
            <a:r>
              <a:rPr lang="en-US" i="1" dirty="0">
                <a:solidFill>
                  <a:srgbClr val="000000"/>
                </a:solidFill>
              </a:rPr>
              <a:t>Gestational diabetes:</a:t>
            </a:r>
            <a:r>
              <a:rPr lang="en-US" i="1" dirty="0">
                <a:solidFill>
                  <a:srgbClr val="000000"/>
                </a:solidFill>
                <a:effectLst/>
                <a:ea typeface="Calibri" panose="020F0502020204030204" pitchFamily="34" charset="0"/>
              </a:rPr>
              <a:t> Occurring during pregnancy in women with no prior diabetes history, it increases health risks for the baby and usually resolves after childbirth.</a:t>
            </a:r>
            <a:endParaRPr lang="en-US" dirty="0"/>
          </a:p>
        </p:txBody>
      </p:sp>
      <p:pic>
        <p:nvPicPr>
          <p:cNvPr id="5122" name="Picture 2" descr="Different Types of Diabetes - Nivaran Health">
            <a:extLst>
              <a:ext uri="{FF2B5EF4-FFF2-40B4-BE49-F238E27FC236}">
                <a16:creationId xmlns:a16="http://schemas.microsoft.com/office/drawing/2014/main" id="{AA554EAF-7DF4-42B1-B8A9-D7E60EA01B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89" b="24120"/>
          <a:stretch/>
        </p:blipFill>
        <p:spPr bwMode="auto">
          <a:xfrm>
            <a:off x="3693214" y="4460898"/>
            <a:ext cx="4165325" cy="221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54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2000">
        <p15:prstTrans prst="airplane"/>
      </p:transition>
    </mc:Choice>
    <mc:Fallback xmlns="">
      <p:transition spd="slow"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4FEA-C502-420E-A497-BF282F30FCA6}"/>
              </a:ext>
            </a:extLst>
          </p:cNvPr>
          <p:cNvSpPr>
            <a:spLocks noGrp="1"/>
          </p:cNvSpPr>
          <p:nvPr>
            <p:ph type="title"/>
          </p:nvPr>
        </p:nvSpPr>
        <p:spPr/>
        <p:txBody>
          <a:bodyPr/>
          <a:lstStyle/>
          <a:p>
            <a:r>
              <a:rPr lang="en-US" b="1" i="1" dirty="0"/>
              <a:t>How does diabetes affect the lives of the ones suffering from it?</a:t>
            </a:r>
          </a:p>
        </p:txBody>
      </p:sp>
      <p:sp>
        <p:nvSpPr>
          <p:cNvPr id="3" name="Content Placeholder 2">
            <a:extLst>
              <a:ext uri="{FF2B5EF4-FFF2-40B4-BE49-F238E27FC236}">
                <a16:creationId xmlns:a16="http://schemas.microsoft.com/office/drawing/2014/main" id="{6C53549F-58AB-4356-AC78-75AD4F6394CD}"/>
              </a:ext>
            </a:extLst>
          </p:cNvPr>
          <p:cNvSpPr>
            <a:spLocks noGrp="1"/>
          </p:cNvSpPr>
          <p:nvPr>
            <p:ph idx="1"/>
          </p:nvPr>
        </p:nvSpPr>
        <p:spPr>
          <a:xfrm>
            <a:off x="1484310" y="2587486"/>
            <a:ext cx="10018713" cy="3124201"/>
          </a:xfrm>
        </p:spPr>
        <p:txBody>
          <a:bodyPr/>
          <a:lstStyle/>
          <a:p>
            <a:pPr marL="0" indent="0">
              <a:buNone/>
            </a:pPr>
            <a:r>
              <a:rPr lang="en-US" dirty="0">
                <a:effectLst/>
                <a:ea typeface="Calibri" panose="020F0502020204030204" pitchFamily="34" charset="0"/>
                <a:cs typeface="Arial" panose="020B0604020202020204" pitchFamily="34" charset="0"/>
              </a:rPr>
              <a:t>When diabetes is not controlled well, the blood sugar level goes up.  This can damage many body parts including: The eyes, the heart, the feet, the nerves and the kidneys. It can also cause high blood pressure which is very dangerous. In the terms of social life, diabetes can cause anxiety and stress, especially hypo anxiety that is the fear of situations where a person might get low blood sugar, for example during exercise, which can lead to avoiding such social situations. </a:t>
            </a:r>
          </a:p>
          <a:p>
            <a:pPr marL="0" indent="0">
              <a:buNone/>
            </a:pPr>
            <a:endParaRPr lang="en-US" dirty="0"/>
          </a:p>
        </p:txBody>
      </p:sp>
      <p:pic>
        <p:nvPicPr>
          <p:cNvPr id="6148" name="Picture 4" descr="Premium Vector | Human body organs infographics eye heart liver and stomach  bladder brain lungs or kidney with intestines">
            <a:extLst>
              <a:ext uri="{FF2B5EF4-FFF2-40B4-BE49-F238E27FC236}">
                <a16:creationId xmlns:a16="http://schemas.microsoft.com/office/drawing/2014/main" id="{E4493029-DC2E-483F-B0E3-AB11280278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002" t="5743" r="4439" b="62085"/>
          <a:stretch/>
        </p:blipFill>
        <p:spPr bwMode="auto">
          <a:xfrm>
            <a:off x="10197481" y="4888396"/>
            <a:ext cx="1762539" cy="19182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remium Vector | Human body organs infographics eye heart liver and stomach  bladder brain lungs or kidney with intestines">
            <a:extLst>
              <a:ext uri="{FF2B5EF4-FFF2-40B4-BE49-F238E27FC236}">
                <a16:creationId xmlns:a16="http://schemas.microsoft.com/office/drawing/2014/main" id="{E8D037D3-1687-4E01-BB1C-F8DF8CE2B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47" t="69781" r="4660" b="3994"/>
          <a:stretch/>
        </p:blipFill>
        <p:spPr bwMode="auto">
          <a:xfrm>
            <a:off x="8030817" y="5078896"/>
            <a:ext cx="1961322" cy="15637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remium Vector | Human body organs infographics eye heart liver and stomach  bladder brain lungs or kidney with intestines">
            <a:extLst>
              <a:ext uri="{FF2B5EF4-FFF2-40B4-BE49-F238E27FC236}">
                <a16:creationId xmlns:a16="http://schemas.microsoft.com/office/drawing/2014/main" id="{7B802C21-F8EC-4FF7-A943-893C02E5A4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7" t="8883" r="67107" b="61724"/>
          <a:stretch/>
        </p:blipFill>
        <p:spPr bwMode="auto">
          <a:xfrm>
            <a:off x="5612189" y="4984474"/>
            <a:ext cx="1762954"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16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25000">
        <p15:prstTrans prst="fracture"/>
      </p:transition>
    </mc:Choice>
    <mc:Fallback>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ipe(down)">
                                      <p:cBhvr>
                                        <p:cTn id="7" dur="580">
                                          <p:stCondLst>
                                            <p:cond delay="0"/>
                                          </p:stCondLst>
                                        </p:cTn>
                                        <p:tgtEl>
                                          <p:spTgt spid="6152"/>
                                        </p:tgtEl>
                                      </p:cBhvr>
                                    </p:animEffect>
                                    <p:anim calcmode="lin" valueType="num">
                                      <p:cBhvr>
                                        <p:cTn id="8" dur="1822" tmFilter="0,0; 0.14,0.36; 0.43,0.73; 0.71,0.91; 1.0,1.0">
                                          <p:stCondLst>
                                            <p:cond delay="0"/>
                                          </p:stCondLst>
                                        </p:cTn>
                                        <p:tgtEl>
                                          <p:spTgt spid="61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52"/>
                                        </p:tgtEl>
                                        <p:attrNameLst>
                                          <p:attrName>ppt_y</p:attrName>
                                        </p:attrNameLst>
                                      </p:cBhvr>
                                      <p:tavLst>
                                        <p:tav tm="0" fmla="#ppt_y-sin(pi*$)/81">
                                          <p:val>
                                            <p:fltVal val="0"/>
                                          </p:val>
                                        </p:tav>
                                        <p:tav tm="100000">
                                          <p:val>
                                            <p:fltVal val="1"/>
                                          </p:val>
                                        </p:tav>
                                      </p:tavLst>
                                    </p:anim>
                                    <p:animScale>
                                      <p:cBhvr>
                                        <p:cTn id="13" dur="26">
                                          <p:stCondLst>
                                            <p:cond delay="650"/>
                                          </p:stCondLst>
                                        </p:cTn>
                                        <p:tgtEl>
                                          <p:spTgt spid="6152"/>
                                        </p:tgtEl>
                                      </p:cBhvr>
                                      <p:to x="100000" y="60000"/>
                                    </p:animScale>
                                    <p:animScale>
                                      <p:cBhvr>
                                        <p:cTn id="14" dur="166" decel="50000">
                                          <p:stCondLst>
                                            <p:cond delay="676"/>
                                          </p:stCondLst>
                                        </p:cTn>
                                        <p:tgtEl>
                                          <p:spTgt spid="6152"/>
                                        </p:tgtEl>
                                      </p:cBhvr>
                                      <p:to x="100000" y="100000"/>
                                    </p:animScale>
                                    <p:animScale>
                                      <p:cBhvr>
                                        <p:cTn id="15" dur="26">
                                          <p:stCondLst>
                                            <p:cond delay="1312"/>
                                          </p:stCondLst>
                                        </p:cTn>
                                        <p:tgtEl>
                                          <p:spTgt spid="6152"/>
                                        </p:tgtEl>
                                      </p:cBhvr>
                                      <p:to x="100000" y="80000"/>
                                    </p:animScale>
                                    <p:animScale>
                                      <p:cBhvr>
                                        <p:cTn id="16" dur="166" decel="50000">
                                          <p:stCondLst>
                                            <p:cond delay="1338"/>
                                          </p:stCondLst>
                                        </p:cTn>
                                        <p:tgtEl>
                                          <p:spTgt spid="6152"/>
                                        </p:tgtEl>
                                      </p:cBhvr>
                                      <p:to x="100000" y="100000"/>
                                    </p:animScale>
                                    <p:animScale>
                                      <p:cBhvr>
                                        <p:cTn id="17" dur="26">
                                          <p:stCondLst>
                                            <p:cond delay="1642"/>
                                          </p:stCondLst>
                                        </p:cTn>
                                        <p:tgtEl>
                                          <p:spTgt spid="6152"/>
                                        </p:tgtEl>
                                      </p:cBhvr>
                                      <p:to x="100000" y="90000"/>
                                    </p:animScale>
                                    <p:animScale>
                                      <p:cBhvr>
                                        <p:cTn id="18" dur="166" decel="50000">
                                          <p:stCondLst>
                                            <p:cond delay="1668"/>
                                          </p:stCondLst>
                                        </p:cTn>
                                        <p:tgtEl>
                                          <p:spTgt spid="6152"/>
                                        </p:tgtEl>
                                      </p:cBhvr>
                                      <p:to x="100000" y="100000"/>
                                    </p:animScale>
                                    <p:animScale>
                                      <p:cBhvr>
                                        <p:cTn id="19" dur="26">
                                          <p:stCondLst>
                                            <p:cond delay="1808"/>
                                          </p:stCondLst>
                                        </p:cTn>
                                        <p:tgtEl>
                                          <p:spTgt spid="6152"/>
                                        </p:tgtEl>
                                      </p:cBhvr>
                                      <p:to x="100000" y="95000"/>
                                    </p:animScale>
                                    <p:animScale>
                                      <p:cBhvr>
                                        <p:cTn id="20" dur="166" decel="50000">
                                          <p:stCondLst>
                                            <p:cond delay="1834"/>
                                          </p:stCondLst>
                                        </p:cTn>
                                        <p:tgtEl>
                                          <p:spTgt spid="6152"/>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6150"/>
                                        </p:tgtEl>
                                        <p:attrNameLst>
                                          <p:attrName>style.visibility</p:attrName>
                                        </p:attrNameLst>
                                      </p:cBhvr>
                                      <p:to>
                                        <p:strVal val="visible"/>
                                      </p:to>
                                    </p:set>
                                    <p:animEffect transition="in" filter="fade">
                                      <p:cBhvr>
                                        <p:cTn id="24" dur="1000"/>
                                        <p:tgtEl>
                                          <p:spTgt spid="6150"/>
                                        </p:tgtEl>
                                      </p:cBhvr>
                                    </p:animEffect>
                                    <p:anim calcmode="lin" valueType="num">
                                      <p:cBhvr>
                                        <p:cTn id="25" dur="1000" fill="hold"/>
                                        <p:tgtEl>
                                          <p:spTgt spid="6150"/>
                                        </p:tgtEl>
                                        <p:attrNameLst>
                                          <p:attrName>ppt_x</p:attrName>
                                        </p:attrNameLst>
                                      </p:cBhvr>
                                      <p:tavLst>
                                        <p:tav tm="0">
                                          <p:val>
                                            <p:strVal val="#ppt_x"/>
                                          </p:val>
                                        </p:tav>
                                        <p:tav tm="100000">
                                          <p:val>
                                            <p:strVal val="#ppt_x"/>
                                          </p:val>
                                        </p:tav>
                                      </p:tavLst>
                                    </p:anim>
                                    <p:anim calcmode="lin" valueType="num">
                                      <p:cBhvr>
                                        <p:cTn id="26" dur="1000" fill="hold"/>
                                        <p:tgtEl>
                                          <p:spTgt spid="615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1" presetClass="entr" presetSubtype="1" fill="hold" nodeType="after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wheel(1)">
                                      <p:cBhvr>
                                        <p:cTn id="30"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831A-BC59-46B5-8368-D344031248D8}"/>
              </a:ext>
            </a:extLst>
          </p:cNvPr>
          <p:cNvSpPr>
            <a:spLocks noGrp="1"/>
          </p:cNvSpPr>
          <p:nvPr>
            <p:ph type="title"/>
          </p:nvPr>
        </p:nvSpPr>
        <p:spPr>
          <a:xfrm>
            <a:off x="1418050" y="0"/>
            <a:ext cx="10018713" cy="1752599"/>
          </a:xfrm>
        </p:spPr>
        <p:txBody>
          <a:bodyPr/>
          <a:lstStyle/>
          <a:p>
            <a:r>
              <a:rPr lang="en-US" b="1" i="1" dirty="0"/>
              <a:t>How can we prevent diabetes?</a:t>
            </a:r>
          </a:p>
        </p:txBody>
      </p:sp>
      <p:sp>
        <p:nvSpPr>
          <p:cNvPr id="3" name="Content Placeholder 2">
            <a:extLst>
              <a:ext uri="{FF2B5EF4-FFF2-40B4-BE49-F238E27FC236}">
                <a16:creationId xmlns:a16="http://schemas.microsoft.com/office/drawing/2014/main" id="{A408E24C-69BE-465F-9A84-FEEEB7682C48}"/>
              </a:ext>
            </a:extLst>
          </p:cNvPr>
          <p:cNvSpPr>
            <a:spLocks noGrp="1"/>
          </p:cNvSpPr>
          <p:nvPr>
            <p:ph idx="1"/>
          </p:nvPr>
        </p:nvSpPr>
        <p:spPr>
          <a:xfrm>
            <a:off x="1643337" y="1752599"/>
            <a:ext cx="10018713" cy="4191001"/>
          </a:xfrm>
        </p:spPr>
        <p:txBody>
          <a:bodyPr>
            <a:normAutofit fontScale="77500" lnSpcReduction="20000"/>
          </a:bodyPr>
          <a:lstStyle/>
          <a:p>
            <a:pPr marL="0" indent="0">
              <a:buNone/>
            </a:pPr>
            <a:r>
              <a:rPr lang="en-US" sz="3400" dirty="0"/>
              <a:t>There are many ways to prevent diabetes, and they include:</a:t>
            </a:r>
          </a:p>
          <a:p>
            <a:r>
              <a:rPr lang="en-US" sz="3400" dirty="0"/>
              <a:t>Healthy eating, by choosing a variety of nutrient-dense foods to maintain a balanced diet </a:t>
            </a:r>
          </a:p>
          <a:p>
            <a:r>
              <a:rPr lang="en-US" sz="3400" dirty="0"/>
              <a:t>Engaging in regular physical activity such as swimming or jogging</a:t>
            </a:r>
          </a:p>
          <a:p>
            <a:r>
              <a:rPr lang="en-US" sz="3400" dirty="0"/>
              <a:t>Achieving and maintaining a healthy weight</a:t>
            </a:r>
          </a:p>
          <a:p>
            <a:r>
              <a:rPr lang="en-US" sz="3400" dirty="0"/>
              <a:t>Drinking plenty of water</a:t>
            </a:r>
          </a:p>
          <a:p>
            <a:r>
              <a:rPr lang="en-US" sz="3400" dirty="0"/>
              <a:t>Decreasing the consumption of sugary drinks</a:t>
            </a:r>
          </a:p>
          <a:p>
            <a:r>
              <a:rPr lang="en-US" sz="3400" dirty="0"/>
              <a:t>Scheduling regular check-ups with your doctor to monitor your health and blood glucose levels</a:t>
            </a:r>
          </a:p>
          <a:p>
            <a:endParaRPr lang="en-US" dirty="0"/>
          </a:p>
          <a:p>
            <a:endParaRPr lang="en-US" dirty="0"/>
          </a:p>
          <a:p>
            <a:endParaRPr lang="en-US" dirty="0"/>
          </a:p>
        </p:txBody>
      </p:sp>
      <p:pic>
        <p:nvPicPr>
          <p:cNvPr id="8194" name="Picture 2" descr="The 10 rules of a heart-healthy diet - Harvard Health">
            <a:extLst>
              <a:ext uri="{FF2B5EF4-FFF2-40B4-BE49-F238E27FC236}">
                <a16:creationId xmlns:a16="http://schemas.microsoft.com/office/drawing/2014/main" id="{8AEF0209-3F49-4D9F-AD10-3A4DF95C4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766" y="5007328"/>
            <a:ext cx="2107096" cy="16612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hoose Healthy Drinks">
            <a:extLst>
              <a:ext uri="{FF2B5EF4-FFF2-40B4-BE49-F238E27FC236}">
                <a16:creationId xmlns:a16="http://schemas.microsoft.com/office/drawing/2014/main" id="{AFE25E01-AF47-43DF-994D-4D26649AE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02" y="5208104"/>
            <a:ext cx="1603513" cy="16035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iabetes tests in America fall by 65 per cent amid COVID-19 - Diabetes">
            <a:extLst>
              <a:ext uri="{FF2B5EF4-FFF2-40B4-BE49-F238E27FC236}">
                <a16:creationId xmlns:a16="http://schemas.microsoft.com/office/drawing/2014/main" id="{602C3D99-F786-49EC-B33D-9C8CB1279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379" y="4922345"/>
            <a:ext cx="2748030" cy="183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56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5000">
        <p15:prstTrans prst="crush"/>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2000"/>
                                        <p:tgtEl>
                                          <p:spTgt spid="8196"/>
                                        </p:tgtEl>
                                      </p:cBhvr>
                                    </p:animEffect>
                                    <p:anim calcmode="lin" valueType="num">
                                      <p:cBhvr>
                                        <p:cTn id="12" dur="2000" fill="hold"/>
                                        <p:tgtEl>
                                          <p:spTgt spid="8196"/>
                                        </p:tgtEl>
                                        <p:attrNameLst>
                                          <p:attrName>ppt_w</p:attrName>
                                        </p:attrNameLst>
                                      </p:cBhvr>
                                      <p:tavLst>
                                        <p:tav tm="0" fmla="#ppt_w*sin(2.5*pi*$)">
                                          <p:val>
                                            <p:fltVal val="0"/>
                                          </p:val>
                                        </p:tav>
                                        <p:tav tm="100000">
                                          <p:val>
                                            <p:fltVal val="1"/>
                                          </p:val>
                                        </p:tav>
                                      </p:tavLst>
                                    </p:anim>
                                    <p:anim calcmode="lin" valueType="num">
                                      <p:cBhvr>
                                        <p:cTn id="13" dur="2000" fill="hold"/>
                                        <p:tgtEl>
                                          <p:spTgt spid="819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wipe(down)">
                                      <p:cBhvr>
                                        <p:cTn id="1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743F-4A46-4F5F-8927-86322C1B7A9C}"/>
              </a:ext>
            </a:extLst>
          </p:cNvPr>
          <p:cNvSpPr>
            <a:spLocks noGrp="1"/>
          </p:cNvSpPr>
          <p:nvPr>
            <p:ph type="title"/>
          </p:nvPr>
        </p:nvSpPr>
        <p:spPr>
          <a:xfrm>
            <a:off x="1378294" y="-96079"/>
            <a:ext cx="10018713" cy="1752599"/>
          </a:xfrm>
        </p:spPr>
        <p:txBody>
          <a:bodyPr/>
          <a:lstStyle/>
          <a:p>
            <a:pPr algn="l"/>
            <a:r>
              <a:rPr lang="en-US" b="1" i="1" dirty="0"/>
              <a:t>Interesting Facts about Diabetes:</a:t>
            </a:r>
          </a:p>
        </p:txBody>
      </p:sp>
      <p:sp>
        <p:nvSpPr>
          <p:cNvPr id="3" name="Content Placeholder 2">
            <a:extLst>
              <a:ext uri="{FF2B5EF4-FFF2-40B4-BE49-F238E27FC236}">
                <a16:creationId xmlns:a16="http://schemas.microsoft.com/office/drawing/2014/main" id="{AAD567E2-70DC-427F-BCAF-1BDCCDE6654B}"/>
              </a:ext>
            </a:extLst>
          </p:cNvPr>
          <p:cNvSpPr>
            <a:spLocks noGrp="1"/>
          </p:cNvSpPr>
          <p:nvPr>
            <p:ph idx="1"/>
          </p:nvPr>
        </p:nvSpPr>
        <p:spPr>
          <a:xfrm>
            <a:off x="1378294" y="1325217"/>
            <a:ext cx="10018713" cy="4843670"/>
          </a:xfrm>
        </p:spPr>
        <p:txBody>
          <a:bodyPr>
            <a:normAutofit fontScale="77500" lnSpcReduction="20000"/>
          </a:bodyPr>
          <a:lstStyle/>
          <a:p>
            <a:pPr marL="0" indent="0">
              <a:buNone/>
            </a:pPr>
            <a:r>
              <a:rPr lang="en-US" sz="4400" b="1" i="1" dirty="0"/>
              <a:t>Did you know that:</a:t>
            </a:r>
          </a:p>
          <a:p>
            <a:r>
              <a:rPr lang="en-US" sz="2900" dirty="0"/>
              <a:t>The first successful insulin injection in humans took place on January 11</a:t>
            </a:r>
            <a:r>
              <a:rPr lang="en-US" sz="2900" baseline="30000" dirty="0"/>
              <a:t>th</a:t>
            </a:r>
            <a:r>
              <a:rPr lang="en-US" sz="2900" dirty="0"/>
              <a:t> 1922, which marked a significant breakthrough in diabetes treatment</a:t>
            </a:r>
          </a:p>
          <a:p>
            <a:r>
              <a:rPr lang="en-US" sz="2900" dirty="0"/>
              <a:t>Dogs and cats can also develop diabetes</a:t>
            </a:r>
          </a:p>
          <a:p>
            <a:r>
              <a:rPr lang="en-US" sz="2900" dirty="0"/>
              <a:t>The International Space Station has had astronauts with diabetes go to space while closely monitoring their health</a:t>
            </a:r>
          </a:p>
          <a:p>
            <a:r>
              <a:rPr lang="en-US" sz="2900" dirty="0"/>
              <a:t>November is diabetes awareness month, and national diabetes day is the 14</a:t>
            </a:r>
            <a:r>
              <a:rPr lang="en-US" sz="2900" baseline="30000" dirty="0"/>
              <a:t>th</a:t>
            </a:r>
            <a:r>
              <a:rPr lang="en-US" sz="2900" dirty="0"/>
              <a:t> of November </a:t>
            </a:r>
          </a:p>
          <a:p>
            <a:r>
              <a:rPr lang="en-US" sz="2900" dirty="0"/>
              <a:t>Before the development of insulin, insulin used to be extracted from animals such as cows</a:t>
            </a:r>
          </a:p>
          <a:p>
            <a:r>
              <a:rPr lang="en-US" sz="2900" dirty="0"/>
              <a:t>Sometimes, uncontrolled diabetes can lead to a fruity or sweet odor on the breath </a:t>
            </a:r>
          </a:p>
          <a:p>
            <a:endParaRPr lang="en-US" dirty="0"/>
          </a:p>
          <a:p>
            <a:endParaRPr lang="en-US" dirty="0"/>
          </a:p>
        </p:txBody>
      </p:sp>
      <p:pic>
        <p:nvPicPr>
          <p:cNvPr id="7170" name="Picture 2" descr="Diabetes Awareness">
            <a:extLst>
              <a:ext uri="{FF2B5EF4-FFF2-40B4-BE49-F238E27FC236}">
                <a16:creationId xmlns:a16="http://schemas.microsoft.com/office/drawing/2014/main" id="{19484A06-51BB-433B-A293-063607F79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56" y="5489712"/>
            <a:ext cx="2716697" cy="135834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ll you need to know about Insulin shots | Narayana Health">
            <a:extLst>
              <a:ext uri="{FF2B5EF4-FFF2-40B4-BE49-F238E27FC236}">
                <a16:creationId xmlns:a16="http://schemas.microsoft.com/office/drawing/2014/main" id="{72A4CB56-87DE-4FC9-A646-47D0F9270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462" y="5489712"/>
            <a:ext cx="2436122" cy="132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3666"/>
      </p:ext>
    </p:extLst>
  </p:cSld>
  <p:clrMapOvr>
    <a:masterClrMapping/>
  </p:clrMapOvr>
  <p:transition spd="slow" advClick="0" advTm="25000">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7913</TotalTime>
  <Words>816</Words>
  <Application>Microsoft Office PowerPoint</Application>
  <PresentationFormat>Widescreen</PresentationFormat>
  <Paragraphs>61</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Symbol</vt:lpstr>
      <vt:lpstr>Parallax</vt:lpstr>
      <vt:lpstr>Diabetes</vt:lpstr>
      <vt:lpstr>PowerPoint Presentation</vt:lpstr>
      <vt:lpstr>What is diabetes?</vt:lpstr>
      <vt:lpstr>What are the causes of Diabetes?</vt:lpstr>
      <vt:lpstr>What are the symptoms of diabetes?</vt:lpstr>
      <vt:lpstr>What are the types of Diabetes?</vt:lpstr>
      <vt:lpstr>How does diabetes affect the lives of the ones suffering from it?</vt:lpstr>
      <vt:lpstr>How can we prevent diabetes?</vt:lpstr>
      <vt:lpstr>Interesting Facts about Diabetes:</vt:lpstr>
      <vt:lpstr>Below is the animated video we made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Salem .D.S.Nijmeh</dc:creator>
  <cp:lastModifiedBy>Salem .D.S.Nijmeh</cp:lastModifiedBy>
  <cp:revision>71</cp:revision>
  <dcterms:created xsi:type="dcterms:W3CDTF">2023-09-13T19:01:09Z</dcterms:created>
  <dcterms:modified xsi:type="dcterms:W3CDTF">2023-11-14T19:02:46Z</dcterms:modified>
</cp:coreProperties>
</file>