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57" r:id="rId4"/>
    <p:sldId id="258" r:id="rId5"/>
    <p:sldId id="259" r:id="rId6"/>
    <p:sldId id="260" r:id="rId7"/>
    <p:sldId id="261" r:id="rId8"/>
    <p:sldId id="264"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0" d="100"/>
          <a:sy n="110" d="100"/>
        </p:scale>
        <p:origin x="57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A10014B7-4054-477C-AC86-8E25EC4C33CC}" type="datetimeFigureOut">
              <a:rPr lang="en-US" smtClean="0"/>
              <a:t>11/13/2023</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67C2CA8E-0E45-4005-B0A2-7DB84138EF13}" type="slidenum">
              <a:rPr lang="en-US" smtClean="0"/>
              <a:t>‹#›</a:t>
            </a:fld>
            <a:endParaRPr lang="en-US"/>
          </a:p>
        </p:txBody>
      </p:sp>
    </p:spTree>
    <p:extLst>
      <p:ext uri="{BB962C8B-B14F-4D97-AF65-F5344CB8AC3E}">
        <p14:creationId xmlns:p14="http://schemas.microsoft.com/office/powerpoint/2010/main" val="253986175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0014B7-4054-477C-AC86-8E25EC4C33CC}"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C2CA8E-0E45-4005-B0A2-7DB84138EF13}" type="slidenum">
              <a:rPr lang="en-US" smtClean="0"/>
              <a:t>‹#›</a:t>
            </a:fld>
            <a:endParaRPr lang="en-US"/>
          </a:p>
        </p:txBody>
      </p:sp>
    </p:spTree>
    <p:extLst>
      <p:ext uri="{BB962C8B-B14F-4D97-AF65-F5344CB8AC3E}">
        <p14:creationId xmlns:p14="http://schemas.microsoft.com/office/powerpoint/2010/main" val="3432308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0014B7-4054-477C-AC86-8E25EC4C33CC}"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C2CA8E-0E45-4005-B0A2-7DB84138EF13}" type="slidenum">
              <a:rPr lang="en-US" smtClean="0"/>
              <a:t>‹#›</a:t>
            </a:fld>
            <a:endParaRPr lang="en-US"/>
          </a:p>
        </p:txBody>
      </p:sp>
    </p:spTree>
    <p:extLst>
      <p:ext uri="{BB962C8B-B14F-4D97-AF65-F5344CB8AC3E}">
        <p14:creationId xmlns:p14="http://schemas.microsoft.com/office/powerpoint/2010/main" val="1932003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10014B7-4054-477C-AC86-8E25EC4C33CC}" type="datetimeFigureOut">
              <a:rPr lang="en-US" smtClean="0"/>
              <a:t>11/13/2023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C2CA8E-0E45-4005-B0A2-7DB84138EF13}" type="slidenum">
              <a:rPr lang="en-US" smtClean="0"/>
              <a:t>‹#›</a:t>
            </a:fld>
            <a:endParaRPr lang="en-US"/>
          </a:p>
        </p:txBody>
      </p:sp>
    </p:spTree>
    <p:extLst>
      <p:ext uri="{BB962C8B-B14F-4D97-AF65-F5344CB8AC3E}">
        <p14:creationId xmlns:p14="http://schemas.microsoft.com/office/powerpoint/2010/main" val="1974307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A10014B7-4054-477C-AC86-8E25EC4C33CC}" type="datetimeFigureOut">
              <a:rPr lang="en-US" smtClean="0"/>
              <a:t>11/13/2023</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67C2CA8E-0E45-4005-B0A2-7DB84138EF13}" type="slidenum">
              <a:rPr lang="en-US" smtClean="0"/>
              <a:t>‹#›</a:t>
            </a:fld>
            <a:endParaRPr lang="en-US"/>
          </a:p>
        </p:txBody>
      </p:sp>
    </p:spTree>
    <p:extLst>
      <p:ext uri="{BB962C8B-B14F-4D97-AF65-F5344CB8AC3E}">
        <p14:creationId xmlns:p14="http://schemas.microsoft.com/office/powerpoint/2010/main" val="2364882422"/>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10014B7-4054-477C-AC86-8E25EC4C33CC}" type="datetimeFigureOut">
              <a:rPr lang="en-US" smtClean="0"/>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C2CA8E-0E45-4005-B0A2-7DB84138EF13}" type="slidenum">
              <a:rPr lang="en-US" smtClean="0"/>
              <a:t>‹#›</a:t>
            </a:fld>
            <a:endParaRPr lang="en-US"/>
          </a:p>
        </p:txBody>
      </p:sp>
    </p:spTree>
    <p:extLst>
      <p:ext uri="{BB962C8B-B14F-4D97-AF65-F5344CB8AC3E}">
        <p14:creationId xmlns:p14="http://schemas.microsoft.com/office/powerpoint/2010/main" val="1384433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10014B7-4054-477C-AC86-8E25EC4C33CC}" type="datetimeFigureOut">
              <a:rPr lang="en-US" smtClean="0"/>
              <a:t>11/13/2023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C2CA8E-0E45-4005-B0A2-7DB84138EF13}" type="slidenum">
              <a:rPr lang="en-US" smtClean="0"/>
              <a:t>‹#›</a:t>
            </a:fld>
            <a:endParaRPr lang="en-US"/>
          </a:p>
        </p:txBody>
      </p:sp>
    </p:spTree>
    <p:extLst>
      <p:ext uri="{BB962C8B-B14F-4D97-AF65-F5344CB8AC3E}">
        <p14:creationId xmlns:p14="http://schemas.microsoft.com/office/powerpoint/2010/main" val="1359360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10014B7-4054-477C-AC86-8E25EC4C33CC}" type="datetimeFigureOut">
              <a:rPr lang="en-US" smtClean="0"/>
              <a:t>11/13/2023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C2CA8E-0E45-4005-B0A2-7DB84138EF13}" type="slidenum">
              <a:rPr lang="en-US" smtClean="0"/>
              <a:t>‹#›</a:t>
            </a:fld>
            <a:endParaRPr lang="en-US"/>
          </a:p>
        </p:txBody>
      </p:sp>
    </p:spTree>
    <p:extLst>
      <p:ext uri="{BB962C8B-B14F-4D97-AF65-F5344CB8AC3E}">
        <p14:creationId xmlns:p14="http://schemas.microsoft.com/office/powerpoint/2010/main" val="3248708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0014B7-4054-477C-AC86-8E25EC4C33CC}" type="datetimeFigureOut">
              <a:rPr lang="en-US" smtClean="0"/>
              <a:t>11/13/2023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C2CA8E-0E45-4005-B0A2-7DB84138EF13}" type="slidenum">
              <a:rPr lang="en-US" smtClean="0"/>
              <a:t>‹#›</a:t>
            </a:fld>
            <a:endParaRPr lang="en-US"/>
          </a:p>
        </p:txBody>
      </p:sp>
    </p:spTree>
    <p:extLst>
      <p:ext uri="{BB962C8B-B14F-4D97-AF65-F5344CB8AC3E}">
        <p14:creationId xmlns:p14="http://schemas.microsoft.com/office/powerpoint/2010/main" val="3335221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A10014B7-4054-477C-AC86-8E25EC4C33CC}" type="datetimeFigureOut">
              <a:rPr lang="en-US" smtClean="0"/>
              <a:t>11/13/2023</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67C2CA8E-0E45-4005-B0A2-7DB84138EF13}"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02981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10014B7-4054-477C-AC86-8E25EC4C33CC}" type="datetimeFigureOut">
              <a:rPr lang="en-US" smtClean="0"/>
              <a:t>11/13/2023</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67C2CA8E-0E45-4005-B0A2-7DB84138EF13}"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34583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A10014B7-4054-477C-AC86-8E25EC4C33CC}" type="datetimeFigureOut">
              <a:rPr lang="en-US" smtClean="0"/>
              <a:t>11/13/2023</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67C2CA8E-0E45-4005-B0A2-7DB84138EF13}" type="slidenum">
              <a:rPr lang="en-US" smtClean="0"/>
              <a:t>‹#›</a:t>
            </a:fld>
            <a:endParaRPr lang="en-US"/>
          </a:p>
        </p:txBody>
      </p:sp>
    </p:spTree>
    <p:extLst>
      <p:ext uri="{BB962C8B-B14F-4D97-AF65-F5344CB8AC3E}">
        <p14:creationId xmlns:p14="http://schemas.microsoft.com/office/powerpoint/2010/main" val="31900599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pixabay.com/en/think-thinking-hand-reflect-622689/"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openclipart.org/detail/1695/zeimusu-warning-sign-by-zeimusu"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pngall.com/breast-cancer-ribbon-png" TargetMode="Externa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pixabay.com/illustrations/thumbs-up-smiley-face-emoji-happy-4007573/"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svgsilh.com/ar/607d8b/image/1174808.html" TargetMode="External"/><Relationship Id="rId3" Type="http://schemas.openxmlformats.org/officeDocument/2006/relationships/hyperlink" Target="http://www.cancer.org/" TargetMode="External"/><Relationship Id="rId7" Type="http://schemas.openxmlformats.org/officeDocument/2006/relationships/image" Target="../media/image9.svg"/><Relationship Id="rId2" Type="http://schemas.openxmlformats.org/officeDocument/2006/relationships/hyperlink" Target="http://www.cancer.gov/" TargetMode="Externa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hyperlink" Target="http://www.hopkinsmedicine.org/" TargetMode="External"/><Relationship Id="rId4" Type="http://schemas.openxmlformats.org/officeDocument/2006/relationships/hyperlink" Target="http://www.mayoclinic.org/"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3A580-C42E-3AF1-A5B4-121F445767AB}"/>
              </a:ext>
            </a:extLst>
          </p:cNvPr>
          <p:cNvSpPr>
            <a:spLocks noGrp="1"/>
          </p:cNvSpPr>
          <p:nvPr>
            <p:ph type="ctrTitle"/>
          </p:nvPr>
        </p:nvSpPr>
        <p:spPr>
          <a:solidFill>
            <a:schemeClr val="bg1"/>
          </a:solidFill>
        </p:spPr>
        <p:txBody>
          <a:bodyPr>
            <a:normAutofit/>
          </a:bodyPr>
          <a:lstStyle/>
          <a:p>
            <a:r>
              <a:rPr lang="en-US" sz="7200" b="1" dirty="0">
                <a:latin typeface="Times New Roman" panose="02020603050405020304" pitchFamily="18" charset="0"/>
                <a:cs typeface="Times New Roman" panose="02020603050405020304" pitchFamily="18" charset="0"/>
              </a:rPr>
              <a:t>Cancer</a:t>
            </a:r>
          </a:p>
        </p:txBody>
      </p:sp>
      <p:sp>
        <p:nvSpPr>
          <p:cNvPr id="3" name="Subtitle 2">
            <a:extLst>
              <a:ext uri="{FF2B5EF4-FFF2-40B4-BE49-F238E27FC236}">
                <a16:creationId xmlns:a16="http://schemas.microsoft.com/office/drawing/2014/main" id="{D6497E6A-83ED-04B2-5194-B5BAAD5DFB9A}"/>
              </a:ext>
            </a:extLst>
          </p:cNvPr>
          <p:cNvSpPr>
            <a:spLocks noGrp="1"/>
          </p:cNvSpPr>
          <p:nvPr>
            <p:ph type="subTitle" idx="1"/>
          </p:nvPr>
        </p:nvSpPr>
        <p:spPr/>
        <p:txBody>
          <a:bodyPr/>
          <a:lstStyle/>
          <a:p>
            <a:r>
              <a:rPr lang="en-US" dirty="0">
                <a:latin typeface="Times New Roman" panose="02020603050405020304" pitchFamily="18" charset="0"/>
                <a:cs typeface="Times New Roman" panose="02020603050405020304" pitchFamily="18" charset="0"/>
              </a:rPr>
              <a:t>By: Jeeda Karadsheh, Maria Awad, Tina Ghawi, Zina Bawab </a:t>
            </a:r>
          </a:p>
        </p:txBody>
      </p:sp>
    </p:spTree>
    <p:extLst>
      <p:ext uri="{BB962C8B-B14F-4D97-AF65-F5344CB8AC3E}">
        <p14:creationId xmlns:p14="http://schemas.microsoft.com/office/powerpoint/2010/main" val="21968687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AE372-D4E3-1A12-6AAA-71BA90143B46}"/>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Introduction</a:t>
            </a:r>
          </a:p>
        </p:txBody>
      </p:sp>
      <p:sp>
        <p:nvSpPr>
          <p:cNvPr id="3" name="Content Placeholder 2">
            <a:extLst>
              <a:ext uri="{FF2B5EF4-FFF2-40B4-BE49-F238E27FC236}">
                <a16:creationId xmlns:a16="http://schemas.microsoft.com/office/drawing/2014/main" id="{AC5E4C75-7AED-2E01-0434-EB5F0BE90AB2}"/>
              </a:ext>
            </a:extLst>
          </p:cNvPr>
          <p:cNvSpPr>
            <a:spLocks noGrp="1"/>
          </p:cNvSpPr>
          <p:nvPr>
            <p:ph idx="1"/>
          </p:nvPr>
        </p:nvSpPr>
        <p:spPr>
          <a:xfrm>
            <a:off x="712237" y="1823917"/>
            <a:ext cx="5884506" cy="4458167"/>
          </a:xfrm>
        </p:spPr>
        <p:txBody>
          <a:bodyPr>
            <a:normAutofit fontScale="85000" lnSpcReduction="10000"/>
          </a:bodyPr>
          <a:lstStyle/>
          <a:p>
            <a:pPr marL="0" indent="0">
              <a:buNone/>
            </a:pPr>
            <a:r>
              <a:rPr lang="en-US" sz="3200" dirty="0">
                <a:latin typeface="Times New Roman" panose="02020603050405020304" pitchFamily="18" charset="0"/>
                <a:cs typeface="Times New Roman" panose="02020603050405020304" pitchFamily="18" charset="0"/>
              </a:rPr>
              <a:t>For this presentation we have done our research using a survey and we have seen that 50% of people have no knowledge about the beginning of cancer. Here is the results:</a:t>
            </a:r>
          </a:p>
          <a:p>
            <a:pPr marL="0" indent="0">
              <a:buNone/>
            </a:pPr>
            <a:endParaRPr lang="en-US" sz="3200" dirty="0">
              <a:latin typeface="Times New Roman" panose="02020603050405020304" pitchFamily="18" charset="0"/>
              <a:cs typeface="Times New Roman" panose="02020603050405020304" pitchFamily="18" charset="0"/>
            </a:endParaRPr>
          </a:p>
          <a:p>
            <a:pPr marL="0" indent="0">
              <a:buNone/>
            </a:pPr>
            <a:endParaRPr lang="en-US" sz="3200" dirty="0">
              <a:latin typeface="Times New Roman" panose="02020603050405020304" pitchFamily="18" charset="0"/>
              <a:cs typeface="Times New Roman" panose="02020603050405020304" pitchFamily="18" charset="0"/>
            </a:endParaRPr>
          </a:p>
          <a:p>
            <a:pPr marL="0" indent="0">
              <a:buNone/>
            </a:pPr>
            <a:endParaRPr lang="en-US" sz="3200" dirty="0">
              <a:latin typeface="Times New Roman" panose="02020603050405020304" pitchFamily="18" charset="0"/>
              <a:cs typeface="Times New Roman" panose="02020603050405020304" pitchFamily="18" charset="0"/>
            </a:endParaRPr>
          </a:p>
          <a:p>
            <a:pPr marL="0" indent="0">
              <a:buNone/>
            </a:pPr>
            <a:r>
              <a:rPr lang="en-US" sz="3200" dirty="0">
                <a:latin typeface="Times New Roman" panose="02020603050405020304" pitchFamily="18" charset="0"/>
                <a:cs typeface="Times New Roman" panose="02020603050405020304" pitchFamily="18" charset="0"/>
              </a:rPr>
              <a:t>However this presentation will help you get more knowledge about the topic.</a:t>
            </a:r>
          </a:p>
          <a:p>
            <a:pPr marL="0" indent="0">
              <a:buNone/>
            </a:pPr>
            <a:endParaRPr lang="en-US" sz="3200"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C22D757A-EDDD-41AC-526F-BFB58B4E9E68}"/>
              </a:ext>
            </a:extLst>
          </p:cNvPr>
          <p:cNvPicPr>
            <a:picLocks noChangeAspect="1"/>
          </p:cNvPicPr>
          <p:nvPr/>
        </p:nvPicPr>
        <p:blipFill>
          <a:blip r:embed="rId2"/>
          <a:stretch>
            <a:fillRect/>
          </a:stretch>
        </p:blipFill>
        <p:spPr>
          <a:xfrm>
            <a:off x="6596743" y="1657831"/>
            <a:ext cx="5241504" cy="4211123"/>
          </a:xfrm>
          <a:prstGeom prst="rect">
            <a:avLst/>
          </a:prstGeom>
        </p:spPr>
      </p:pic>
    </p:spTree>
    <p:extLst>
      <p:ext uri="{BB962C8B-B14F-4D97-AF65-F5344CB8AC3E}">
        <p14:creationId xmlns:p14="http://schemas.microsoft.com/office/powerpoint/2010/main" val="6737492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654DA-C68C-0D79-A430-340466391D2F}"/>
              </a:ext>
            </a:extLst>
          </p:cNvPr>
          <p:cNvSpPr>
            <a:spLocks noGrp="1"/>
          </p:cNvSpPr>
          <p:nvPr>
            <p:ph type="title"/>
          </p:nvPr>
        </p:nvSpPr>
        <p:spPr>
          <a:xfrm>
            <a:off x="432318" y="717239"/>
            <a:ext cx="10058400" cy="1371600"/>
          </a:xfrm>
        </p:spPr>
        <p:txBody>
          <a:bodyPr/>
          <a:lstStyle/>
          <a:p>
            <a:r>
              <a:rPr lang="en-US" b="1" dirty="0">
                <a:latin typeface="Times New Roman" panose="02020603050405020304" pitchFamily="18" charset="0"/>
                <a:cs typeface="Times New Roman" panose="02020603050405020304" pitchFamily="18" charset="0"/>
              </a:rPr>
              <a:t>What is cancer?</a:t>
            </a:r>
          </a:p>
        </p:txBody>
      </p:sp>
      <p:sp>
        <p:nvSpPr>
          <p:cNvPr id="3" name="Content Placeholder 2">
            <a:extLst>
              <a:ext uri="{FF2B5EF4-FFF2-40B4-BE49-F238E27FC236}">
                <a16:creationId xmlns:a16="http://schemas.microsoft.com/office/drawing/2014/main" id="{065319D9-7C8E-4303-18F1-60F5B65D267C}"/>
              </a:ext>
            </a:extLst>
          </p:cNvPr>
          <p:cNvSpPr>
            <a:spLocks noGrp="1"/>
          </p:cNvSpPr>
          <p:nvPr>
            <p:ph idx="1"/>
          </p:nvPr>
        </p:nvSpPr>
        <p:spPr>
          <a:xfrm>
            <a:off x="329682" y="2014194"/>
            <a:ext cx="6854889" cy="3931920"/>
          </a:xfrm>
        </p:spPr>
        <p:txBody>
          <a:bodyPr>
            <a:normAutofit/>
          </a:bodyPr>
          <a:lstStyle/>
          <a:p>
            <a:pPr marL="0" indent="0">
              <a:buNone/>
            </a:pPr>
            <a:r>
              <a:rPr lang="en-US" sz="3200" dirty="0">
                <a:latin typeface="Times New Roman" panose="02020603050405020304" pitchFamily="18" charset="0"/>
                <a:cs typeface="Times New Roman" panose="02020603050405020304" pitchFamily="18" charset="0"/>
              </a:rPr>
              <a:t>Cancer is a disease, which is caused when the cells divide uncontrollably and spread into the surrounding tissues. Cancer is also a Malignant tumor which can grow quickly and spread into areas close by.</a:t>
            </a:r>
          </a:p>
        </p:txBody>
      </p:sp>
      <p:pic>
        <p:nvPicPr>
          <p:cNvPr id="5" name="Picture 4">
            <a:extLst>
              <a:ext uri="{FF2B5EF4-FFF2-40B4-BE49-F238E27FC236}">
                <a16:creationId xmlns:a16="http://schemas.microsoft.com/office/drawing/2014/main" id="{651BFA83-52D4-A25A-563C-A757848467D8}"/>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997959" y="1668067"/>
            <a:ext cx="4864359" cy="343545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softEdge rad="254000"/>
          </a:effectLst>
        </p:spPr>
      </p:pic>
    </p:spTree>
    <p:extLst>
      <p:ext uri="{BB962C8B-B14F-4D97-AF65-F5344CB8AC3E}">
        <p14:creationId xmlns:p14="http://schemas.microsoft.com/office/powerpoint/2010/main" val="27731931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EBF40-695A-3E62-3831-CFED471C94BF}"/>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What can cause cancer?</a:t>
            </a:r>
          </a:p>
        </p:txBody>
      </p:sp>
      <p:sp>
        <p:nvSpPr>
          <p:cNvPr id="3" name="Content Placeholder 2">
            <a:extLst>
              <a:ext uri="{FF2B5EF4-FFF2-40B4-BE49-F238E27FC236}">
                <a16:creationId xmlns:a16="http://schemas.microsoft.com/office/drawing/2014/main" id="{9940A530-FE01-A14B-5B9A-3FA16F0BBD2A}"/>
              </a:ext>
            </a:extLst>
          </p:cNvPr>
          <p:cNvSpPr>
            <a:spLocks noGrp="1"/>
          </p:cNvSpPr>
          <p:nvPr>
            <p:ph idx="1"/>
          </p:nvPr>
        </p:nvSpPr>
        <p:spPr>
          <a:xfrm>
            <a:off x="1066800" y="1907177"/>
            <a:ext cx="5926184" cy="3981735"/>
          </a:xfrm>
        </p:spPr>
        <p:txBody>
          <a:bodyPr>
            <a:normAutofit lnSpcReduction="10000"/>
          </a:bodyPr>
          <a:lstStyle/>
          <a:p>
            <a:pPr marL="0" indent="0">
              <a:buNone/>
            </a:pPr>
            <a:r>
              <a:rPr lang="en-US" sz="3200" dirty="0">
                <a:latin typeface="Times New Roman" panose="02020603050405020304" pitchFamily="18" charset="0"/>
                <a:cs typeface="Times New Roman" panose="02020603050405020304" pitchFamily="18" charset="0"/>
              </a:rPr>
              <a:t>Cancer may be caused by changes to the DNA within cells. The DNA which is inside the cell is packaged into a large number of individual genes and they can be getting different functions to perform at the same time causing a disruption in its growth.</a:t>
            </a:r>
          </a:p>
        </p:txBody>
      </p:sp>
    </p:spTree>
    <p:extLst>
      <p:ext uri="{BB962C8B-B14F-4D97-AF65-F5344CB8AC3E}">
        <p14:creationId xmlns:p14="http://schemas.microsoft.com/office/powerpoint/2010/main" val="20941754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BE401-B97D-0A84-B08B-24548716D77B}"/>
              </a:ext>
            </a:extLst>
          </p:cNvPr>
          <p:cNvSpPr>
            <a:spLocks noGrp="1"/>
          </p:cNvSpPr>
          <p:nvPr>
            <p:ph type="title"/>
          </p:nvPr>
        </p:nvSpPr>
        <p:spPr/>
        <p:txBody>
          <a:bodyPr>
            <a:normAutofit fontScale="90000"/>
          </a:bodyPr>
          <a:lstStyle/>
          <a:p>
            <a:r>
              <a:rPr lang="en-US" b="1" dirty="0">
                <a:latin typeface="Times New Roman" panose="02020603050405020304" pitchFamily="18" charset="0"/>
                <a:cs typeface="Times New Roman" panose="02020603050405020304" pitchFamily="18" charset="0"/>
              </a:rPr>
              <a:t>What are some warning signs for cancer?</a:t>
            </a:r>
          </a:p>
        </p:txBody>
      </p:sp>
      <p:sp>
        <p:nvSpPr>
          <p:cNvPr id="3" name="Content Placeholder 2">
            <a:extLst>
              <a:ext uri="{FF2B5EF4-FFF2-40B4-BE49-F238E27FC236}">
                <a16:creationId xmlns:a16="http://schemas.microsoft.com/office/drawing/2014/main" id="{2DAF41CD-FB1F-C0F4-C251-CBA4F32ED4CD}"/>
              </a:ext>
            </a:extLst>
          </p:cNvPr>
          <p:cNvSpPr>
            <a:spLocks noGrp="1"/>
          </p:cNvSpPr>
          <p:nvPr>
            <p:ph idx="1"/>
          </p:nvPr>
        </p:nvSpPr>
        <p:spPr>
          <a:xfrm>
            <a:off x="665584" y="2014194"/>
            <a:ext cx="7741298" cy="3931920"/>
          </a:xfrm>
        </p:spPr>
        <p:txBody>
          <a:bodyPr>
            <a:normAutofit lnSpcReduction="10000"/>
          </a:bodyPr>
          <a:lstStyle/>
          <a:p>
            <a:pPr marL="0" indent="0">
              <a:buNone/>
            </a:pPr>
            <a:r>
              <a:rPr lang="en-US" sz="3200" dirty="0">
                <a:latin typeface="Times New Roman" panose="02020603050405020304" pitchFamily="18" charset="0"/>
                <a:cs typeface="Times New Roman" panose="02020603050405020304" pitchFamily="18" charset="0"/>
              </a:rPr>
              <a:t>Some of the early warning signs for cancer are:</a:t>
            </a:r>
          </a:p>
          <a:p>
            <a:pPr marL="514350" indent="-514350">
              <a:buFont typeface="+mj-lt"/>
              <a:buAutoNum type="arabicPeriod"/>
            </a:pPr>
            <a:r>
              <a:rPr lang="en-US" sz="3200" dirty="0">
                <a:latin typeface="Times New Roman" panose="02020603050405020304" pitchFamily="18" charset="0"/>
                <a:cs typeface="Times New Roman" panose="02020603050405020304" pitchFamily="18" charset="0"/>
              </a:rPr>
              <a:t>Rapid and unexpected weight loss</a:t>
            </a:r>
          </a:p>
          <a:p>
            <a:pPr marL="514350" indent="-514350">
              <a:buFont typeface="+mj-lt"/>
              <a:buAutoNum type="arabicPeriod"/>
            </a:pPr>
            <a:r>
              <a:rPr lang="en-US" sz="3200" dirty="0">
                <a:latin typeface="Times New Roman" panose="02020603050405020304" pitchFamily="18" charset="0"/>
                <a:cs typeface="Times New Roman" panose="02020603050405020304" pitchFamily="18" charset="0"/>
              </a:rPr>
              <a:t>Fatigue</a:t>
            </a:r>
          </a:p>
          <a:p>
            <a:pPr marL="514350" indent="-514350">
              <a:buFont typeface="+mj-lt"/>
              <a:buAutoNum type="arabicPeriod"/>
            </a:pPr>
            <a:r>
              <a:rPr lang="en-US" sz="3200" dirty="0">
                <a:latin typeface="Times New Roman" panose="02020603050405020304" pitchFamily="18" charset="0"/>
                <a:cs typeface="Times New Roman" panose="02020603050405020304" pitchFamily="18" charset="0"/>
              </a:rPr>
              <a:t>Fever</a:t>
            </a:r>
          </a:p>
          <a:p>
            <a:pPr marL="514350" indent="-514350">
              <a:buFont typeface="+mj-lt"/>
              <a:buAutoNum type="arabicPeriod"/>
            </a:pPr>
            <a:r>
              <a:rPr lang="en-US" sz="3200" dirty="0">
                <a:latin typeface="Times New Roman" panose="02020603050405020304" pitchFamily="18" charset="0"/>
                <a:cs typeface="Times New Roman" panose="02020603050405020304" pitchFamily="18" charset="0"/>
              </a:rPr>
              <a:t>Harsh pain</a:t>
            </a:r>
          </a:p>
          <a:p>
            <a:pPr marL="514350" indent="-514350">
              <a:buFont typeface="+mj-lt"/>
              <a:buAutoNum type="arabicPeriod"/>
            </a:pPr>
            <a:r>
              <a:rPr lang="en-US" sz="3200" dirty="0">
                <a:latin typeface="Times New Roman" panose="02020603050405020304" pitchFamily="18" charset="0"/>
                <a:cs typeface="Times New Roman" panose="02020603050405020304" pitchFamily="18" charset="0"/>
              </a:rPr>
              <a:t>Skin changes</a:t>
            </a:r>
          </a:p>
        </p:txBody>
      </p:sp>
      <p:pic>
        <p:nvPicPr>
          <p:cNvPr id="5" name="Picture 4">
            <a:extLst>
              <a:ext uri="{FF2B5EF4-FFF2-40B4-BE49-F238E27FC236}">
                <a16:creationId xmlns:a16="http://schemas.microsoft.com/office/drawing/2014/main" id="{45D3CF77-C999-0A9B-FED7-CE9756A32BF4}"/>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678635" y="2098170"/>
            <a:ext cx="4166647" cy="3472206"/>
          </a:xfrm>
          <a:prstGeom prst="rect">
            <a:avLst/>
          </a:prstGeom>
        </p:spPr>
      </p:pic>
    </p:spTree>
    <p:extLst>
      <p:ext uri="{BB962C8B-B14F-4D97-AF65-F5344CB8AC3E}">
        <p14:creationId xmlns:p14="http://schemas.microsoft.com/office/powerpoint/2010/main" val="8890651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C8E1A-9201-5D34-21C0-EFB78764B08F}"/>
              </a:ext>
            </a:extLst>
          </p:cNvPr>
          <p:cNvSpPr>
            <a:spLocks noGrp="1"/>
          </p:cNvSpPr>
          <p:nvPr>
            <p:ph type="title"/>
          </p:nvPr>
        </p:nvSpPr>
        <p:spPr/>
        <p:txBody>
          <a:bodyPr>
            <a:normAutofit/>
          </a:bodyPr>
          <a:lstStyle/>
          <a:p>
            <a:r>
              <a:rPr lang="en-US" b="1" dirty="0">
                <a:latin typeface="Times New Roman" panose="02020603050405020304" pitchFamily="18" charset="0"/>
                <a:cs typeface="Times New Roman" panose="02020603050405020304" pitchFamily="18" charset="0"/>
              </a:rPr>
              <a:t>What are common types of cancer?</a:t>
            </a:r>
          </a:p>
        </p:txBody>
      </p:sp>
      <p:sp>
        <p:nvSpPr>
          <p:cNvPr id="3" name="Content Placeholder 2">
            <a:extLst>
              <a:ext uri="{FF2B5EF4-FFF2-40B4-BE49-F238E27FC236}">
                <a16:creationId xmlns:a16="http://schemas.microsoft.com/office/drawing/2014/main" id="{843AB61E-EC0D-738D-6519-933987E79710}"/>
              </a:ext>
            </a:extLst>
          </p:cNvPr>
          <p:cNvSpPr>
            <a:spLocks noGrp="1"/>
          </p:cNvSpPr>
          <p:nvPr>
            <p:ph idx="1"/>
          </p:nvPr>
        </p:nvSpPr>
        <p:spPr/>
        <p:txBody>
          <a:bodyPr>
            <a:normAutofit/>
          </a:bodyPr>
          <a:lstStyle/>
          <a:p>
            <a:pPr marL="0" indent="0">
              <a:buNone/>
            </a:pPr>
            <a:r>
              <a:rPr lang="en-US" sz="3200" dirty="0">
                <a:latin typeface="Times New Roman" panose="02020603050405020304" pitchFamily="18" charset="0"/>
                <a:cs typeface="Times New Roman" panose="02020603050405020304" pitchFamily="18" charset="0"/>
              </a:rPr>
              <a:t>Some of the most common types of cancer are:</a:t>
            </a:r>
          </a:p>
          <a:p>
            <a:r>
              <a:rPr lang="en-US" sz="3200" dirty="0">
                <a:latin typeface="Times New Roman" panose="02020603050405020304" pitchFamily="18" charset="0"/>
                <a:cs typeface="Times New Roman" panose="02020603050405020304" pitchFamily="18" charset="0"/>
              </a:rPr>
              <a:t>Breast cancer</a:t>
            </a:r>
          </a:p>
          <a:p>
            <a:r>
              <a:rPr lang="en-US" sz="3200" dirty="0">
                <a:latin typeface="Times New Roman" panose="02020603050405020304" pitchFamily="18" charset="0"/>
                <a:cs typeface="Times New Roman" panose="02020603050405020304" pitchFamily="18" charset="0"/>
              </a:rPr>
              <a:t>Colorectal cancer</a:t>
            </a:r>
          </a:p>
          <a:p>
            <a:r>
              <a:rPr lang="en-US" sz="3200" dirty="0">
                <a:latin typeface="Times New Roman" panose="02020603050405020304" pitchFamily="18" charset="0"/>
                <a:cs typeface="Times New Roman" panose="02020603050405020304" pitchFamily="18" charset="0"/>
              </a:rPr>
              <a:t>Prostate cancer</a:t>
            </a:r>
          </a:p>
          <a:p>
            <a:r>
              <a:rPr lang="en-US" sz="3200" dirty="0">
                <a:latin typeface="Times New Roman" panose="02020603050405020304" pitchFamily="18" charset="0"/>
                <a:cs typeface="Times New Roman" panose="02020603050405020304" pitchFamily="18" charset="0"/>
              </a:rPr>
              <a:t>Leukemia</a:t>
            </a:r>
          </a:p>
          <a:p>
            <a:r>
              <a:rPr lang="en-US" sz="3200" dirty="0">
                <a:latin typeface="Times New Roman" panose="02020603050405020304" pitchFamily="18" charset="0"/>
                <a:cs typeface="Times New Roman" panose="02020603050405020304" pitchFamily="18" charset="0"/>
              </a:rPr>
              <a:t>Lung cancer</a:t>
            </a:r>
          </a:p>
        </p:txBody>
      </p:sp>
      <p:pic>
        <p:nvPicPr>
          <p:cNvPr id="5" name="Picture 4">
            <a:extLst>
              <a:ext uri="{FF2B5EF4-FFF2-40B4-BE49-F238E27FC236}">
                <a16:creationId xmlns:a16="http://schemas.microsoft.com/office/drawing/2014/main" id="{8DEF3458-922D-5441-C85A-8F3A797E4DEA}"/>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449560" y="2708365"/>
            <a:ext cx="1729274" cy="3026229"/>
          </a:xfrm>
          <a:prstGeom prst="rect">
            <a:avLst/>
          </a:prstGeom>
        </p:spPr>
      </p:pic>
    </p:spTree>
    <p:extLst>
      <p:ext uri="{BB962C8B-B14F-4D97-AF65-F5344CB8AC3E}">
        <p14:creationId xmlns:p14="http://schemas.microsoft.com/office/powerpoint/2010/main" val="6144785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DFEE3-DB79-5512-2061-516D01E71139}"/>
              </a:ext>
            </a:extLst>
          </p:cNvPr>
          <p:cNvSpPr>
            <a:spLocks noGrp="1"/>
          </p:cNvSpPr>
          <p:nvPr>
            <p:ph type="title"/>
          </p:nvPr>
        </p:nvSpPr>
        <p:spPr/>
        <p:txBody>
          <a:bodyPr>
            <a:normAutofit/>
          </a:bodyPr>
          <a:lstStyle/>
          <a:p>
            <a:r>
              <a:rPr lang="en-US" b="1" dirty="0">
                <a:latin typeface="Times New Roman" panose="02020603050405020304" pitchFamily="18" charset="0"/>
                <a:cs typeface="Times New Roman" panose="02020603050405020304" pitchFamily="18" charset="0"/>
              </a:rPr>
              <a:t>What can help cure cancer?</a:t>
            </a:r>
          </a:p>
        </p:txBody>
      </p:sp>
      <p:sp>
        <p:nvSpPr>
          <p:cNvPr id="3" name="Content Placeholder 2">
            <a:extLst>
              <a:ext uri="{FF2B5EF4-FFF2-40B4-BE49-F238E27FC236}">
                <a16:creationId xmlns:a16="http://schemas.microsoft.com/office/drawing/2014/main" id="{C372F974-DE6B-4A6E-1A94-09BD875C7E90}"/>
              </a:ext>
            </a:extLst>
          </p:cNvPr>
          <p:cNvSpPr>
            <a:spLocks noGrp="1"/>
          </p:cNvSpPr>
          <p:nvPr>
            <p:ph idx="1"/>
          </p:nvPr>
        </p:nvSpPr>
        <p:spPr>
          <a:xfrm>
            <a:off x="1066800" y="2103120"/>
            <a:ext cx="5029200" cy="3931920"/>
          </a:xfrm>
        </p:spPr>
        <p:txBody>
          <a:bodyPr>
            <a:normAutofit fontScale="92500" lnSpcReduction="20000"/>
          </a:bodyPr>
          <a:lstStyle/>
          <a:p>
            <a:pPr marL="0" indent="0">
              <a:buNone/>
            </a:pPr>
            <a:r>
              <a:rPr lang="en-US" sz="3200" dirty="0">
                <a:latin typeface="Times New Roman" panose="02020603050405020304" pitchFamily="18" charset="0"/>
                <a:cs typeface="Times New Roman" panose="02020603050405020304" pitchFamily="18" charset="0"/>
              </a:rPr>
              <a:t>The most common cure for cancer is to go through chemo- therapy or surgery. However they are very different cases.</a:t>
            </a:r>
          </a:p>
          <a:p>
            <a:pPr marL="0" indent="0">
              <a:buNone/>
            </a:pPr>
            <a:r>
              <a:rPr lang="en-US" sz="3200" dirty="0">
                <a:latin typeface="Times New Roman" panose="02020603050405020304" pitchFamily="18" charset="0"/>
                <a:cs typeface="Times New Roman" panose="02020603050405020304" pitchFamily="18" charset="0"/>
              </a:rPr>
              <a:t>The surgery will remove the cancer, while the chemotherapy will use drugs to kill the cancer cells. But there are other ways to cure it such as radiation therapy and also cryoablation.</a:t>
            </a:r>
          </a:p>
        </p:txBody>
      </p:sp>
      <p:pic>
        <p:nvPicPr>
          <p:cNvPr id="5" name="Picture 4">
            <a:extLst>
              <a:ext uri="{FF2B5EF4-FFF2-40B4-BE49-F238E27FC236}">
                <a16:creationId xmlns:a16="http://schemas.microsoft.com/office/drawing/2014/main" id="{B387FCD7-06E1-ECDE-FAF9-E0B2F8DE3DD0}"/>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426382" y="2103120"/>
            <a:ext cx="4698818" cy="3284278"/>
          </a:xfrm>
          <a:prstGeom prst="rect">
            <a:avLst/>
          </a:prstGeom>
        </p:spPr>
      </p:pic>
    </p:spTree>
    <p:extLst>
      <p:ext uri="{BB962C8B-B14F-4D97-AF65-F5344CB8AC3E}">
        <p14:creationId xmlns:p14="http://schemas.microsoft.com/office/powerpoint/2010/main" val="26097529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F777E-625C-E167-7420-7508E5EE63D7}"/>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Links and Resources</a:t>
            </a:r>
          </a:p>
        </p:txBody>
      </p:sp>
      <p:sp>
        <p:nvSpPr>
          <p:cNvPr id="3" name="Content Placeholder 2">
            <a:extLst>
              <a:ext uri="{FF2B5EF4-FFF2-40B4-BE49-F238E27FC236}">
                <a16:creationId xmlns:a16="http://schemas.microsoft.com/office/drawing/2014/main" id="{6C2DD165-D5A8-99D4-F281-CAEFFD3312CB}"/>
              </a:ext>
            </a:extLst>
          </p:cNvPr>
          <p:cNvSpPr>
            <a:spLocks noGrp="1"/>
          </p:cNvSpPr>
          <p:nvPr>
            <p:ph idx="1"/>
          </p:nvPr>
        </p:nvSpPr>
        <p:spPr/>
        <p:txBody>
          <a:bodyPr>
            <a:normAutofit/>
          </a:bodyPr>
          <a:lstStyle/>
          <a:p>
            <a:pPr marL="0" indent="0">
              <a:buNone/>
            </a:pPr>
            <a:r>
              <a:rPr lang="en-US" sz="2800" dirty="0">
                <a:latin typeface="Times New Roman" panose="02020603050405020304" pitchFamily="18" charset="0"/>
                <a:cs typeface="Times New Roman" panose="02020603050405020304" pitchFamily="18" charset="0"/>
                <a:hlinkClick r:id="rId2"/>
              </a:rPr>
              <a:t>http://www.cancer.gov</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hlinkClick r:id="rId3"/>
              </a:rPr>
              <a:t>http://www.cancer.org</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hlinkClick r:id="rId4"/>
              </a:rPr>
              <a:t>http://www.mayoclinic.org</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hlinkClick r:id="rId5"/>
              </a:rPr>
              <a:t>http://www.hopkinsmedicine.org</a:t>
            </a:r>
            <a:endParaRPr lang="en-US" sz="2800" dirty="0">
              <a:latin typeface="Times New Roman" panose="02020603050405020304" pitchFamily="18" charset="0"/>
              <a:cs typeface="Times New Roman" panose="02020603050405020304" pitchFamily="18" charset="0"/>
            </a:endParaRPr>
          </a:p>
        </p:txBody>
      </p:sp>
      <p:pic>
        <p:nvPicPr>
          <p:cNvPr id="5" name="Graphic 4">
            <a:extLst>
              <a:ext uri="{FF2B5EF4-FFF2-40B4-BE49-F238E27FC236}">
                <a16:creationId xmlns:a16="http://schemas.microsoft.com/office/drawing/2014/main" id="{73D364AF-2ABA-5863-8330-29146863025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 uri="{837473B0-CC2E-450A-ABE3-18F120FF3D39}">
                <a1611:picAttrSrcUrl xmlns:a1611="http://schemas.microsoft.com/office/drawing/2016/11/main" r:id="rId8"/>
              </a:ext>
            </a:extLst>
          </a:blip>
          <a:stretch>
            <a:fillRect/>
          </a:stretch>
        </p:blipFill>
        <p:spPr>
          <a:xfrm>
            <a:off x="6873240" y="1312816"/>
            <a:ext cx="3629297" cy="3629297"/>
          </a:xfrm>
          <a:prstGeom prst="rect">
            <a:avLst/>
          </a:prstGeom>
        </p:spPr>
      </p:pic>
    </p:spTree>
    <p:extLst>
      <p:ext uri="{BB962C8B-B14F-4D97-AF65-F5344CB8AC3E}">
        <p14:creationId xmlns:p14="http://schemas.microsoft.com/office/powerpoint/2010/main" val="403752603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A1824-4C3C-724F-BBDD-11775C1464FB}"/>
              </a:ext>
            </a:extLst>
          </p:cNvPr>
          <p:cNvSpPr>
            <a:spLocks noGrp="1"/>
          </p:cNvSpPr>
          <p:nvPr>
            <p:ph type="ctrTitle"/>
          </p:nvPr>
        </p:nvSpPr>
        <p:spPr/>
        <p:txBody>
          <a:bodyPr/>
          <a:lstStyle/>
          <a:p>
            <a:r>
              <a:rPr lang="en-US" b="1" dirty="0">
                <a:latin typeface="Times New Roman" panose="02020603050405020304" pitchFamily="18" charset="0"/>
                <a:cs typeface="Times New Roman" panose="02020603050405020304" pitchFamily="18" charset="0"/>
              </a:rPr>
              <a:t>Thank you for listening </a:t>
            </a:r>
          </a:p>
        </p:txBody>
      </p:sp>
      <p:sp>
        <p:nvSpPr>
          <p:cNvPr id="3" name="Subtitle 2">
            <a:extLst>
              <a:ext uri="{FF2B5EF4-FFF2-40B4-BE49-F238E27FC236}">
                <a16:creationId xmlns:a16="http://schemas.microsoft.com/office/drawing/2014/main" id="{090AEDE4-E21E-189A-6DFC-0E00B6EA32DA}"/>
              </a:ext>
            </a:extLst>
          </p:cNvPr>
          <p:cNvSpPr>
            <a:spLocks noGrp="1"/>
          </p:cNvSpPr>
          <p:nvPr>
            <p:ph type="subTitle" idx="1"/>
          </p:nvPr>
        </p:nvSpPr>
        <p:spPr/>
        <p:txBody>
          <a:bodyPr/>
          <a:lstStyle/>
          <a:p>
            <a:r>
              <a:rPr lang="en-US" dirty="0"/>
              <a:t> </a:t>
            </a:r>
          </a:p>
        </p:txBody>
      </p:sp>
    </p:spTree>
    <p:extLst>
      <p:ext uri="{BB962C8B-B14F-4D97-AF65-F5344CB8AC3E}">
        <p14:creationId xmlns:p14="http://schemas.microsoft.com/office/powerpoint/2010/main" val="38488616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210</TotalTime>
  <Words>310</Words>
  <Application>Microsoft Office PowerPoint</Application>
  <PresentationFormat>Widescreen</PresentationFormat>
  <Paragraphs>36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Century Gothic</vt:lpstr>
      <vt:lpstr>Garamond</vt:lpstr>
      <vt:lpstr>Times New Roman</vt:lpstr>
      <vt:lpstr>Savon</vt:lpstr>
      <vt:lpstr>Cancer</vt:lpstr>
      <vt:lpstr>Introduction</vt:lpstr>
      <vt:lpstr>What is cancer?</vt:lpstr>
      <vt:lpstr>What can cause cancer?</vt:lpstr>
      <vt:lpstr>What are some warning signs for cancer?</vt:lpstr>
      <vt:lpstr>What are common types of cancer?</vt:lpstr>
      <vt:lpstr>What can help cure cancer?</vt:lpstr>
      <vt:lpstr>Links and Resources</vt:lpstr>
      <vt:lpstr>Thank you for listening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Cancer</dc:title>
  <dc:creator>jeeda karadsheh</dc:creator>
  <cp:lastModifiedBy>jeeda karadsheh</cp:lastModifiedBy>
  <cp:revision>4</cp:revision>
  <dcterms:created xsi:type="dcterms:W3CDTF">2023-11-08T14:08:46Z</dcterms:created>
  <dcterms:modified xsi:type="dcterms:W3CDTF">2023-11-13T17:45:39Z</dcterms:modified>
</cp:coreProperties>
</file>