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50" d="100"/>
          <a:sy n="50" d="100"/>
        </p:scale>
        <p:origin x="1458"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5AE3E-0C99-49A2-BFE1-C5D9FD5D1012}"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954B44F8-CE54-4B42-8F95-C60132210549}">
      <dgm:prSet/>
      <dgm:spPr/>
      <dgm:t>
        <a:bodyPr/>
        <a:lstStyle/>
        <a:p>
          <a:r>
            <a:rPr lang="en-US" baseline="0"/>
            <a:t>The disadvantages of obesity are the following:</a:t>
          </a:r>
          <a:endParaRPr lang="en-US"/>
        </a:p>
      </dgm:t>
    </dgm:pt>
    <dgm:pt modelId="{0F7E0F88-BA04-4280-B5FE-24D58E1AA06F}" type="parTrans" cxnId="{9059C5E0-ABC2-45D3-BDB1-032589CF05AB}">
      <dgm:prSet/>
      <dgm:spPr/>
      <dgm:t>
        <a:bodyPr/>
        <a:lstStyle/>
        <a:p>
          <a:endParaRPr lang="en-US"/>
        </a:p>
      </dgm:t>
    </dgm:pt>
    <dgm:pt modelId="{1ACA199C-1D23-435F-8E37-A75A2DD7E5B2}" type="sibTrans" cxnId="{9059C5E0-ABC2-45D3-BDB1-032589CF05AB}">
      <dgm:prSet/>
      <dgm:spPr/>
      <dgm:t>
        <a:bodyPr/>
        <a:lstStyle/>
        <a:p>
          <a:endParaRPr lang="en-US"/>
        </a:p>
      </dgm:t>
    </dgm:pt>
    <dgm:pt modelId="{6E734814-E10C-4EB4-97E6-985B1EC7D956}">
      <dgm:prSet/>
      <dgm:spPr/>
      <dgm:t>
        <a:bodyPr/>
        <a:lstStyle/>
        <a:p>
          <a:r>
            <a:rPr lang="en-US" baseline="0"/>
            <a:t>People who are obese receive hate from the public</a:t>
          </a:r>
          <a:endParaRPr lang="en-US"/>
        </a:p>
      </dgm:t>
    </dgm:pt>
    <dgm:pt modelId="{2E91BAD1-9B73-46B6-A40C-5FD89700A40B}" type="parTrans" cxnId="{CD66CC8C-3109-4BC0-BF18-04A291366815}">
      <dgm:prSet/>
      <dgm:spPr/>
      <dgm:t>
        <a:bodyPr/>
        <a:lstStyle/>
        <a:p>
          <a:endParaRPr lang="en-US"/>
        </a:p>
      </dgm:t>
    </dgm:pt>
    <dgm:pt modelId="{91FE4ED4-C975-492D-95D3-B5A73DDB4717}" type="sibTrans" cxnId="{CD66CC8C-3109-4BC0-BF18-04A291366815}">
      <dgm:prSet/>
      <dgm:spPr/>
      <dgm:t>
        <a:bodyPr/>
        <a:lstStyle/>
        <a:p>
          <a:endParaRPr lang="en-US"/>
        </a:p>
      </dgm:t>
    </dgm:pt>
    <dgm:pt modelId="{04CC76C5-8DC6-4A5D-8E2B-664C7B1EA4E9}">
      <dgm:prSet/>
      <dgm:spPr/>
      <dgm:t>
        <a:bodyPr/>
        <a:lstStyle/>
        <a:p>
          <a:r>
            <a:rPr lang="en-US" baseline="0"/>
            <a:t>They become tired throughout the day</a:t>
          </a:r>
          <a:endParaRPr lang="en-US"/>
        </a:p>
      </dgm:t>
    </dgm:pt>
    <dgm:pt modelId="{695BC8A2-2D75-4E3D-86B1-9159DC9CB2F6}" type="parTrans" cxnId="{EA0A5478-0D80-46A1-B549-4250B735EB6C}">
      <dgm:prSet/>
      <dgm:spPr/>
      <dgm:t>
        <a:bodyPr/>
        <a:lstStyle/>
        <a:p>
          <a:endParaRPr lang="en-US"/>
        </a:p>
      </dgm:t>
    </dgm:pt>
    <dgm:pt modelId="{C5160164-583E-4DE8-B6FA-6B5A4917BA0D}" type="sibTrans" cxnId="{EA0A5478-0D80-46A1-B549-4250B735EB6C}">
      <dgm:prSet/>
      <dgm:spPr/>
      <dgm:t>
        <a:bodyPr/>
        <a:lstStyle/>
        <a:p>
          <a:endParaRPr lang="en-US"/>
        </a:p>
      </dgm:t>
    </dgm:pt>
    <dgm:pt modelId="{AA7DE526-6567-49DC-8BB6-E9F09AC3387B}">
      <dgm:prSet/>
      <dgm:spPr/>
      <dgm:t>
        <a:bodyPr/>
        <a:lstStyle/>
        <a:p>
          <a:r>
            <a:rPr lang="en-US" baseline="0"/>
            <a:t>Its tougher to play sports </a:t>
          </a:r>
          <a:endParaRPr lang="en-US"/>
        </a:p>
      </dgm:t>
    </dgm:pt>
    <dgm:pt modelId="{32FD59E9-517A-4DD3-A98F-A29396AC3698}" type="parTrans" cxnId="{5C7A51B8-EF78-4308-8A3F-C416FDE00E3E}">
      <dgm:prSet/>
      <dgm:spPr/>
      <dgm:t>
        <a:bodyPr/>
        <a:lstStyle/>
        <a:p>
          <a:endParaRPr lang="en-US"/>
        </a:p>
      </dgm:t>
    </dgm:pt>
    <dgm:pt modelId="{7B5A9B75-51C5-45FB-A8E3-A498192A8DA5}" type="sibTrans" cxnId="{5C7A51B8-EF78-4308-8A3F-C416FDE00E3E}">
      <dgm:prSet/>
      <dgm:spPr/>
      <dgm:t>
        <a:bodyPr/>
        <a:lstStyle/>
        <a:p>
          <a:endParaRPr lang="en-US"/>
        </a:p>
      </dgm:t>
    </dgm:pt>
    <dgm:pt modelId="{D680E3CB-7528-4045-970C-3388216DFC2B}" type="pres">
      <dgm:prSet presAssocID="{F295AE3E-0C99-49A2-BFE1-C5D9FD5D1012}" presName="linear" presStyleCnt="0">
        <dgm:presLayoutVars>
          <dgm:animLvl val="lvl"/>
          <dgm:resizeHandles val="exact"/>
        </dgm:presLayoutVars>
      </dgm:prSet>
      <dgm:spPr/>
    </dgm:pt>
    <dgm:pt modelId="{4F583ED9-0AD5-4E3B-815B-0F45FEE1F42F}" type="pres">
      <dgm:prSet presAssocID="{954B44F8-CE54-4B42-8F95-C60132210549}" presName="parentText" presStyleLbl="node1" presStyleIdx="0" presStyleCnt="4">
        <dgm:presLayoutVars>
          <dgm:chMax val="0"/>
          <dgm:bulletEnabled val="1"/>
        </dgm:presLayoutVars>
      </dgm:prSet>
      <dgm:spPr/>
    </dgm:pt>
    <dgm:pt modelId="{F10D089F-AF2F-4F10-893F-470BC65AF359}" type="pres">
      <dgm:prSet presAssocID="{1ACA199C-1D23-435F-8E37-A75A2DD7E5B2}" presName="spacer" presStyleCnt="0"/>
      <dgm:spPr/>
    </dgm:pt>
    <dgm:pt modelId="{F7761264-C256-42C9-A23A-155A0590F42D}" type="pres">
      <dgm:prSet presAssocID="{6E734814-E10C-4EB4-97E6-985B1EC7D956}" presName="parentText" presStyleLbl="node1" presStyleIdx="1" presStyleCnt="4">
        <dgm:presLayoutVars>
          <dgm:chMax val="0"/>
          <dgm:bulletEnabled val="1"/>
        </dgm:presLayoutVars>
      </dgm:prSet>
      <dgm:spPr/>
    </dgm:pt>
    <dgm:pt modelId="{9AB4886D-3860-4EE4-BE55-5C57D5ECA1C3}" type="pres">
      <dgm:prSet presAssocID="{91FE4ED4-C975-492D-95D3-B5A73DDB4717}" presName="spacer" presStyleCnt="0"/>
      <dgm:spPr/>
    </dgm:pt>
    <dgm:pt modelId="{8B3F40B7-F1AB-42E5-BA2E-BFBADE462FF6}" type="pres">
      <dgm:prSet presAssocID="{04CC76C5-8DC6-4A5D-8E2B-664C7B1EA4E9}" presName="parentText" presStyleLbl="node1" presStyleIdx="2" presStyleCnt="4">
        <dgm:presLayoutVars>
          <dgm:chMax val="0"/>
          <dgm:bulletEnabled val="1"/>
        </dgm:presLayoutVars>
      </dgm:prSet>
      <dgm:spPr/>
    </dgm:pt>
    <dgm:pt modelId="{4CED18C3-F599-4808-AD13-44DE4A11D0AF}" type="pres">
      <dgm:prSet presAssocID="{C5160164-583E-4DE8-B6FA-6B5A4917BA0D}" presName="spacer" presStyleCnt="0"/>
      <dgm:spPr/>
    </dgm:pt>
    <dgm:pt modelId="{5B46FA16-45A1-44E3-BC64-A17A19943D7D}" type="pres">
      <dgm:prSet presAssocID="{AA7DE526-6567-49DC-8BB6-E9F09AC3387B}" presName="parentText" presStyleLbl="node1" presStyleIdx="3" presStyleCnt="4">
        <dgm:presLayoutVars>
          <dgm:chMax val="0"/>
          <dgm:bulletEnabled val="1"/>
        </dgm:presLayoutVars>
      </dgm:prSet>
      <dgm:spPr/>
    </dgm:pt>
  </dgm:ptLst>
  <dgm:cxnLst>
    <dgm:cxn modelId="{87EBC03D-60FE-4A92-94DD-0D3D96D80C99}" type="presOf" srcId="{04CC76C5-8DC6-4A5D-8E2B-664C7B1EA4E9}" destId="{8B3F40B7-F1AB-42E5-BA2E-BFBADE462FF6}" srcOrd="0" destOrd="0" presId="urn:microsoft.com/office/officeart/2005/8/layout/vList2"/>
    <dgm:cxn modelId="{EA0A5478-0D80-46A1-B549-4250B735EB6C}" srcId="{F295AE3E-0C99-49A2-BFE1-C5D9FD5D1012}" destId="{04CC76C5-8DC6-4A5D-8E2B-664C7B1EA4E9}" srcOrd="2" destOrd="0" parTransId="{695BC8A2-2D75-4E3D-86B1-9159DC9CB2F6}" sibTransId="{C5160164-583E-4DE8-B6FA-6B5A4917BA0D}"/>
    <dgm:cxn modelId="{CD66CC8C-3109-4BC0-BF18-04A291366815}" srcId="{F295AE3E-0C99-49A2-BFE1-C5D9FD5D1012}" destId="{6E734814-E10C-4EB4-97E6-985B1EC7D956}" srcOrd="1" destOrd="0" parTransId="{2E91BAD1-9B73-46B6-A40C-5FD89700A40B}" sibTransId="{91FE4ED4-C975-492D-95D3-B5A73DDB4717}"/>
    <dgm:cxn modelId="{DC0BE29B-37E1-4F01-A580-042FB7CAABC1}" type="presOf" srcId="{954B44F8-CE54-4B42-8F95-C60132210549}" destId="{4F583ED9-0AD5-4E3B-815B-0F45FEE1F42F}" srcOrd="0" destOrd="0" presId="urn:microsoft.com/office/officeart/2005/8/layout/vList2"/>
    <dgm:cxn modelId="{E288D2B3-83FE-4C5C-8FFB-F4262ED7F634}" type="presOf" srcId="{F295AE3E-0C99-49A2-BFE1-C5D9FD5D1012}" destId="{D680E3CB-7528-4045-970C-3388216DFC2B}" srcOrd="0" destOrd="0" presId="urn:microsoft.com/office/officeart/2005/8/layout/vList2"/>
    <dgm:cxn modelId="{5C7A51B8-EF78-4308-8A3F-C416FDE00E3E}" srcId="{F295AE3E-0C99-49A2-BFE1-C5D9FD5D1012}" destId="{AA7DE526-6567-49DC-8BB6-E9F09AC3387B}" srcOrd="3" destOrd="0" parTransId="{32FD59E9-517A-4DD3-A98F-A29396AC3698}" sibTransId="{7B5A9B75-51C5-45FB-A8E3-A498192A8DA5}"/>
    <dgm:cxn modelId="{29E7FBC2-AC27-4FC3-8DEF-2609E6159974}" type="presOf" srcId="{AA7DE526-6567-49DC-8BB6-E9F09AC3387B}" destId="{5B46FA16-45A1-44E3-BC64-A17A19943D7D}" srcOrd="0" destOrd="0" presId="urn:microsoft.com/office/officeart/2005/8/layout/vList2"/>
    <dgm:cxn modelId="{9059C5E0-ABC2-45D3-BDB1-032589CF05AB}" srcId="{F295AE3E-0C99-49A2-BFE1-C5D9FD5D1012}" destId="{954B44F8-CE54-4B42-8F95-C60132210549}" srcOrd="0" destOrd="0" parTransId="{0F7E0F88-BA04-4280-B5FE-24D58E1AA06F}" sibTransId="{1ACA199C-1D23-435F-8E37-A75A2DD7E5B2}"/>
    <dgm:cxn modelId="{D55D91F3-9AEF-4E2A-8A42-63051805411C}" type="presOf" srcId="{6E734814-E10C-4EB4-97E6-985B1EC7D956}" destId="{F7761264-C256-42C9-A23A-155A0590F42D}" srcOrd="0" destOrd="0" presId="urn:microsoft.com/office/officeart/2005/8/layout/vList2"/>
    <dgm:cxn modelId="{C21CA579-CF5D-450E-AE34-C977B18333A5}" type="presParOf" srcId="{D680E3CB-7528-4045-970C-3388216DFC2B}" destId="{4F583ED9-0AD5-4E3B-815B-0F45FEE1F42F}" srcOrd="0" destOrd="0" presId="urn:microsoft.com/office/officeart/2005/8/layout/vList2"/>
    <dgm:cxn modelId="{54FFA97A-8844-4134-BEFC-C4CEC673A208}" type="presParOf" srcId="{D680E3CB-7528-4045-970C-3388216DFC2B}" destId="{F10D089F-AF2F-4F10-893F-470BC65AF359}" srcOrd="1" destOrd="0" presId="urn:microsoft.com/office/officeart/2005/8/layout/vList2"/>
    <dgm:cxn modelId="{84D973EC-1A6A-410F-8D33-C244FA50E4D3}" type="presParOf" srcId="{D680E3CB-7528-4045-970C-3388216DFC2B}" destId="{F7761264-C256-42C9-A23A-155A0590F42D}" srcOrd="2" destOrd="0" presId="urn:microsoft.com/office/officeart/2005/8/layout/vList2"/>
    <dgm:cxn modelId="{8A05B36D-2177-4818-8773-2A0D33497F97}" type="presParOf" srcId="{D680E3CB-7528-4045-970C-3388216DFC2B}" destId="{9AB4886D-3860-4EE4-BE55-5C57D5ECA1C3}" srcOrd="3" destOrd="0" presId="urn:microsoft.com/office/officeart/2005/8/layout/vList2"/>
    <dgm:cxn modelId="{96D1541D-A3C2-4871-A1B0-5691FCD08B5B}" type="presParOf" srcId="{D680E3CB-7528-4045-970C-3388216DFC2B}" destId="{8B3F40B7-F1AB-42E5-BA2E-BFBADE462FF6}" srcOrd="4" destOrd="0" presId="urn:microsoft.com/office/officeart/2005/8/layout/vList2"/>
    <dgm:cxn modelId="{1A9CDC3D-8276-4A3C-8FF6-A3742CBF8BD1}" type="presParOf" srcId="{D680E3CB-7528-4045-970C-3388216DFC2B}" destId="{4CED18C3-F599-4808-AD13-44DE4A11D0AF}" srcOrd="5" destOrd="0" presId="urn:microsoft.com/office/officeart/2005/8/layout/vList2"/>
    <dgm:cxn modelId="{CEF24F8D-A0C8-411D-A07E-C4F06C665DCD}" type="presParOf" srcId="{D680E3CB-7528-4045-970C-3388216DFC2B}" destId="{5B46FA16-45A1-44E3-BC64-A17A19943D7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83ED9-0AD5-4E3B-815B-0F45FEE1F42F}">
      <dsp:nvSpPr>
        <dsp:cNvPr id="0" name=""/>
        <dsp:cNvSpPr/>
      </dsp:nvSpPr>
      <dsp:spPr>
        <a:xfrm>
          <a:off x="0" y="74843"/>
          <a:ext cx="5759656" cy="1113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The disadvantages of obesity are the following:</a:t>
          </a:r>
          <a:endParaRPr lang="en-US" sz="2800" kern="1200"/>
        </a:p>
      </dsp:txBody>
      <dsp:txXfrm>
        <a:off x="54373" y="129216"/>
        <a:ext cx="5650910" cy="1005094"/>
      </dsp:txXfrm>
    </dsp:sp>
    <dsp:sp modelId="{F7761264-C256-42C9-A23A-155A0590F42D}">
      <dsp:nvSpPr>
        <dsp:cNvPr id="0" name=""/>
        <dsp:cNvSpPr/>
      </dsp:nvSpPr>
      <dsp:spPr>
        <a:xfrm>
          <a:off x="0" y="1269323"/>
          <a:ext cx="5759656" cy="1113840"/>
        </a:xfrm>
        <a:prstGeom prst="roundRect">
          <a:avLst/>
        </a:prstGeom>
        <a:solidFill>
          <a:schemeClr val="accent2">
            <a:hueOff val="1199996"/>
            <a:satOff val="-617"/>
            <a:lumOff val="-156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People who are obese receive hate from the public</a:t>
          </a:r>
          <a:endParaRPr lang="en-US" sz="2800" kern="1200"/>
        </a:p>
      </dsp:txBody>
      <dsp:txXfrm>
        <a:off x="54373" y="1323696"/>
        <a:ext cx="5650910" cy="1005094"/>
      </dsp:txXfrm>
    </dsp:sp>
    <dsp:sp modelId="{8B3F40B7-F1AB-42E5-BA2E-BFBADE462FF6}">
      <dsp:nvSpPr>
        <dsp:cNvPr id="0" name=""/>
        <dsp:cNvSpPr/>
      </dsp:nvSpPr>
      <dsp:spPr>
        <a:xfrm>
          <a:off x="0" y="2463803"/>
          <a:ext cx="5759656" cy="1113840"/>
        </a:xfrm>
        <a:prstGeom prst="roundRect">
          <a:avLst/>
        </a:prstGeom>
        <a:solidFill>
          <a:schemeClr val="accent2">
            <a:hueOff val="2399992"/>
            <a:satOff val="-1233"/>
            <a:lumOff val="-313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They become tired throughout the day</a:t>
          </a:r>
          <a:endParaRPr lang="en-US" sz="2800" kern="1200"/>
        </a:p>
      </dsp:txBody>
      <dsp:txXfrm>
        <a:off x="54373" y="2518176"/>
        <a:ext cx="5650910" cy="1005094"/>
      </dsp:txXfrm>
    </dsp:sp>
    <dsp:sp modelId="{5B46FA16-45A1-44E3-BC64-A17A19943D7D}">
      <dsp:nvSpPr>
        <dsp:cNvPr id="0" name=""/>
        <dsp:cNvSpPr/>
      </dsp:nvSpPr>
      <dsp:spPr>
        <a:xfrm>
          <a:off x="0" y="3658283"/>
          <a:ext cx="5759656" cy="1113840"/>
        </a:xfrm>
        <a:prstGeom prst="roundRect">
          <a:avLst/>
        </a:prstGeom>
        <a:solidFill>
          <a:schemeClr val="accent2">
            <a:hueOff val="3599988"/>
            <a:satOff val="-1850"/>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baseline="0"/>
            <a:t>Its tougher to play sports </a:t>
          </a:r>
          <a:endParaRPr lang="en-US" sz="2800" kern="1200"/>
        </a:p>
      </dsp:txBody>
      <dsp:txXfrm>
        <a:off x="54373" y="3712656"/>
        <a:ext cx="5650910"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260C753-2B18-437F-ACF6-20EB58D910DE}" type="datetimeFigureOut">
              <a:rPr lang="en-US" smtClean="0"/>
              <a:t>11/13/2023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D0716B7-B9D2-457D-A8C4-E1EC8DFDB0F8}"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7809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406914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949116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46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550949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0C753-2B18-437F-ACF6-20EB58D910DE}"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25980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260C753-2B18-437F-ACF6-20EB58D910DE}"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491484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092252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2949525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80A1-FB8E-E510-7EF3-AC3F845C8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AE0B53-7742-05E0-CC03-7469C8466C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5C415-3FDC-D63D-5D01-62FFDF741C1D}"/>
              </a:ext>
            </a:extLst>
          </p:cNvPr>
          <p:cNvSpPr>
            <a:spLocks noGrp="1"/>
          </p:cNvSpPr>
          <p:nvPr>
            <p:ph type="dt" sz="half" idx="10"/>
          </p:nvPr>
        </p:nvSpPr>
        <p:spPr/>
        <p:txBody>
          <a:bodyPr/>
          <a:lstStyle/>
          <a:p>
            <a:fld id="{3260C753-2B18-437F-ACF6-20EB58D910DE}" type="datetimeFigureOut">
              <a:rPr lang="en-US" smtClean="0"/>
              <a:t>11/13/2023</a:t>
            </a:fld>
            <a:endParaRPr lang="en-US"/>
          </a:p>
        </p:txBody>
      </p:sp>
      <p:sp>
        <p:nvSpPr>
          <p:cNvPr id="5" name="Footer Placeholder 4">
            <a:extLst>
              <a:ext uri="{FF2B5EF4-FFF2-40B4-BE49-F238E27FC236}">
                <a16:creationId xmlns:a16="http://schemas.microsoft.com/office/drawing/2014/main" id="{82B3ADAC-687F-C83D-0306-C3DF58DB6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1EF0F-DF4F-B93F-0B95-865FD4945E7C}"/>
              </a:ext>
            </a:extLst>
          </p:cNvPr>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53781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0C753-2B18-437F-ACF6-20EB58D910DE}"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71189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0C753-2B18-437F-ACF6-20EB58D910DE}"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12945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115613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0C753-2B18-437F-ACF6-20EB58D910DE}"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30205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0C753-2B18-437F-ACF6-20EB58D910DE}"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6423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0C753-2B18-437F-ACF6-20EB58D910DE}"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53842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333929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0C753-2B18-437F-ACF6-20EB58D910DE}"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716B7-B9D2-457D-A8C4-E1EC8DFDB0F8}" type="slidenum">
              <a:rPr lang="en-US" smtClean="0"/>
              <a:t>‹#›</a:t>
            </a:fld>
            <a:endParaRPr lang="en-US"/>
          </a:p>
        </p:txBody>
      </p:sp>
    </p:spTree>
    <p:extLst>
      <p:ext uri="{BB962C8B-B14F-4D97-AF65-F5344CB8AC3E}">
        <p14:creationId xmlns:p14="http://schemas.microsoft.com/office/powerpoint/2010/main" val="428861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260C753-2B18-437F-ACF6-20EB58D910DE}" type="datetimeFigureOut">
              <a:rPr lang="en-US" smtClean="0"/>
              <a:t>11/13/2023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D0716B7-B9D2-457D-A8C4-E1EC8DFDB0F8}" type="slidenum">
              <a:rPr lang="en-US" smtClean="0"/>
              <a:t>‹#›</a:t>
            </a:fld>
            <a:endParaRPr lang="en-US"/>
          </a:p>
        </p:txBody>
      </p:sp>
    </p:spTree>
    <p:extLst>
      <p:ext uri="{BB962C8B-B14F-4D97-AF65-F5344CB8AC3E}">
        <p14:creationId xmlns:p14="http://schemas.microsoft.com/office/powerpoint/2010/main" val="4108966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209559/food%20deluxe%20sammich" TargetMode="External"/><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inform.scot/" TargetMode="External"/><Relationship Id="rId2" Type="http://schemas.openxmlformats.org/officeDocument/2006/relationships/hyperlink" Target="https://www.mayoclinic.org/" TargetMode="External"/><Relationship Id="rId1" Type="http://schemas.openxmlformats.org/officeDocument/2006/relationships/slideLayout" Target="../slideLayouts/slideLayout18.xml"/><Relationship Id="rId4" Type="http://schemas.openxmlformats.org/officeDocument/2006/relationships/hyperlink" Target="https://www.who.int/health-topics/obes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y.clevelandclinic.org/health/diseases/11209-weight-control-and-obesity" TargetMode="External"/><Relationship Id="rId2" Type="http://schemas.openxmlformats.org/officeDocument/2006/relationships/hyperlink" Target="https://www.mayoclinic.org/diseases-conditions/obesity/symptoms-causes/syc-20375742" TargetMode="External"/><Relationship Id="rId1" Type="http://schemas.openxmlformats.org/officeDocument/2006/relationships/slideLayout" Target="../slideLayouts/slideLayout2.xml"/><Relationship Id="rId4" Type="http://schemas.openxmlformats.org/officeDocument/2006/relationships/hyperlink" Target="https://www.nhlbi.nih.gov/health/overweight-and-obe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8A95-7116-8952-4F40-1F58C1917314}"/>
              </a:ext>
            </a:extLst>
          </p:cNvPr>
          <p:cNvSpPr>
            <a:spLocks noGrp="1"/>
          </p:cNvSpPr>
          <p:nvPr>
            <p:ph type="ctrTitle"/>
          </p:nvPr>
        </p:nvSpPr>
        <p:spPr/>
        <p:txBody>
          <a:bodyPr anchor="ctr"/>
          <a:lstStyle/>
          <a:p>
            <a:r>
              <a:rPr lang="en-US" dirty="0"/>
              <a:t>Obesity</a:t>
            </a:r>
          </a:p>
        </p:txBody>
      </p:sp>
      <p:sp>
        <p:nvSpPr>
          <p:cNvPr id="3" name="Subtitle 2">
            <a:extLst>
              <a:ext uri="{FF2B5EF4-FFF2-40B4-BE49-F238E27FC236}">
                <a16:creationId xmlns:a16="http://schemas.microsoft.com/office/drawing/2014/main" id="{54FDF8A5-BDC4-644D-864B-28BE27A33A40}"/>
              </a:ext>
            </a:extLst>
          </p:cNvPr>
          <p:cNvSpPr>
            <a:spLocks noGrp="1"/>
          </p:cNvSpPr>
          <p:nvPr>
            <p:ph type="subTitle" idx="1"/>
          </p:nvPr>
        </p:nvSpPr>
        <p:spPr/>
        <p:txBody>
          <a:bodyPr anchor="ctr"/>
          <a:lstStyle/>
          <a:p>
            <a:pPr algn="l"/>
            <a:r>
              <a:rPr lang="en-US" dirty="0"/>
              <a:t>Made By: Zaid Zeidan, Khalid Qutob, Mohammed Mustafa, Eliya Ayoub</a:t>
            </a:r>
          </a:p>
        </p:txBody>
      </p:sp>
    </p:spTree>
    <p:extLst>
      <p:ext uri="{BB962C8B-B14F-4D97-AF65-F5344CB8AC3E}">
        <p14:creationId xmlns:p14="http://schemas.microsoft.com/office/powerpoint/2010/main" val="2755476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94915-9AF1-0FF7-C110-1DFC7298A56C}"/>
              </a:ext>
            </a:extLst>
          </p:cNvPr>
          <p:cNvSpPr>
            <a:spLocks noGrp="1"/>
          </p:cNvSpPr>
          <p:nvPr>
            <p:ph type="title"/>
          </p:nvPr>
        </p:nvSpPr>
        <p:spPr/>
        <p:txBody>
          <a:bodyPr/>
          <a:lstStyle/>
          <a:p>
            <a:pPr algn="ctr"/>
            <a:r>
              <a:rPr lang="en-US" dirty="0"/>
              <a:t>What is Obesity </a:t>
            </a:r>
          </a:p>
        </p:txBody>
      </p:sp>
      <p:sp>
        <p:nvSpPr>
          <p:cNvPr id="3" name="Content Placeholder 2">
            <a:extLst>
              <a:ext uri="{FF2B5EF4-FFF2-40B4-BE49-F238E27FC236}">
                <a16:creationId xmlns:a16="http://schemas.microsoft.com/office/drawing/2014/main" id="{45BB20EB-0DE5-43AF-2F1D-58F4ACD64C9D}"/>
              </a:ext>
            </a:extLst>
          </p:cNvPr>
          <p:cNvSpPr>
            <a:spLocks noGrp="1"/>
          </p:cNvSpPr>
          <p:nvPr>
            <p:ph idx="1"/>
          </p:nvPr>
        </p:nvSpPr>
        <p:spPr/>
        <p:txBody>
          <a:bodyPr/>
          <a:lstStyle/>
          <a:p>
            <a:pPr marL="0" indent="0">
              <a:buNone/>
            </a:pPr>
            <a:r>
              <a:rPr lang="en-US" dirty="0"/>
              <a:t>      Obesity is defined as being overweight which also means abnormal which shows a risk to the body. The body mass index is something that helps individuals know if they are obese, So if u have a BMI higher than 25 it means that you are overweight and anything above 30 means that you are obese. This issue also grows daily.  Obesity is also calculated using BMI</a:t>
            </a:r>
          </a:p>
          <a:p>
            <a:pPr marL="0" indent="0">
              <a:buNone/>
            </a:pPr>
            <a:endParaRPr lang="en-US" dirty="0"/>
          </a:p>
        </p:txBody>
      </p:sp>
    </p:spTree>
    <p:extLst>
      <p:ext uri="{BB962C8B-B14F-4D97-AF65-F5344CB8AC3E}">
        <p14:creationId xmlns:p14="http://schemas.microsoft.com/office/powerpoint/2010/main" val="316086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67442-981B-1169-1B6F-D7A8D57845A1}"/>
              </a:ext>
            </a:extLst>
          </p:cNvPr>
          <p:cNvSpPr>
            <a:spLocks noGrp="1"/>
          </p:cNvSpPr>
          <p:nvPr>
            <p:ph type="title"/>
          </p:nvPr>
        </p:nvSpPr>
        <p:spPr/>
        <p:txBody>
          <a:bodyPr/>
          <a:lstStyle/>
          <a:p>
            <a:pPr algn="ctr"/>
            <a:r>
              <a:rPr lang="en-US" dirty="0"/>
              <a:t>What are the Causes of Obesity</a:t>
            </a:r>
          </a:p>
        </p:txBody>
      </p:sp>
      <p:sp>
        <p:nvSpPr>
          <p:cNvPr id="3" name="Content Placeholder 2">
            <a:extLst>
              <a:ext uri="{FF2B5EF4-FFF2-40B4-BE49-F238E27FC236}">
                <a16:creationId xmlns:a16="http://schemas.microsoft.com/office/drawing/2014/main" id="{319E7FC8-6756-840A-1DFF-2341BF71392D}"/>
              </a:ext>
            </a:extLst>
          </p:cNvPr>
          <p:cNvSpPr>
            <a:spLocks noGrp="1"/>
          </p:cNvSpPr>
          <p:nvPr>
            <p:ph idx="1"/>
          </p:nvPr>
        </p:nvSpPr>
        <p:spPr/>
        <p:txBody>
          <a:bodyPr>
            <a:normAutofit/>
          </a:bodyPr>
          <a:lstStyle/>
          <a:p>
            <a:r>
              <a:rPr lang="en-US" sz="3200" dirty="0"/>
              <a:t>the causes of obesity are overeating</a:t>
            </a:r>
          </a:p>
          <a:p>
            <a:r>
              <a:rPr lang="en-US" sz="3200" dirty="0"/>
              <a:t>Eating fatty foods like fast food</a:t>
            </a:r>
          </a:p>
          <a:p>
            <a:r>
              <a:rPr lang="en-US" sz="3200" dirty="0"/>
              <a:t>having a high sugar intake</a:t>
            </a:r>
          </a:p>
        </p:txBody>
      </p:sp>
      <p:pic>
        <p:nvPicPr>
          <p:cNvPr id="5" name="Picture 4" descr="A two hamburgers with cheese and meat&#10;&#10;Description automatically generated">
            <a:extLst>
              <a:ext uri="{FF2B5EF4-FFF2-40B4-BE49-F238E27FC236}">
                <a16:creationId xmlns:a16="http://schemas.microsoft.com/office/drawing/2014/main" id="{CE4E6548-76A5-20C5-2705-3936BFCB974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10501" y="2081803"/>
            <a:ext cx="2668890" cy="2694394"/>
          </a:xfrm>
          <a:prstGeom prst="rect">
            <a:avLst/>
          </a:prstGeom>
        </p:spPr>
      </p:pic>
    </p:spTree>
    <p:extLst>
      <p:ext uri="{BB962C8B-B14F-4D97-AF65-F5344CB8AC3E}">
        <p14:creationId xmlns:p14="http://schemas.microsoft.com/office/powerpoint/2010/main" val="237121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92A138-EC4F-4F03-B497-EBDF2443F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E17E3-A212-6328-8A88-0CB1FD1A5C40}"/>
              </a:ext>
            </a:extLst>
          </p:cNvPr>
          <p:cNvSpPr>
            <a:spLocks noGrp="1"/>
          </p:cNvSpPr>
          <p:nvPr>
            <p:ph type="title"/>
          </p:nvPr>
        </p:nvSpPr>
        <p:spPr>
          <a:xfrm>
            <a:off x="685800" y="685800"/>
            <a:ext cx="10792837" cy="1485900"/>
          </a:xfrm>
        </p:spPr>
        <p:txBody>
          <a:bodyPr>
            <a:normAutofit/>
          </a:bodyPr>
          <a:lstStyle/>
          <a:p>
            <a:r>
              <a:rPr lang="en-US"/>
              <a:t>The Effects of Obesity</a:t>
            </a:r>
          </a:p>
        </p:txBody>
      </p:sp>
      <p:sp>
        <p:nvSpPr>
          <p:cNvPr id="3" name="Content Placeholder 2">
            <a:extLst>
              <a:ext uri="{FF2B5EF4-FFF2-40B4-BE49-F238E27FC236}">
                <a16:creationId xmlns:a16="http://schemas.microsoft.com/office/drawing/2014/main" id="{58009017-EEB8-7E0C-89E1-3B1FDFE4630F}"/>
              </a:ext>
            </a:extLst>
          </p:cNvPr>
          <p:cNvSpPr>
            <a:spLocks noGrp="1"/>
          </p:cNvSpPr>
          <p:nvPr>
            <p:ph idx="1"/>
          </p:nvPr>
        </p:nvSpPr>
        <p:spPr>
          <a:xfrm>
            <a:off x="685801" y="2286000"/>
            <a:ext cx="5326380" cy="3800693"/>
          </a:xfrm>
        </p:spPr>
        <p:txBody>
          <a:bodyPr anchor="t">
            <a:normAutofit/>
          </a:bodyPr>
          <a:lstStyle/>
          <a:p>
            <a:r>
              <a:rPr lang="en-US" sz="1800"/>
              <a:t>heart diseases like coronary heart disease</a:t>
            </a:r>
          </a:p>
          <a:p>
            <a:r>
              <a:rPr lang="en-US" sz="1800"/>
              <a:t>high blood pressure</a:t>
            </a:r>
          </a:p>
          <a:p>
            <a:r>
              <a:rPr lang="en-US" sz="1800"/>
              <a:t>It can make u tired throughout the day</a:t>
            </a:r>
          </a:p>
          <a:p>
            <a:r>
              <a:rPr lang="en-US" sz="1800"/>
              <a:t>It makes u prone to recieve chronic diseases like diabetes</a:t>
            </a:r>
          </a:p>
        </p:txBody>
      </p:sp>
      <p:pic>
        <p:nvPicPr>
          <p:cNvPr id="5" name="Picture 4" descr="A person sitting at a table with plants in pots&#10;&#10;Description automatically generated">
            <a:extLst>
              <a:ext uri="{FF2B5EF4-FFF2-40B4-BE49-F238E27FC236}">
                <a16:creationId xmlns:a16="http://schemas.microsoft.com/office/drawing/2014/main" id="{E119EE24-7DC9-D45B-0DF9-74DCC0947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240" y="3033186"/>
            <a:ext cx="4931275" cy="2306319"/>
          </a:xfrm>
          <a:prstGeom prst="rect">
            <a:avLst/>
          </a:prstGeom>
        </p:spPr>
      </p:pic>
    </p:spTree>
    <p:extLst>
      <p:ext uri="{BB962C8B-B14F-4D97-AF65-F5344CB8AC3E}">
        <p14:creationId xmlns:p14="http://schemas.microsoft.com/office/powerpoint/2010/main" val="963727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Rectangle 10">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5" name="Rectangle 14">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A7CADA-D25C-237D-2191-978FDBF51BD8}"/>
              </a:ext>
            </a:extLst>
          </p:cNvPr>
          <p:cNvSpPr>
            <a:spLocks noGrp="1"/>
          </p:cNvSpPr>
          <p:nvPr>
            <p:ph type="title"/>
          </p:nvPr>
        </p:nvSpPr>
        <p:spPr>
          <a:xfrm>
            <a:off x="685802" y="685800"/>
            <a:ext cx="3381946" cy="4846967"/>
          </a:xfrm>
        </p:spPr>
        <p:txBody>
          <a:bodyPr>
            <a:normAutofit/>
          </a:bodyPr>
          <a:lstStyle/>
          <a:p>
            <a:r>
              <a:rPr lang="en-US" sz="3700">
                <a:solidFill>
                  <a:srgbClr val="FFFFFF"/>
                </a:solidFill>
              </a:rPr>
              <a:t>Disadvantages of Obesity</a:t>
            </a:r>
          </a:p>
        </p:txBody>
      </p:sp>
      <p:graphicFrame>
        <p:nvGraphicFramePr>
          <p:cNvPr id="14" name="Content Placeholder 2">
            <a:extLst>
              <a:ext uri="{FF2B5EF4-FFF2-40B4-BE49-F238E27FC236}">
                <a16:creationId xmlns:a16="http://schemas.microsoft.com/office/drawing/2014/main" id="{CC1952E3-A936-D28D-13D7-39A36AE264E7}"/>
              </a:ext>
            </a:extLst>
          </p:cNvPr>
          <p:cNvGraphicFramePr>
            <a:graphicFrameLocks noGrp="1"/>
          </p:cNvGraphicFramePr>
          <p:nvPr>
            <p:ph idx="1"/>
            <p:extLst>
              <p:ext uri="{D42A27DB-BD31-4B8C-83A1-F6EECF244321}">
                <p14:modId xmlns:p14="http://schemas.microsoft.com/office/powerpoint/2010/main" val="2063366520"/>
              </p:ext>
            </p:extLst>
          </p:nvPr>
        </p:nvGraphicFramePr>
        <p:xfrm>
          <a:off x="5294108" y="685800"/>
          <a:ext cx="5759656" cy="48469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1872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57CB-6EBF-E68F-F19E-1F07F195D8AA}"/>
              </a:ext>
            </a:extLst>
          </p:cNvPr>
          <p:cNvSpPr>
            <a:spLocks noGrp="1"/>
          </p:cNvSpPr>
          <p:nvPr>
            <p:ph type="title"/>
          </p:nvPr>
        </p:nvSpPr>
        <p:spPr/>
        <p:txBody>
          <a:bodyPr/>
          <a:lstStyle/>
          <a:p>
            <a:pPr algn="ctr"/>
            <a:r>
              <a:rPr lang="en-US" dirty="0"/>
              <a:t>How to Prevent Obesity</a:t>
            </a:r>
          </a:p>
        </p:txBody>
      </p:sp>
      <p:sp>
        <p:nvSpPr>
          <p:cNvPr id="3" name="Content Placeholder 2">
            <a:extLst>
              <a:ext uri="{FF2B5EF4-FFF2-40B4-BE49-F238E27FC236}">
                <a16:creationId xmlns:a16="http://schemas.microsoft.com/office/drawing/2014/main" id="{E2084C8B-6589-8A33-CA8B-74E6BD17B37E}"/>
              </a:ext>
            </a:extLst>
          </p:cNvPr>
          <p:cNvSpPr>
            <a:spLocks noGrp="1"/>
          </p:cNvSpPr>
          <p:nvPr>
            <p:ph idx="1"/>
          </p:nvPr>
        </p:nvSpPr>
        <p:spPr/>
        <p:txBody>
          <a:bodyPr/>
          <a:lstStyle/>
          <a:p>
            <a:pPr marL="0" indent="0">
              <a:buNone/>
            </a:pPr>
            <a:r>
              <a:rPr lang="en-US" dirty="0"/>
              <a:t>     To prevent obesity you need to stop eating junk food as often and eat healthier food for your body, in addition you need to lower your carbs intake so that you can lower your weight. Going to the gym and doing cardiovascular exercises like running on a treadmill can help you with this. Lastly go to a nutritionist so that you can receive efficient help to lose weight.</a:t>
            </a:r>
          </a:p>
        </p:txBody>
      </p:sp>
    </p:spTree>
    <p:extLst>
      <p:ext uri="{BB962C8B-B14F-4D97-AF65-F5344CB8AC3E}">
        <p14:creationId xmlns:p14="http://schemas.microsoft.com/office/powerpoint/2010/main" val="810031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76F8-A4D7-6C3B-4BFA-3AD0E587184C}"/>
              </a:ext>
            </a:extLst>
          </p:cNvPr>
          <p:cNvSpPr>
            <a:spLocks noGrp="1"/>
          </p:cNvSpPr>
          <p:nvPr>
            <p:ph type="title"/>
          </p:nvPr>
        </p:nvSpPr>
        <p:spPr/>
        <p:txBody>
          <a:bodyPr/>
          <a:lstStyle/>
          <a:p>
            <a:pPr algn="ctr"/>
            <a:r>
              <a:rPr lang="en-US" dirty="0"/>
              <a:t> Sites Used</a:t>
            </a:r>
          </a:p>
        </p:txBody>
      </p:sp>
      <p:sp>
        <p:nvSpPr>
          <p:cNvPr id="3" name="Content Placeholder 2">
            <a:extLst>
              <a:ext uri="{FF2B5EF4-FFF2-40B4-BE49-F238E27FC236}">
                <a16:creationId xmlns:a16="http://schemas.microsoft.com/office/drawing/2014/main" id="{30E252FC-1A21-2C34-5600-D73EAB6B8FE2}"/>
              </a:ext>
            </a:extLst>
          </p:cNvPr>
          <p:cNvSpPr>
            <a:spLocks noGrp="1"/>
          </p:cNvSpPr>
          <p:nvPr>
            <p:ph idx="1"/>
          </p:nvPr>
        </p:nvSpPr>
        <p:spPr/>
        <p:txBody>
          <a:bodyPr>
            <a:normAutofit fontScale="92500" lnSpcReduction="10000"/>
          </a:bodyPr>
          <a:lstStyle/>
          <a:p>
            <a:pPr marL="0" indent="0">
              <a:buNone/>
            </a:pPr>
            <a:r>
              <a:rPr lang="en-US" dirty="0"/>
              <a:t>    </a:t>
            </a:r>
            <a:r>
              <a:rPr lang="en-US" sz="1600" dirty="0"/>
              <a:t>U.S. Department of Health and Human Services. (n.d.). National Institute of Diabetes and digestive and kidney diseases (NIDDK). National Institute of Diabetes and Digestive and Kidney Diseases. https://www.niddk.nih.gov/ </a:t>
            </a:r>
          </a:p>
          <a:p>
            <a:pPr marL="0" indent="0">
              <a:buNone/>
            </a:pPr>
            <a:r>
              <a:rPr lang="en-US" sz="1600" dirty="0"/>
              <a:t>       Mayo Foundation for Medical Education and Research. (n.d.). Top-ranked hospital in the nation. Mayo Clinic. </a:t>
            </a:r>
            <a:r>
              <a:rPr lang="en-US" sz="1600" dirty="0">
                <a:hlinkClick r:id="rId2"/>
              </a:rPr>
              <a:t>https://www.mayoclinic.org/</a:t>
            </a:r>
            <a:endParaRPr lang="en-US" sz="1600" dirty="0"/>
          </a:p>
          <a:p>
            <a:pPr marL="0" indent="0">
              <a:buNone/>
            </a:pPr>
            <a:r>
              <a:rPr lang="en-US" sz="1600" dirty="0"/>
              <a:t>       Scottish Health Information You Can Trust. NHS inform. (2023, September 25). </a:t>
            </a:r>
            <a:r>
              <a:rPr lang="en-US" sz="1600" dirty="0">
                <a:hlinkClick r:id="rId3"/>
              </a:rPr>
              <a:t>https://www.nhsinform.scot/</a:t>
            </a:r>
            <a:endParaRPr lang="en-US" sz="1600" dirty="0"/>
          </a:p>
          <a:p>
            <a:pPr marL="0" indent="0">
              <a:buNone/>
            </a:pPr>
            <a:r>
              <a:rPr lang="en-US" sz="1600" dirty="0"/>
              <a:t>       World Health Organization. (n.d.). Obesity. World Health Organization. </a:t>
            </a:r>
            <a:r>
              <a:rPr lang="en-US" sz="1600" dirty="0">
                <a:hlinkClick r:id="rId4"/>
              </a:rPr>
              <a:t>https://www.who.int/health-topics/obesity</a:t>
            </a:r>
            <a:endParaRPr lang="en-US" sz="1600" dirty="0"/>
          </a:p>
          <a:p>
            <a:pPr marL="0" indent="0">
              <a:buNone/>
            </a:pPr>
            <a:r>
              <a:rPr lang="en-US" sz="1600" dirty="0"/>
              <a:t>       Obesity consequences. Obesity Prevention Source. (2016b, April 12). https://www.hsph.harvard.edu/obesity-prevention-source/obesity-consequences/#:~:text=The%20High%20Cost%20of%20Excess%20Weight&amp;amp;text=No%20less%20real%20are%20the,overweight%20does%20not%20decrease%20mortality. </a:t>
            </a:r>
          </a:p>
        </p:txBody>
      </p:sp>
    </p:spTree>
    <p:extLst>
      <p:ext uri="{BB962C8B-B14F-4D97-AF65-F5344CB8AC3E}">
        <p14:creationId xmlns:p14="http://schemas.microsoft.com/office/powerpoint/2010/main" val="2178015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1AE1-7AC6-FE59-8889-B9F47E1F65A0}"/>
              </a:ext>
            </a:extLst>
          </p:cNvPr>
          <p:cNvSpPr>
            <a:spLocks noGrp="1"/>
          </p:cNvSpPr>
          <p:nvPr>
            <p:ph type="title"/>
          </p:nvPr>
        </p:nvSpPr>
        <p:spPr/>
        <p:txBody>
          <a:bodyPr/>
          <a:lstStyle/>
          <a:p>
            <a:r>
              <a:rPr lang="en-US" dirty="0"/>
              <a:t>Cross-checking</a:t>
            </a:r>
          </a:p>
        </p:txBody>
      </p:sp>
      <p:sp>
        <p:nvSpPr>
          <p:cNvPr id="3" name="Content Placeholder 2">
            <a:extLst>
              <a:ext uri="{FF2B5EF4-FFF2-40B4-BE49-F238E27FC236}">
                <a16:creationId xmlns:a16="http://schemas.microsoft.com/office/drawing/2014/main" id="{EFAA7EB4-08F7-7DD7-A56E-7C284E680AD0}"/>
              </a:ext>
            </a:extLst>
          </p:cNvPr>
          <p:cNvSpPr>
            <a:spLocks noGrp="1"/>
          </p:cNvSpPr>
          <p:nvPr>
            <p:ph sz="quarter" idx="13"/>
          </p:nvPr>
        </p:nvSpPr>
        <p:spPr/>
        <p:txBody>
          <a:bodyPr/>
          <a:lstStyle/>
          <a:p>
            <a:r>
              <a:rPr lang="en-US" b="0" i="0" u="none" strike="noStrike" dirty="0">
                <a:solidFill>
                  <a:srgbClr val="1A0DAB"/>
                </a:solidFill>
                <a:effectLst/>
                <a:latin typeface="arial" panose="020B0604020202020204" pitchFamily="34" charset="0"/>
                <a:hlinkClick r:id="rId2"/>
              </a:rPr>
              <a:t>Obesity - Symptoms and causes</a:t>
            </a:r>
          </a:p>
          <a:p>
            <a:r>
              <a:rPr lang="en-US" b="0" i="0" u="none" strike="noStrike" dirty="0">
                <a:solidFill>
                  <a:srgbClr val="1A0DAB"/>
                </a:solidFill>
                <a:effectLst/>
                <a:latin typeface="arial" panose="020B0604020202020204" pitchFamily="34" charset="0"/>
                <a:hlinkClick r:id="rId3"/>
              </a:rPr>
              <a:t>Obesity: Causes, Types, Prevention &amp; Definition</a:t>
            </a:r>
          </a:p>
          <a:p>
            <a:r>
              <a:rPr lang="en-US" b="0" i="0" u="none" strike="noStrike" dirty="0">
                <a:solidFill>
                  <a:srgbClr val="1A0DAB"/>
                </a:solidFill>
                <a:effectLst/>
                <a:latin typeface="arial" panose="020B0604020202020204" pitchFamily="34" charset="0"/>
                <a:hlinkClick r:id="rId4"/>
              </a:rPr>
              <a:t>What Are Overweight and Obesity?</a:t>
            </a:r>
          </a:p>
          <a:p>
            <a:endParaRPr lang="en-US" dirty="0"/>
          </a:p>
        </p:txBody>
      </p:sp>
    </p:spTree>
    <p:extLst>
      <p:ext uri="{BB962C8B-B14F-4D97-AF65-F5344CB8AC3E}">
        <p14:creationId xmlns:p14="http://schemas.microsoft.com/office/powerpoint/2010/main" val="9070318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34</TotalTime>
  <Words>473</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arial</vt:lpstr>
      <vt:lpstr>Impact</vt:lpstr>
      <vt:lpstr>Main Event</vt:lpstr>
      <vt:lpstr>Obesity</vt:lpstr>
      <vt:lpstr>What is Obesity </vt:lpstr>
      <vt:lpstr>What are the Causes of Obesity</vt:lpstr>
      <vt:lpstr>The Effects of Obesity</vt:lpstr>
      <vt:lpstr>Disadvantages of Obesity</vt:lpstr>
      <vt:lpstr>How to Prevent Obesity</vt:lpstr>
      <vt:lpstr> Sites Used</vt:lpstr>
      <vt:lpstr>Cross-checking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Zaid Zeidan</dc:creator>
  <cp:lastModifiedBy>Mohammed Mustafa</cp:lastModifiedBy>
  <cp:revision>2</cp:revision>
  <dcterms:created xsi:type="dcterms:W3CDTF">2023-10-15T13:38:43Z</dcterms:created>
  <dcterms:modified xsi:type="dcterms:W3CDTF">2023-11-13T08:39:53Z</dcterms:modified>
</cp:coreProperties>
</file>