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0" d="100"/>
          <a:sy n="120" d="100"/>
        </p:scale>
        <p:origin x="1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3260C753-2B18-437F-ACF6-20EB58D910DE}" type="datetimeFigureOut">
              <a:rPr lang="en-US" smtClean="0"/>
              <a:t>10/15/2023</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ED0716B7-B9D2-457D-A8C4-E1EC8DFDB0F8}"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78096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0C753-2B18-437F-ACF6-20EB58D910DE}"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4069149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0C753-2B18-437F-ACF6-20EB58D910DE}"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394911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0C753-2B18-437F-ACF6-20EB58D910DE}"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716B7-B9D2-457D-A8C4-E1EC8DFDB0F8}"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46983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0C753-2B18-437F-ACF6-20EB58D910DE}"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1550949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60C753-2B18-437F-ACF6-20EB58D910DE}" type="datetimeFigureOut">
              <a:rPr lang="en-US" smtClean="0"/>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1259809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60C753-2B18-437F-ACF6-20EB58D910DE}" type="datetimeFigureOut">
              <a:rPr lang="en-US" smtClean="0"/>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1491484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0C753-2B18-437F-ACF6-20EB58D910DE}"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1092252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0C753-2B18-437F-ACF6-20EB58D910DE}"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2949525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780A1-FB8E-E510-7EF3-AC3F845C84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AE0B53-7742-05E0-CC03-7469C8466C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5C415-3FDC-D63D-5D01-62FFDF741C1D}"/>
              </a:ext>
            </a:extLst>
          </p:cNvPr>
          <p:cNvSpPr>
            <a:spLocks noGrp="1"/>
          </p:cNvSpPr>
          <p:nvPr>
            <p:ph type="dt" sz="half" idx="10"/>
          </p:nvPr>
        </p:nvSpPr>
        <p:spPr/>
        <p:txBody>
          <a:bodyPr/>
          <a:lstStyle/>
          <a:p>
            <a:fld id="{3260C753-2B18-437F-ACF6-20EB58D910DE}" type="datetimeFigureOut">
              <a:rPr lang="en-US" smtClean="0"/>
              <a:t>10/15/2023</a:t>
            </a:fld>
            <a:endParaRPr lang="en-US"/>
          </a:p>
        </p:txBody>
      </p:sp>
      <p:sp>
        <p:nvSpPr>
          <p:cNvPr id="5" name="Footer Placeholder 4">
            <a:extLst>
              <a:ext uri="{FF2B5EF4-FFF2-40B4-BE49-F238E27FC236}">
                <a16:creationId xmlns:a16="http://schemas.microsoft.com/office/drawing/2014/main" id="{82B3ADAC-687F-C83D-0306-C3DF58DB6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1EF0F-DF4F-B93F-0B95-865FD4945E7C}"/>
              </a:ext>
            </a:extLst>
          </p:cNvPr>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53781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0C753-2B18-437F-ACF6-20EB58D910DE}"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371189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0C753-2B18-437F-ACF6-20EB58D910DE}"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112945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60C753-2B18-437F-ACF6-20EB58D910DE}"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115613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60C753-2B18-437F-ACF6-20EB58D910DE}" type="datetimeFigureOut">
              <a:rPr lang="en-US" smtClean="0"/>
              <a:t>10/15/2023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3302054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60C753-2B18-437F-ACF6-20EB58D910DE}" type="datetimeFigureOut">
              <a:rPr lang="en-US" smtClean="0"/>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364233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0C753-2B18-437F-ACF6-20EB58D910DE}" type="datetimeFigureOut">
              <a:rPr lang="en-US" smtClean="0"/>
              <a:t>10/15/2023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353842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0C753-2B18-437F-ACF6-20EB58D910DE}"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3339299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0C753-2B18-437F-ACF6-20EB58D910DE}"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428861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3260C753-2B18-437F-ACF6-20EB58D910DE}" type="datetimeFigureOut">
              <a:rPr lang="en-US" smtClean="0"/>
              <a:t>10/15/2023</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ED0716B7-B9D2-457D-A8C4-E1EC8DFDB0F8}" type="slidenum">
              <a:rPr lang="en-US" smtClean="0"/>
              <a:t>‹#›</a:t>
            </a:fld>
            <a:endParaRPr lang="en-US"/>
          </a:p>
        </p:txBody>
      </p:sp>
    </p:spTree>
    <p:extLst>
      <p:ext uri="{BB962C8B-B14F-4D97-AF65-F5344CB8AC3E}">
        <p14:creationId xmlns:p14="http://schemas.microsoft.com/office/powerpoint/2010/main" val="4108966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nhsinform.scot/" TargetMode="External"/><Relationship Id="rId2" Type="http://schemas.openxmlformats.org/officeDocument/2006/relationships/hyperlink" Target="https://www.mayoclinic.org/" TargetMode="External"/><Relationship Id="rId1" Type="http://schemas.openxmlformats.org/officeDocument/2006/relationships/slideLayout" Target="../slideLayouts/slideLayout18.xml"/><Relationship Id="rId4" Type="http://schemas.openxmlformats.org/officeDocument/2006/relationships/hyperlink" Target="https://www.who.int/health-topics/obes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8A95-7116-8952-4F40-1F58C1917314}"/>
              </a:ext>
            </a:extLst>
          </p:cNvPr>
          <p:cNvSpPr>
            <a:spLocks noGrp="1"/>
          </p:cNvSpPr>
          <p:nvPr>
            <p:ph type="ctrTitle"/>
          </p:nvPr>
        </p:nvSpPr>
        <p:spPr/>
        <p:txBody>
          <a:bodyPr anchor="ctr"/>
          <a:lstStyle/>
          <a:p>
            <a:r>
              <a:rPr lang="en-US" dirty="0"/>
              <a:t>Obesity</a:t>
            </a:r>
          </a:p>
        </p:txBody>
      </p:sp>
      <p:sp>
        <p:nvSpPr>
          <p:cNvPr id="3" name="Subtitle 2">
            <a:extLst>
              <a:ext uri="{FF2B5EF4-FFF2-40B4-BE49-F238E27FC236}">
                <a16:creationId xmlns:a16="http://schemas.microsoft.com/office/drawing/2014/main" id="{54FDF8A5-BDC4-644D-864B-28BE27A33A40}"/>
              </a:ext>
            </a:extLst>
          </p:cNvPr>
          <p:cNvSpPr>
            <a:spLocks noGrp="1"/>
          </p:cNvSpPr>
          <p:nvPr>
            <p:ph type="subTitle" idx="1"/>
          </p:nvPr>
        </p:nvSpPr>
        <p:spPr/>
        <p:txBody>
          <a:bodyPr anchor="ctr"/>
          <a:lstStyle/>
          <a:p>
            <a:pPr algn="l"/>
            <a:r>
              <a:rPr lang="en-US" dirty="0"/>
              <a:t>Made By: Zaid Zeidan, Khalid Qutob, Mohammed Mustafa, Eliya Ayoub</a:t>
            </a:r>
          </a:p>
        </p:txBody>
      </p:sp>
    </p:spTree>
    <p:extLst>
      <p:ext uri="{BB962C8B-B14F-4D97-AF65-F5344CB8AC3E}">
        <p14:creationId xmlns:p14="http://schemas.microsoft.com/office/powerpoint/2010/main" val="2755476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94915-9AF1-0FF7-C110-1DFC7298A56C}"/>
              </a:ext>
            </a:extLst>
          </p:cNvPr>
          <p:cNvSpPr>
            <a:spLocks noGrp="1"/>
          </p:cNvSpPr>
          <p:nvPr>
            <p:ph type="title"/>
          </p:nvPr>
        </p:nvSpPr>
        <p:spPr/>
        <p:txBody>
          <a:bodyPr/>
          <a:lstStyle/>
          <a:p>
            <a:pPr algn="ctr"/>
            <a:r>
              <a:rPr lang="en-US" dirty="0"/>
              <a:t>What is Obesity </a:t>
            </a:r>
          </a:p>
        </p:txBody>
      </p:sp>
      <p:sp>
        <p:nvSpPr>
          <p:cNvPr id="3" name="Content Placeholder 2">
            <a:extLst>
              <a:ext uri="{FF2B5EF4-FFF2-40B4-BE49-F238E27FC236}">
                <a16:creationId xmlns:a16="http://schemas.microsoft.com/office/drawing/2014/main" id="{45BB20EB-0DE5-43AF-2F1D-58F4ACD64C9D}"/>
              </a:ext>
            </a:extLst>
          </p:cNvPr>
          <p:cNvSpPr>
            <a:spLocks noGrp="1"/>
          </p:cNvSpPr>
          <p:nvPr>
            <p:ph idx="1"/>
          </p:nvPr>
        </p:nvSpPr>
        <p:spPr/>
        <p:txBody>
          <a:bodyPr/>
          <a:lstStyle/>
          <a:p>
            <a:pPr marL="0" indent="0">
              <a:buNone/>
            </a:pPr>
            <a:r>
              <a:rPr lang="en-US" dirty="0"/>
              <a:t>      Obesity is defined as being overweight which also means abnormal which shows a risk to the body. The body mass index is something that helps individuals know if they are obese, So if u have a BMI higher than 25 it means that you are overweight and anything above 30 means that you are obese. This issue also grows daily. </a:t>
            </a:r>
          </a:p>
        </p:txBody>
      </p:sp>
    </p:spTree>
    <p:extLst>
      <p:ext uri="{BB962C8B-B14F-4D97-AF65-F5344CB8AC3E}">
        <p14:creationId xmlns:p14="http://schemas.microsoft.com/office/powerpoint/2010/main" val="3160867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7442-981B-1169-1B6F-D7A8D57845A1}"/>
              </a:ext>
            </a:extLst>
          </p:cNvPr>
          <p:cNvSpPr>
            <a:spLocks noGrp="1"/>
          </p:cNvSpPr>
          <p:nvPr>
            <p:ph type="title"/>
          </p:nvPr>
        </p:nvSpPr>
        <p:spPr/>
        <p:txBody>
          <a:bodyPr/>
          <a:lstStyle/>
          <a:p>
            <a:pPr algn="ctr"/>
            <a:r>
              <a:rPr lang="en-US" dirty="0"/>
              <a:t>What are the Causes of Obesity</a:t>
            </a:r>
          </a:p>
        </p:txBody>
      </p:sp>
      <p:sp>
        <p:nvSpPr>
          <p:cNvPr id="3" name="Content Placeholder 2">
            <a:extLst>
              <a:ext uri="{FF2B5EF4-FFF2-40B4-BE49-F238E27FC236}">
                <a16:creationId xmlns:a16="http://schemas.microsoft.com/office/drawing/2014/main" id="{319E7FC8-6756-840A-1DFF-2341BF71392D}"/>
              </a:ext>
            </a:extLst>
          </p:cNvPr>
          <p:cNvSpPr>
            <a:spLocks noGrp="1"/>
          </p:cNvSpPr>
          <p:nvPr>
            <p:ph idx="1"/>
          </p:nvPr>
        </p:nvSpPr>
        <p:spPr/>
        <p:txBody>
          <a:bodyPr/>
          <a:lstStyle/>
          <a:p>
            <a:pPr marL="0" indent="0">
              <a:buNone/>
            </a:pPr>
            <a:r>
              <a:rPr lang="en-US" dirty="0"/>
              <a:t>    The causes of obesity are overeating. This means that you should not eat more than you should, Moreover eating fatty foods like chocolate, chips and fast food contribute to obesity and they are one of the leading causes for obesity. Having a high sugar intake is also a reason for obesity which occurs more in children than in adults.</a:t>
            </a:r>
          </a:p>
        </p:txBody>
      </p:sp>
    </p:spTree>
    <p:extLst>
      <p:ext uri="{BB962C8B-B14F-4D97-AF65-F5344CB8AC3E}">
        <p14:creationId xmlns:p14="http://schemas.microsoft.com/office/powerpoint/2010/main" val="2371212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E17E3-A212-6328-8A88-0CB1FD1A5C40}"/>
              </a:ext>
            </a:extLst>
          </p:cNvPr>
          <p:cNvSpPr>
            <a:spLocks noGrp="1"/>
          </p:cNvSpPr>
          <p:nvPr>
            <p:ph type="title"/>
          </p:nvPr>
        </p:nvSpPr>
        <p:spPr/>
        <p:txBody>
          <a:bodyPr/>
          <a:lstStyle/>
          <a:p>
            <a:pPr algn="ctr"/>
            <a:r>
              <a:rPr lang="en-US" dirty="0"/>
              <a:t>The Effects of Obesity</a:t>
            </a:r>
          </a:p>
        </p:txBody>
      </p:sp>
      <p:sp>
        <p:nvSpPr>
          <p:cNvPr id="3" name="Content Placeholder 2">
            <a:extLst>
              <a:ext uri="{FF2B5EF4-FFF2-40B4-BE49-F238E27FC236}">
                <a16:creationId xmlns:a16="http://schemas.microsoft.com/office/drawing/2014/main" id="{58009017-EEB8-7E0C-89E1-3B1FDFE4630F}"/>
              </a:ext>
            </a:extLst>
          </p:cNvPr>
          <p:cNvSpPr>
            <a:spLocks noGrp="1"/>
          </p:cNvSpPr>
          <p:nvPr>
            <p:ph idx="1"/>
          </p:nvPr>
        </p:nvSpPr>
        <p:spPr/>
        <p:txBody>
          <a:bodyPr/>
          <a:lstStyle/>
          <a:p>
            <a:pPr marL="0" indent="0">
              <a:buNone/>
            </a:pPr>
            <a:r>
              <a:rPr lang="en-US" dirty="0"/>
              <a:t>    Obesity Can cause issues in the heart like coronary heart disease which in simpler words damages the vessels in your heart. High blood pressure is also an effect of obesity, therefore it increases the your hearts work and it, being overweight or obese raises your chances of having high blood pressure </a:t>
            </a:r>
          </a:p>
        </p:txBody>
      </p:sp>
    </p:spTree>
    <p:extLst>
      <p:ext uri="{BB962C8B-B14F-4D97-AF65-F5344CB8AC3E}">
        <p14:creationId xmlns:p14="http://schemas.microsoft.com/office/powerpoint/2010/main" val="96372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CADA-D25C-237D-2191-978FDBF51BD8}"/>
              </a:ext>
            </a:extLst>
          </p:cNvPr>
          <p:cNvSpPr>
            <a:spLocks noGrp="1"/>
          </p:cNvSpPr>
          <p:nvPr>
            <p:ph type="title"/>
          </p:nvPr>
        </p:nvSpPr>
        <p:spPr/>
        <p:txBody>
          <a:bodyPr/>
          <a:lstStyle/>
          <a:p>
            <a:pPr algn="ctr"/>
            <a:r>
              <a:rPr lang="en-US" dirty="0"/>
              <a:t>Disadvantages of Obesity</a:t>
            </a:r>
          </a:p>
        </p:txBody>
      </p:sp>
      <p:sp>
        <p:nvSpPr>
          <p:cNvPr id="3" name="Content Placeholder 2">
            <a:extLst>
              <a:ext uri="{FF2B5EF4-FFF2-40B4-BE49-F238E27FC236}">
                <a16:creationId xmlns:a16="http://schemas.microsoft.com/office/drawing/2014/main" id="{EE84C8B1-9519-AC4B-F74C-5C37E8B68A28}"/>
              </a:ext>
            </a:extLst>
          </p:cNvPr>
          <p:cNvSpPr>
            <a:spLocks noGrp="1"/>
          </p:cNvSpPr>
          <p:nvPr>
            <p:ph idx="1"/>
          </p:nvPr>
        </p:nvSpPr>
        <p:spPr/>
        <p:txBody>
          <a:bodyPr/>
          <a:lstStyle/>
          <a:p>
            <a:pPr marL="0" indent="0">
              <a:buNone/>
            </a:pPr>
            <a:r>
              <a:rPr lang="en-US" dirty="0"/>
              <a:t>     The disadvantages of obesity are common in everyday life. Victims of obesity can face bullying from the public and may get tired from daily activities, moreover playing sports is harder and exhausting. People affected by obesity can feel sad or unimpressed of their body.</a:t>
            </a:r>
          </a:p>
        </p:txBody>
      </p:sp>
    </p:spTree>
    <p:extLst>
      <p:ext uri="{BB962C8B-B14F-4D97-AF65-F5344CB8AC3E}">
        <p14:creationId xmlns:p14="http://schemas.microsoft.com/office/powerpoint/2010/main" val="3118720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57CB-6EBF-E68F-F19E-1F07F195D8AA}"/>
              </a:ext>
            </a:extLst>
          </p:cNvPr>
          <p:cNvSpPr>
            <a:spLocks noGrp="1"/>
          </p:cNvSpPr>
          <p:nvPr>
            <p:ph type="title"/>
          </p:nvPr>
        </p:nvSpPr>
        <p:spPr/>
        <p:txBody>
          <a:bodyPr/>
          <a:lstStyle/>
          <a:p>
            <a:pPr algn="ctr"/>
            <a:r>
              <a:rPr lang="en-US" dirty="0"/>
              <a:t>How to Prevent Obesity</a:t>
            </a:r>
          </a:p>
        </p:txBody>
      </p:sp>
      <p:sp>
        <p:nvSpPr>
          <p:cNvPr id="3" name="Content Placeholder 2">
            <a:extLst>
              <a:ext uri="{FF2B5EF4-FFF2-40B4-BE49-F238E27FC236}">
                <a16:creationId xmlns:a16="http://schemas.microsoft.com/office/drawing/2014/main" id="{E2084C8B-6589-8A33-CA8B-74E6BD17B37E}"/>
              </a:ext>
            </a:extLst>
          </p:cNvPr>
          <p:cNvSpPr>
            <a:spLocks noGrp="1"/>
          </p:cNvSpPr>
          <p:nvPr>
            <p:ph idx="1"/>
          </p:nvPr>
        </p:nvSpPr>
        <p:spPr/>
        <p:txBody>
          <a:bodyPr/>
          <a:lstStyle/>
          <a:p>
            <a:pPr marL="0" indent="0">
              <a:buNone/>
            </a:pPr>
            <a:r>
              <a:rPr lang="en-US" dirty="0"/>
              <a:t>     To prevent obesity you need to stop eating junk food as often and eat healthier food for your body, in addition you need to lower your carbs intake so that you can lower your weight. Going to the gym and doing cardiovascular exercises like running on a treadmill can help you with this. Lastly go to a nutritionist so that you can receive efficient help to lose weight.</a:t>
            </a:r>
          </a:p>
        </p:txBody>
      </p:sp>
    </p:spTree>
    <p:extLst>
      <p:ext uri="{BB962C8B-B14F-4D97-AF65-F5344CB8AC3E}">
        <p14:creationId xmlns:p14="http://schemas.microsoft.com/office/powerpoint/2010/main" val="81003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376F8-A4D7-6C3B-4BFA-3AD0E587184C}"/>
              </a:ext>
            </a:extLst>
          </p:cNvPr>
          <p:cNvSpPr>
            <a:spLocks noGrp="1"/>
          </p:cNvSpPr>
          <p:nvPr>
            <p:ph type="title"/>
          </p:nvPr>
        </p:nvSpPr>
        <p:spPr/>
        <p:txBody>
          <a:bodyPr/>
          <a:lstStyle/>
          <a:p>
            <a:pPr algn="ctr"/>
            <a:r>
              <a:rPr lang="en-US" dirty="0"/>
              <a:t> Sites Used</a:t>
            </a:r>
          </a:p>
        </p:txBody>
      </p:sp>
      <p:sp>
        <p:nvSpPr>
          <p:cNvPr id="3" name="Content Placeholder 2">
            <a:extLst>
              <a:ext uri="{FF2B5EF4-FFF2-40B4-BE49-F238E27FC236}">
                <a16:creationId xmlns:a16="http://schemas.microsoft.com/office/drawing/2014/main" id="{30E252FC-1A21-2C34-5600-D73EAB6B8FE2}"/>
              </a:ext>
            </a:extLst>
          </p:cNvPr>
          <p:cNvSpPr>
            <a:spLocks noGrp="1"/>
          </p:cNvSpPr>
          <p:nvPr>
            <p:ph idx="1"/>
          </p:nvPr>
        </p:nvSpPr>
        <p:spPr/>
        <p:txBody>
          <a:bodyPr>
            <a:normAutofit fontScale="92500" lnSpcReduction="10000"/>
          </a:bodyPr>
          <a:lstStyle/>
          <a:p>
            <a:pPr marL="0" indent="0">
              <a:buNone/>
            </a:pPr>
            <a:r>
              <a:rPr lang="en-US" dirty="0"/>
              <a:t>    </a:t>
            </a:r>
            <a:r>
              <a:rPr lang="en-US" sz="1600" dirty="0"/>
              <a:t>U.S. Department of Health and Human Services. (n.d.). National Institute of Diabetes and digestive and kidney diseases (NIDDK). National Institute of Diabetes and Digestive and Kidney Diseases. https://www.niddk.nih.gov/ </a:t>
            </a:r>
          </a:p>
          <a:p>
            <a:pPr marL="0" indent="0">
              <a:buNone/>
            </a:pPr>
            <a:r>
              <a:rPr lang="en-US" sz="1600" dirty="0"/>
              <a:t>       Mayo Foundation for Medical Education and Research. (n.d.). Top-ranked hospital in the nation. Mayo Clinic. </a:t>
            </a:r>
            <a:r>
              <a:rPr lang="en-US" sz="1600" dirty="0">
                <a:hlinkClick r:id="rId2"/>
              </a:rPr>
              <a:t>https://www.mayoclinic.org/</a:t>
            </a:r>
            <a:endParaRPr lang="en-US" sz="1600" dirty="0"/>
          </a:p>
          <a:p>
            <a:pPr marL="0" indent="0">
              <a:buNone/>
            </a:pPr>
            <a:r>
              <a:rPr lang="en-US" sz="1600" dirty="0"/>
              <a:t>       Scottish Health Information You Can Trust. NHS inform. (2023, September 25). </a:t>
            </a:r>
            <a:r>
              <a:rPr lang="en-US" sz="1600" dirty="0">
                <a:hlinkClick r:id="rId3"/>
              </a:rPr>
              <a:t>https://www.nhsinform.scot/</a:t>
            </a:r>
            <a:endParaRPr lang="en-US" sz="1600" dirty="0"/>
          </a:p>
          <a:p>
            <a:pPr marL="0" indent="0">
              <a:buNone/>
            </a:pPr>
            <a:r>
              <a:rPr lang="en-US" sz="1600" dirty="0"/>
              <a:t>       World Health Organization. (n.d.). Obesity. World Health Organization. </a:t>
            </a:r>
            <a:r>
              <a:rPr lang="en-US" sz="1600" dirty="0">
                <a:hlinkClick r:id="rId4"/>
              </a:rPr>
              <a:t>https://www.who.int/health-topics/obesity</a:t>
            </a:r>
            <a:endParaRPr lang="en-US" sz="1600" dirty="0"/>
          </a:p>
          <a:p>
            <a:pPr marL="0" indent="0">
              <a:buNone/>
            </a:pPr>
            <a:r>
              <a:rPr lang="en-US" sz="1600" dirty="0"/>
              <a:t>       Obesity consequences. Obesity Prevention Source. (2016b, April 12). https://www.hsph.harvard.edu/obesity-prevention-source/obesity-consequences/#:~:text=The%20High%20Cost%20of%20Excess%20Weight&amp;amp;text=No%20less%20real%20are%20the,overweight%20does%20not%20decrease%20mortality. </a:t>
            </a:r>
          </a:p>
        </p:txBody>
      </p:sp>
    </p:spTree>
    <p:extLst>
      <p:ext uri="{BB962C8B-B14F-4D97-AF65-F5344CB8AC3E}">
        <p14:creationId xmlns:p14="http://schemas.microsoft.com/office/powerpoint/2010/main" val="21780157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4</TotalTime>
  <Words>543</Words>
  <Application>Microsoft Office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Impact</vt:lpstr>
      <vt:lpstr>Main Event</vt:lpstr>
      <vt:lpstr>Obesity</vt:lpstr>
      <vt:lpstr>What is Obesity </vt:lpstr>
      <vt:lpstr>What are the Causes of Obesity</vt:lpstr>
      <vt:lpstr>The Effects of Obesity</vt:lpstr>
      <vt:lpstr>Disadvantages of Obesity</vt:lpstr>
      <vt:lpstr>How to Prevent Obesity</vt:lpstr>
      <vt:lpstr> Sites Used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Zaid Zeidan</dc:creator>
  <cp:lastModifiedBy>Zaid Zeidan</cp:lastModifiedBy>
  <cp:revision>1</cp:revision>
  <dcterms:created xsi:type="dcterms:W3CDTF">2023-10-15T13:38:43Z</dcterms:created>
  <dcterms:modified xsi:type="dcterms:W3CDTF">2023-10-15T13:42:59Z</dcterms:modified>
</cp:coreProperties>
</file>