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1" r:id="rId6"/>
    <p:sldId id="262" r:id="rId7"/>
    <p:sldId id="265" r:id="rId8"/>
    <p:sldId id="267" r:id="rId9"/>
    <p:sldId id="264" r:id="rId10"/>
    <p:sldId id="268" r:id="rId11"/>
    <p:sldId id="263" r:id="rId12"/>
    <p:sldId id="269"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81" d="100"/>
          <a:sy n="81" d="100"/>
        </p:scale>
        <p:origin x="-300"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B834EA9-D6BE-4721-9CB7-738B9E552F4F}" type="datetimeFigureOut">
              <a:rPr lang="en-US" smtClean="0"/>
              <a:t>11/13/2023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C49727-D4C7-48E1-954D-9AD5A7228DDA}" type="slidenum">
              <a:rPr lang="en-US" smtClean="0"/>
              <a:t>‹#›</a:t>
            </a:fld>
            <a:endParaRPr lang="en-US"/>
          </a:p>
        </p:txBody>
      </p:sp>
    </p:spTree>
    <p:extLst>
      <p:ext uri="{BB962C8B-B14F-4D97-AF65-F5344CB8AC3E}">
        <p14:creationId xmlns:p14="http://schemas.microsoft.com/office/powerpoint/2010/main" val="22541901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B834EA9-D6BE-4721-9CB7-738B9E552F4F}" type="datetimeFigureOut">
              <a:rPr lang="en-US" smtClean="0"/>
              <a:t>11/13/2023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C49727-D4C7-48E1-954D-9AD5A7228DDA}" type="slidenum">
              <a:rPr lang="en-US" smtClean="0"/>
              <a:t>‹#›</a:t>
            </a:fld>
            <a:endParaRPr lang="en-US"/>
          </a:p>
        </p:txBody>
      </p:sp>
    </p:spTree>
    <p:extLst>
      <p:ext uri="{BB962C8B-B14F-4D97-AF65-F5344CB8AC3E}">
        <p14:creationId xmlns:p14="http://schemas.microsoft.com/office/powerpoint/2010/main" val="42136482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B834EA9-D6BE-4721-9CB7-738B9E552F4F}" type="datetimeFigureOut">
              <a:rPr lang="en-US" smtClean="0"/>
              <a:t>11/13/2023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C49727-D4C7-48E1-954D-9AD5A7228DDA}" type="slidenum">
              <a:rPr lang="en-US" smtClean="0"/>
              <a:t>‹#›</a:t>
            </a:fld>
            <a:endParaRPr lang="en-US"/>
          </a:p>
        </p:txBody>
      </p:sp>
    </p:spTree>
    <p:extLst>
      <p:ext uri="{BB962C8B-B14F-4D97-AF65-F5344CB8AC3E}">
        <p14:creationId xmlns:p14="http://schemas.microsoft.com/office/powerpoint/2010/main" val="35206248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B834EA9-D6BE-4721-9CB7-738B9E552F4F}" type="datetimeFigureOut">
              <a:rPr lang="en-US" smtClean="0"/>
              <a:t>11/13/2023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C49727-D4C7-48E1-954D-9AD5A7228DDA}" type="slidenum">
              <a:rPr lang="en-US" smtClean="0"/>
              <a:t>‹#›</a:t>
            </a:fld>
            <a:endParaRPr lang="en-US"/>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8225221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B834EA9-D6BE-4721-9CB7-738B9E552F4F}" type="datetimeFigureOut">
              <a:rPr lang="en-US" smtClean="0"/>
              <a:t>11/13/2023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C49727-D4C7-48E1-954D-9AD5A7228DDA}" type="slidenum">
              <a:rPr lang="en-US" smtClean="0"/>
              <a:t>‹#›</a:t>
            </a:fld>
            <a:endParaRPr lang="en-US"/>
          </a:p>
        </p:txBody>
      </p:sp>
    </p:spTree>
    <p:extLst>
      <p:ext uri="{BB962C8B-B14F-4D97-AF65-F5344CB8AC3E}">
        <p14:creationId xmlns:p14="http://schemas.microsoft.com/office/powerpoint/2010/main" val="35313223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6B834EA9-D6BE-4721-9CB7-738B9E552F4F}" type="datetimeFigureOut">
              <a:rPr lang="en-US" smtClean="0"/>
              <a:t>11/13/2023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2C49727-D4C7-48E1-954D-9AD5A7228DDA}" type="slidenum">
              <a:rPr lang="en-US" smtClean="0"/>
              <a:t>‹#›</a:t>
            </a:fld>
            <a:endParaRPr lang="en-US"/>
          </a:p>
        </p:txBody>
      </p:sp>
    </p:spTree>
    <p:extLst>
      <p:ext uri="{BB962C8B-B14F-4D97-AF65-F5344CB8AC3E}">
        <p14:creationId xmlns:p14="http://schemas.microsoft.com/office/powerpoint/2010/main" val="29884685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6B834EA9-D6BE-4721-9CB7-738B9E552F4F}" type="datetimeFigureOut">
              <a:rPr lang="en-US" smtClean="0"/>
              <a:t>11/13/2023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2C49727-D4C7-48E1-954D-9AD5A7228DDA}" type="slidenum">
              <a:rPr lang="en-US" smtClean="0"/>
              <a:t>‹#›</a:t>
            </a:fld>
            <a:endParaRPr lang="en-US"/>
          </a:p>
        </p:txBody>
      </p:sp>
    </p:spTree>
    <p:extLst>
      <p:ext uri="{BB962C8B-B14F-4D97-AF65-F5344CB8AC3E}">
        <p14:creationId xmlns:p14="http://schemas.microsoft.com/office/powerpoint/2010/main" val="22115288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B834EA9-D6BE-4721-9CB7-738B9E552F4F}" type="datetimeFigureOut">
              <a:rPr lang="en-US" smtClean="0"/>
              <a:t>11/13/2023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C49727-D4C7-48E1-954D-9AD5A7228DDA}" type="slidenum">
              <a:rPr lang="en-US" smtClean="0"/>
              <a:t>‹#›</a:t>
            </a:fld>
            <a:endParaRPr lang="en-US"/>
          </a:p>
        </p:txBody>
      </p:sp>
    </p:spTree>
    <p:extLst>
      <p:ext uri="{BB962C8B-B14F-4D97-AF65-F5344CB8AC3E}">
        <p14:creationId xmlns:p14="http://schemas.microsoft.com/office/powerpoint/2010/main" val="329497811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B834EA9-D6BE-4721-9CB7-738B9E552F4F}" type="datetimeFigureOut">
              <a:rPr lang="en-US" smtClean="0"/>
              <a:t>11/13/2023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C49727-D4C7-48E1-954D-9AD5A7228DDA}" type="slidenum">
              <a:rPr lang="en-US" smtClean="0"/>
              <a:t>‹#›</a:t>
            </a:fld>
            <a:endParaRPr lang="en-US"/>
          </a:p>
        </p:txBody>
      </p:sp>
    </p:spTree>
    <p:extLst>
      <p:ext uri="{BB962C8B-B14F-4D97-AF65-F5344CB8AC3E}">
        <p14:creationId xmlns:p14="http://schemas.microsoft.com/office/powerpoint/2010/main" val="42210402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B834EA9-D6BE-4721-9CB7-738B9E552F4F}" type="datetimeFigureOut">
              <a:rPr lang="en-US" smtClean="0"/>
              <a:t>11/13/2023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C49727-D4C7-48E1-954D-9AD5A7228DDA}" type="slidenum">
              <a:rPr lang="en-US" smtClean="0"/>
              <a:t>‹#›</a:t>
            </a:fld>
            <a:endParaRPr lang="en-US"/>
          </a:p>
        </p:txBody>
      </p:sp>
    </p:spTree>
    <p:extLst>
      <p:ext uri="{BB962C8B-B14F-4D97-AF65-F5344CB8AC3E}">
        <p14:creationId xmlns:p14="http://schemas.microsoft.com/office/powerpoint/2010/main" val="2203403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en-US"/>
              <a:t>Click to edit Master title style</a:t>
            </a:r>
            <a:endParaRPr lang="en-US" dirty="0"/>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B834EA9-D6BE-4721-9CB7-738B9E552F4F}" type="datetimeFigureOut">
              <a:rPr lang="en-US" smtClean="0"/>
              <a:t>11/13/2023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C49727-D4C7-48E1-954D-9AD5A7228DDA}" type="slidenum">
              <a:rPr lang="en-US" smtClean="0"/>
              <a:t>‹#›</a:t>
            </a:fld>
            <a:endParaRPr lang="en-US"/>
          </a:p>
        </p:txBody>
      </p:sp>
    </p:spTree>
    <p:extLst>
      <p:ext uri="{BB962C8B-B14F-4D97-AF65-F5344CB8AC3E}">
        <p14:creationId xmlns:p14="http://schemas.microsoft.com/office/powerpoint/2010/main" val="28022021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en-US"/>
              <a:t>Click to edit Master title style</a:t>
            </a:r>
            <a:endParaRPr lang="en-US" dirty="0"/>
          </a:p>
        </p:txBody>
      </p:sp>
      <p:sp>
        <p:nvSpPr>
          <p:cNvPr id="3" name="Content Placeholder 2"/>
          <p:cNvSpPr>
            <a:spLocks noGrp="1"/>
          </p:cNvSpPr>
          <p:nvPr>
            <p:ph sz="half" idx="1"/>
          </p:nvPr>
        </p:nvSpPr>
        <p:spPr>
          <a:xfrm>
            <a:off x="913795" y="2088319"/>
            <a:ext cx="5106004" cy="370288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3403" y="2088319"/>
            <a:ext cx="5094154" cy="370288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B834EA9-D6BE-4721-9CB7-738B9E552F4F}" type="datetimeFigureOut">
              <a:rPr lang="en-US" smtClean="0"/>
              <a:t>11/13/2023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C49727-D4C7-48E1-954D-9AD5A7228DDA}" type="slidenum">
              <a:rPr lang="en-US" smtClean="0"/>
              <a:t>‹#›</a:t>
            </a:fld>
            <a:endParaRPr lang="en-US"/>
          </a:p>
        </p:txBody>
      </p:sp>
    </p:spTree>
    <p:extLst>
      <p:ext uri="{BB962C8B-B14F-4D97-AF65-F5344CB8AC3E}">
        <p14:creationId xmlns:p14="http://schemas.microsoft.com/office/powerpoint/2010/main" val="30161048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913795" y="2912232"/>
            <a:ext cx="5107208" cy="287896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912232"/>
            <a:ext cx="5095357" cy="287896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B834EA9-D6BE-4721-9CB7-738B9E552F4F}" type="datetimeFigureOut">
              <a:rPr lang="en-US" smtClean="0"/>
              <a:t>11/13/2023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2C49727-D4C7-48E1-954D-9AD5A7228DDA}" type="slidenum">
              <a:rPr lang="en-US" smtClean="0"/>
              <a:t>‹#›</a:t>
            </a:fld>
            <a:endParaRPr lang="en-US"/>
          </a:p>
        </p:txBody>
      </p:sp>
    </p:spTree>
    <p:extLst>
      <p:ext uri="{BB962C8B-B14F-4D97-AF65-F5344CB8AC3E}">
        <p14:creationId xmlns:p14="http://schemas.microsoft.com/office/powerpoint/2010/main" val="21001704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B834EA9-D6BE-4721-9CB7-738B9E552F4F}" type="datetimeFigureOut">
              <a:rPr lang="en-US" smtClean="0"/>
              <a:t>11/13/2023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2C49727-D4C7-48E1-954D-9AD5A7228DDA}" type="slidenum">
              <a:rPr lang="en-US" smtClean="0"/>
              <a:t>‹#›</a:t>
            </a:fld>
            <a:endParaRPr lang="en-US"/>
          </a:p>
        </p:txBody>
      </p:sp>
    </p:spTree>
    <p:extLst>
      <p:ext uri="{BB962C8B-B14F-4D97-AF65-F5344CB8AC3E}">
        <p14:creationId xmlns:p14="http://schemas.microsoft.com/office/powerpoint/2010/main" val="4970092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834EA9-D6BE-4721-9CB7-738B9E552F4F}" type="datetimeFigureOut">
              <a:rPr lang="en-US" smtClean="0"/>
              <a:t>11/13/2023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2C49727-D4C7-48E1-954D-9AD5A7228DDA}" type="slidenum">
              <a:rPr lang="en-US" smtClean="0"/>
              <a:t>‹#›</a:t>
            </a:fld>
            <a:endParaRPr lang="en-US"/>
          </a:p>
        </p:txBody>
      </p:sp>
    </p:spTree>
    <p:extLst>
      <p:ext uri="{BB962C8B-B14F-4D97-AF65-F5344CB8AC3E}">
        <p14:creationId xmlns:p14="http://schemas.microsoft.com/office/powerpoint/2010/main" val="22512025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en-US"/>
              <a:t>Click to edit Master title style</a:t>
            </a:r>
            <a:endParaRPr lang="en-US" dirty="0"/>
          </a:p>
        </p:txBody>
      </p:sp>
      <p:sp>
        <p:nvSpPr>
          <p:cNvPr id="3" name="Content Placeholder 2"/>
          <p:cNvSpPr>
            <a:spLocks noGrp="1"/>
          </p:cNvSpPr>
          <p:nvPr>
            <p:ph idx="1"/>
          </p:nvPr>
        </p:nvSpPr>
        <p:spPr>
          <a:xfrm>
            <a:off x="5078064" y="609600"/>
            <a:ext cx="6189492" cy="5181600"/>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B834EA9-D6BE-4721-9CB7-738B9E552F4F}" type="datetimeFigureOut">
              <a:rPr lang="en-US" smtClean="0"/>
              <a:t>11/13/2023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C49727-D4C7-48E1-954D-9AD5A7228DDA}" type="slidenum">
              <a:rPr lang="en-US" smtClean="0"/>
              <a:t>‹#›</a:t>
            </a:fld>
            <a:endParaRPr lang="en-US"/>
          </a:p>
        </p:txBody>
      </p:sp>
    </p:spTree>
    <p:extLst>
      <p:ext uri="{BB962C8B-B14F-4D97-AF65-F5344CB8AC3E}">
        <p14:creationId xmlns:p14="http://schemas.microsoft.com/office/powerpoint/2010/main" val="7008580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B834EA9-D6BE-4721-9CB7-738B9E552F4F}" type="datetimeFigureOut">
              <a:rPr lang="en-US" smtClean="0"/>
              <a:t>11/13/2023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C49727-D4C7-48E1-954D-9AD5A7228DDA}" type="slidenum">
              <a:rPr lang="en-US" smtClean="0"/>
              <a:t>‹#›</a:t>
            </a:fld>
            <a:endParaRPr lang="en-US"/>
          </a:p>
        </p:txBody>
      </p:sp>
    </p:spTree>
    <p:extLst>
      <p:ext uri="{BB962C8B-B14F-4D97-AF65-F5344CB8AC3E}">
        <p14:creationId xmlns:p14="http://schemas.microsoft.com/office/powerpoint/2010/main" val="2556640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6B834EA9-D6BE-4721-9CB7-738B9E552F4F}" type="datetimeFigureOut">
              <a:rPr lang="en-US" smtClean="0"/>
              <a:t>11/13/2023</a:t>
            </a:fld>
            <a:endParaRPr lang="en-US"/>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C2C49727-D4C7-48E1-954D-9AD5A7228DDA}" type="slidenum">
              <a:rPr lang="en-US" smtClean="0"/>
              <a:t>‹#›</a:t>
            </a:fld>
            <a:endParaRPr lang="en-US"/>
          </a:p>
        </p:txBody>
      </p:sp>
    </p:spTree>
    <p:extLst>
      <p:ext uri="{BB962C8B-B14F-4D97-AF65-F5344CB8AC3E}">
        <p14:creationId xmlns:p14="http://schemas.microsoft.com/office/powerpoint/2010/main" val="3854112253"/>
      </p:ext>
    </p:extLst>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8" r:id="rId14"/>
    <p:sldLayoutId id="2147483699" r:id="rId15"/>
    <p:sldLayoutId id="2147483700" r:id="rId16"/>
    <p:sldLayoutId id="2147483701"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hopkinsmedicine.org/health/conditions-and-diseases/behavior-disorders/addiction-to-electronic-devices" TargetMode="External"/><Relationship Id="rId2" Type="http://schemas.openxmlformats.org/officeDocument/2006/relationships/hyperlink" Target="https://www.mayoclinic.org/diseases-conditions/nicotine-dependence/symptoms-causes/syc-20351584" TargetMode="External"/><Relationship Id="rId1" Type="http://schemas.openxmlformats.org/officeDocument/2006/relationships/slideLayout" Target="../slideLayouts/slideLayout2.xml"/><Relationship Id="rId6" Type="http://schemas.openxmlformats.org/officeDocument/2006/relationships/hyperlink" Target="https://www.youtube.com/watch?v=dsTwkX1cdCY" TargetMode="External"/><Relationship Id="rId5" Type="http://schemas.openxmlformats.org/officeDocument/2006/relationships/hyperlink" Target="https://www.youtube.com/watch?v=wQl_4kcE5nw" TargetMode="External"/><Relationship Id="rId4" Type="http://schemas.openxmlformats.org/officeDocument/2006/relationships/hyperlink" Target="https://www.betterhealth.vic.gov.au/health/servicesandsupport/alcohol-and-drugs--dependence-and-addiction"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D88EA2E-5631-49EE-AC5F-B335060AE7DB}"/>
              </a:ext>
            </a:extLst>
          </p:cNvPr>
          <p:cNvSpPr>
            <a:spLocks noGrp="1"/>
          </p:cNvSpPr>
          <p:nvPr>
            <p:ph type="ctrTitle"/>
          </p:nvPr>
        </p:nvSpPr>
        <p:spPr/>
        <p:txBody>
          <a:bodyPr/>
          <a:lstStyle/>
          <a:p>
            <a:r>
              <a:rPr lang="en-US" dirty="0"/>
              <a:t>Bad habits</a:t>
            </a:r>
          </a:p>
        </p:txBody>
      </p:sp>
      <p:sp>
        <p:nvSpPr>
          <p:cNvPr id="3" name="Subtitle 2">
            <a:extLst>
              <a:ext uri="{FF2B5EF4-FFF2-40B4-BE49-F238E27FC236}">
                <a16:creationId xmlns:a16="http://schemas.microsoft.com/office/drawing/2014/main" xmlns="" id="{77348A47-8EA5-442E-9F01-0AD0BA7E535D}"/>
              </a:ext>
            </a:extLst>
          </p:cNvPr>
          <p:cNvSpPr>
            <a:spLocks noGrp="1"/>
          </p:cNvSpPr>
          <p:nvPr>
            <p:ph type="subTitle" idx="1"/>
          </p:nvPr>
        </p:nvSpPr>
        <p:spPr/>
        <p:txBody>
          <a:bodyPr/>
          <a:lstStyle/>
          <a:p>
            <a:r>
              <a:rPr lang="en-US" dirty="0" err="1"/>
              <a:t>Markella,eyad,zeina</a:t>
            </a:r>
            <a:endParaRPr lang="en-US" dirty="0"/>
          </a:p>
        </p:txBody>
      </p:sp>
    </p:spTree>
    <p:extLst>
      <p:ext uri="{BB962C8B-B14F-4D97-AF65-F5344CB8AC3E}">
        <p14:creationId xmlns:p14="http://schemas.microsoft.com/office/powerpoint/2010/main" val="28850890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14502" y="1134771"/>
            <a:ext cx="10353762" cy="3695136"/>
          </a:xfrm>
        </p:spPr>
        <p:txBody>
          <a:bodyPr/>
          <a:lstStyle/>
          <a:p>
            <a:pPr marL="0" indent="0">
              <a:buNone/>
            </a:pPr>
            <a:r>
              <a:rPr lang="en-US" b="1" dirty="0">
                <a:effectLst/>
              </a:rPr>
              <a:t>Reducing or stopping use of alcohol or other drugs</a:t>
            </a:r>
          </a:p>
          <a:p>
            <a:r>
              <a:rPr lang="en-US" dirty="0">
                <a:effectLst/>
              </a:rPr>
              <a:t>Cutting down on alcohol or other drugs is hard to do because repeated alcohol or drug use makes the body more dependent and changes the brain. Brain scans of people who are dependent on alcohol or other drugs often show changes in the areas of the brain that help you learn and remember and make decisions.</a:t>
            </a:r>
          </a:p>
          <a:p>
            <a:r>
              <a:rPr lang="en-US" dirty="0">
                <a:effectLst/>
              </a:rPr>
              <a:t>The best thing you can do is to talk to someone you trust so you do not have to deal with this challenge alone.</a:t>
            </a:r>
          </a:p>
          <a:p>
            <a:endParaRPr lang="en-US" dirty="0"/>
          </a:p>
        </p:txBody>
      </p:sp>
    </p:spTree>
    <p:extLst>
      <p:ext uri="{BB962C8B-B14F-4D97-AF65-F5344CB8AC3E}">
        <p14:creationId xmlns:p14="http://schemas.microsoft.com/office/powerpoint/2010/main" val="15826803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FB9C90E-914B-4B15-8913-9CDFDA2284FE}"/>
              </a:ext>
            </a:extLst>
          </p:cNvPr>
          <p:cNvSpPr>
            <a:spLocks noGrp="1"/>
          </p:cNvSpPr>
          <p:nvPr>
            <p:ph type="title"/>
          </p:nvPr>
        </p:nvSpPr>
        <p:spPr/>
        <p:txBody>
          <a:bodyPr/>
          <a:lstStyle/>
          <a:p>
            <a:r>
              <a:rPr lang="en-US" dirty="0" smtClean="0"/>
              <a:t>Citations</a:t>
            </a:r>
            <a:endParaRPr lang="en-US" dirty="0"/>
          </a:p>
        </p:txBody>
      </p:sp>
      <p:sp>
        <p:nvSpPr>
          <p:cNvPr id="3" name="Content Placeholder 2">
            <a:extLst>
              <a:ext uri="{FF2B5EF4-FFF2-40B4-BE49-F238E27FC236}">
                <a16:creationId xmlns:a16="http://schemas.microsoft.com/office/drawing/2014/main" xmlns="" id="{25EBC5A5-90A5-481C-8C20-B7390DA568CA}"/>
              </a:ext>
            </a:extLst>
          </p:cNvPr>
          <p:cNvSpPr>
            <a:spLocks noGrp="1"/>
          </p:cNvSpPr>
          <p:nvPr>
            <p:ph idx="1"/>
          </p:nvPr>
        </p:nvSpPr>
        <p:spPr/>
        <p:txBody>
          <a:bodyPr>
            <a:normAutofit fontScale="92500" lnSpcReduction="20000"/>
          </a:bodyPr>
          <a:lstStyle/>
          <a:p>
            <a:r>
              <a:rPr lang="en-US" dirty="0"/>
              <a:t>Smoking= </a:t>
            </a:r>
            <a:r>
              <a:rPr lang="en-US" dirty="0">
                <a:hlinkClick r:id="rId2"/>
              </a:rPr>
              <a:t>https://</a:t>
            </a:r>
            <a:r>
              <a:rPr lang="en-US" dirty="0" smtClean="0">
                <a:hlinkClick r:id="rId2"/>
              </a:rPr>
              <a:t>www.mayoclinic.org/diseases-conditions/nicotine-dependence/symptoms-causes/syc-20351584</a:t>
            </a:r>
            <a:endParaRPr lang="en-US" dirty="0" smtClean="0"/>
          </a:p>
          <a:p>
            <a:r>
              <a:rPr lang="en-US" dirty="0" smtClean="0"/>
              <a:t>Electronics Addiction= </a:t>
            </a:r>
            <a:r>
              <a:rPr lang="en-US" dirty="0">
                <a:effectLst/>
                <a:hlinkClick r:id="rId3"/>
              </a:rPr>
              <a:t>https://</a:t>
            </a:r>
            <a:r>
              <a:rPr lang="en-US" dirty="0" smtClean="0">
                <a:effectLst/>
                <a:hlinkClick r:id="rId3"/>
              </a:rPr>
              <a:t>www.hopkinsmedicine.org/health/conditions-and-diseases/behavior-disorders/addiction-to-electronic-devices</a:t>
            </a:r>
            <a:endParaRPr lang="en-US" dirty="0" smtClean="0">
              <a:effectLst/>
            </a:endParaRPr>
          </a:p>
          <a:p>
            <a:r>
              <a:rPr lang="en-US" dirty="0" smtClean="0"/>
              <a:t>Alcohol &amp; Drugs Addiction= </a:t>
            </a:r>
            <a:r>
              <a:rPr lang="en-US" dirty="0">
                <a:effectLst/>
                <a:hlinkClick r:id="rId4"/>
              </a:rPr>
              <a:t>https://www.betterhealth.vic.gov.au/health/servicesandsupport/alcohol-and-drugs--</a:t>
            </a:r>
            <a:r>
              <a:rPr lang="en-US" dirty="0" smtClean="0">
                <a:effectLst/>
                <a:hlinkClick r:id="rId4"/>
              </a:rPr>
              <a:t>dependence-and-addiction</a:t>
            </a:r>
            <a:endParaRPr lang="en-US" dirty="0" smtClean="0">
              <a:effectLst/>
            </a:endParaRPr>
          </a:p>
          <a:p>
            <a:r>
              <a:rPr lang="en-US" dirty="0" smtClean="0">
                <a:effectLst/>
              </a:rPr>
              <a:t>Videos=</a:t>
            </a:r>
          </a:p>
          <a:p>
            <a:r>
              <a:rPr lang="en-US" dirty="0" smtClean="0">
                <a:effectLst/>
                <a:hlinkClick r:id="rId5"/>
              </a:rPr>
              <a:t>https</a:t>
            </a:r>
            <a:r>
              <a:rPr lang="en-US" dirty="0">
                <a:effectLst/>
                <a:hlinkClick r:id="rId5"/>
              </a:rPr>
              <a:t>://</a:t>
            </a:r>
            <a:r>
              <a:rPr lang="en-US" dirty="0" smtClean="0">
                <a:effectLst/>
                <a:hlinkClick r:id="rId5"/>
              </a:rPr>
              <a:t>www.youtube.com/watch?v=wQl_4kcE5nw</a:t>
            </a:r>
            <a:endParaRPr lang="en-US" dirty="0" smtClean="0">
              <a:effectLst/>
            </a:endParaRPr>
          </a:p>
          <a:p>
            <a:r>
              <a:rPr lang="en-US" dirty="0">
                <a:effectLst/>
                <a:hlinkClick r:id="rId6"/>
              </a:rPr>
              <a:t>https://www.youtube.com/watch?v=dsTwkX1cdCY</a:t>
            </a:r>
            <a:endParaRPr lang="en-US" dirty="0"/>
          </a:p>
        </p:txBody>
      </p:sp>
    </p:spTree>
    <p:extLst>
      <p:ext uri="{BB962C8B-B14F-4D97-AF65-F5344CB8AC3E}">
        <p14:creationId xmlns:p14="http://schemas.microsoft.com/office/powerpoint/2010/main" val="7903324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r>
              <a:rPr lang="en-US" sz="6000" dirty="0" smtClean="0"/>
              <a:t>Thank you for your time!</a:t>
            </a:r>
            <a:endParaRPr lang="en-US" sz="6000" dirty="0"/>
          </a:p>
        </p:txBody>
      </p:sp>
    </p:spTree>
    <p:extLst>
      <p:ext uri="{BB962C8B-B14F-4D97-AF65-F5344CB8AC3E}">
        <p14:creationId xmlns:p14="http://schemas.microsoft.com/office/powerpoint/2010/main" val="13319348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A9EBC27-F97C-4193-8487-EFE3F06E238C}"/>
              </a:ext>
            </a:extLst>
          </p:cNvPr>
          <p:cNvSpPr>
            <a:spLocks noGrp="1"/>
          </p:cNvSpPr>
          <p:nvPr>
            <p:ph type="title"/>
          </p:nvPr>
        </p:nvSpPr>
        <p:spPr/>
        <p:txBody>
          <a:bodyPr/>
          <a:lstStyle/>
          <a:p>
            <a:r>
              <a:rPr lang="en-US" dirty="0" smtClean="0"/>
              <a:t>Smoking ADDICTION</a:t>
            </a:r>
            <a:endParaRPr lang="en-US" dirty="0"/>
          </a:p>
        </p:txBody>
      </p:sp>
      <p:sp>
        <p:nvSpPr>
          <p:cNvPr id="3" name="Content Placeholder 2">
            <a:extLst>
              <a:ext uri="{FF2B5EF4-FFF2-40B4-BE49-F238E27FC236}">
                <a16:creationId xmlns:a16="http://schemas.microsoft.com/office/drawing/2014/main" xmlns="" id="{3E904387-7851-41D5-BB7D-5360D3ABD37C}"/>
              </a:ext>
            </a:extLst>
          </p:cNvPr>
          <p:cNvSpPr>
            <a:spLocks noGrp="1"/>
          </p:cNvSpPr>
          <p:nvPr>
            <p:ph idx="1"/>
          </p:nvPr>
        </p:nvSpPr>
        <p:spPr>
          <a:xfrm>
            <a:off x="1336171" y="1606109"/>
            <a:ext cx="9601805" cy="3780301"/>
          </a:xfrm>
        </p:spPr>
        <p:txBody>
          <a:bodyPr>
            <a:noAutofit/>
          </a:bodyPr>
          <a:lstStyle/>
          <a:p>
            <a:r>
              <a:rPr lang="en-US" sz="1600" dirty="0"/>
              <a:t>Smoking is a practice in which a substance is combusted and the resulting smoke is typically inhaled to be tasted and absorbed into the bloodstream of a person. Most commonly, the substance used is the dried leaves of the tobacco plant, which have been rolled with a small rectangle of paper into an elongated cylinder called a cigarette. </a:t>
            </a:r>
          </a:p>
          <a:p>
            <a:r>
              <a:rPr lang="en-US" sz="1600" dirty="0"/>
              <a:t>Smoking is one of the most common forms of recreational drug use. Tobacco smoking is the most popular form, being </a:t>
            </a:r>
            <a:r>
              <a:rPr lang="en-US" sz="1600" dirty="0" smtClean="0"/>
              <a:t>practiced </a:t>
            </a:r>
            <a:r>
              <a:rPr lang="en-US" sz="1600" dirty="0"/>
              <a:t>by over one billion people globally, of whom the majority are in the developing countries.</a:t>
            </a:r>
          </a:p>
          <a:p>
            <a:r>
              <a:rPr lang="en-US" sz="1600" dirty="0">
                <a:effectLst/>
              </a:rPr>
              <a:t>Nicotine dependence occurs when you need nicotine and can't stop using it. Nicotine is the chemical in tobacco that makes it hard to quit. Nicotine produces pleasing effects in your brain, but these effects are temporary. So you reach for another cigarette.</a:t>
            </a:r>
          </a:p>
          <a:p>
            <a:r>
              <a:rPr lang="en-US" sz="1600" dirty="0">
                <a:effectLst/>
              </a:rPr>
              <a:t>The more you smoke, the more nicotine you need to feel good. When you try to stop, you experience unpleasant mental and physical changes. These are symptoms of nicotine withdrawal.</a:t>
            </a:r>
          </a:p>
          <a:p>
            <a:r>
              <a:rPr lang="en-US" sz="1600" dirty="0">
                <a:effectLst/>
              </a:rPr>
              <a:t>Regardless of how long you've smoked, stopping can improve your health. It isn't easy but you can break your dependence on nicotine. Many effective treatments are available. Ask your doctor for help</a:t>
            </a:r>
            <a:r>
              <a:rPr lang="en-US" sz="1600" dirty="0" smtClean="0">
                <a:effectLst/>
              </a:rPr>
              <a:t>.</a:t>
            </a:r>
            <a:endParaRPr lang="en-US" sz="1600" dirty="0">
              <a:effectLst/>
            </a:endParaRPr>
          </a:p>
        </p:txBody>
      </p:sp>
    </p:spTree>
    <p:extLst>
      <p:ext uri="{BB962C8B-B14F-4D97-AF65-F5344CB8AC3E}">
        <p14:creationId xmlns:p14="http://schemas.microsoft.com/office/powerpoint/2010/main" val="25025501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C693595-533F-49E3-95B2-B19E2D559882}"/>
              </a:ext>
            </a:extLst>
          </p:cNvPr>
          <p:cNvSpPr>
            <a:spLocks noGrp="1"/>
          </p:cNvSpPr>
          <p:nvPr>
            <p:ph type="title"/>
          </p:nvPr>
        </p:nvSpPr>
        <p:spPr>
          <a:xfrm>
            <a:off x="913795" y="609600"/>
            <a:ext cx="10353761" cy="1326321"/>
          </a:xfrm>
        </p:spPr>
        <p:txBody>
          <a:bodyPr/>
          <a:lstStyle/>
          <a:p>
            <a:r>
              <a:rPr lang="en-US" sz="3200" dirty="0">
                <a:effectLst/>
              </a:rPr>
              <a:t>Symptoms</a:t>
            </a:r>
            <a:endParaRPr lang="en-US" sz="3200" dirty="0"/>
          </a:p>
        </p:txBody>
      </p:sp>
      <p:sp>
        <p:nvSpPr>
          <p:cNvPr id="3" name="Content Placeholder 2">
            <a:extLst>
              <a:ext uri="{FF2B5EF4-FFF2-40B4-BE49-F238E27FC236}">
                <a16:creationId xmlns:a16="http://schemas.microsoft.com/office/drawing/2014/main" xmlns="" id="{3A92EC46-7B4B-4917-A7F5-1DB26A22A699}"/>
              </a:ext>
            </a:extLst>
          </p:cNvPr>
          <p:cNvSpPr>
            <a:spLocks noGrp="1"/>
          </p:cNvSpPr>
          <p:nvPr>
            <p:ph idx="1"/>
          </p:nvPr>
        </p:nvSpPr>
        <p:spPr/>
        <p:txBody>
          <a:bodyPr>
            <a:normAutofit fontScale="77500" lnSpcReduction="20000"/>
          </a:bodyPr>
          <a:lstStyle/>
          <a:p>
            <a:endParaRPr lang="en-US" b="1" dirty="0">
              <a:effectLst/>
            </a:endParaRPr>
          </a:p>
          <a:p>
            <a:r>
              <a:rPr lang="en-US" dirty="0">
                <a:effectLst/>
              </a:rPr>
              <a:t>For some people, using any amount of tobacco can quickly lead to nicotine dependence. Signs that you may be addicted include:</a:t>
            </a:r>
          </a:p>
          <a:p>
            <a:r>
              <a:rPr lang="en-US" b="1" dirty="0">
                <a:effectLst/>
              </a:rPr>
              <a:t>You can't stop smoking.</a:t>
            </a:r>
            <a:r>
              <a:rPr lang="en-US" dirty="0">
                <a:effectLst/>
              </a:rPr>
              <a:t> You've made one or more serious, but unsuccessful, attempts to stop.</a:t>
            </a:r>
          </a:p>
          <a:p>
            <a:r>
              <a:rPr lang="en-US" b="1" dirty="0">
                <a:effectLst/>
              </a:rPr>
              <a:t>You have withdrawal symptoms when you try to stop.</a:t>
            </a:r>
            <a:r>
              <a:rPr lang="en-US" dirty="0">
                <a:effectLst/>
              </a:rPr>
              <a:t> Your attempts at stopping have caused physical and mood-related symptoms, such as strong cravings, anxiety, irritability, restlessness, difficulty concentrating, depressed mood, frustration, anger, increased hunger, insomnia, constipation or diarrhea.</a:t>
            </a:r>
          </a:p>
          <a:p>
            <a:r>
              <a:rPr lang="en-US" b="1" dirty="0">
                <a:effectLst/>
              </a:rPr>
              <a:t>You keep smoking despite health problems.</a:t>
            </a:r>
            <a:r>
              <a:rPr lang="en-US" dirty="0">
                <a:effectLst/>
              </a:rPr>
              <a:t> Even though you've developed health problems with your lungs or your heart, you haven't been able to stop.</a:t>
            </a:r>
          </a:p>
          <a:p>
            <a:r>
              <a:rPr lang="en-US" b="1" dirty="0">
                <a:effectLst/>
              </a:rPr>
              <a:t>You give up social activities.</a:t>
            </a:r>
            <a:r>
              <a:rPr lang="en-US" dirty="0">
                <a:effectLst/>
              </a:rPr>
              <a:t> You may stop going to smoke-free restaurants or stop socializing with family or friends because you can't smoke in these situations.</a:t>
            </a:r>
          </a:p>
          <a:p>
            <a:pPr marL="0" indent="0">
              <a:buNone/>
            </a:pPr>
            <a:endParaRPr lang="en-US" dirty="0"/>
          </a:p>
        </p:txBody>
      </p:sp>
    </p:spTree>
    <p:extLst>
      <p:ext uri="{BB962C8B-B14F-4D97-AF65-F5344CB8AC3E}">
        <p14:creationId xmlns:p14="http://schemas.microsoft.com/office/powerpoint/2010/main" val="38708084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B83D333-269C-4D08-8C5E-3EE2C7637CC4}"/>
              </a:ext>
            </a:extLst>
          </p:cNvPr>
          <p:cNvSpPr>
            <a:spLocks noGrp="1"/>
          </p:cNvSpPr>
          <p:nvPr>
            <p:ph type="title"/>
          </p:nvPr>
        </p:nvSpPr>
        <p:spPr/>
        <p:txBody>
          <a:bodyPr/>
          <a:lstStyle/>
          <a:p>
            <a:r>
              <a:rPr lang="en-US" dirty="0"/>
              <a:t>How to prevent </a:t>
            </a:r>
          </a:p>
        </p:txBody>
      </p:sp>
      <p:sp>
        <p:nvSpPr>
          <p:cNvPr id="3" name="Content Placeholder 2">
            <a:extLst>
              <a:ext uri="{FF2B5EF4-FFF2-40B4-BE49-F238E27FC236}">
                <a16:creationId xmlns:a16="http://schemas.microsoft.com/office/drawing/2014/main" xmlns="" id="{A9908C51-C7E3-4293-ABDB-D01493B0795A}"/>
              </a:ext>
            </a:extLst>
          </p:cNvPr>
          <p:cNvSpPr>
            <a:spLocks noGrp="1"/>
          </p:cNvSpPr>
          <p:nvPr>
            <p:ph idx="1"/>
          </p:nvPr>
        </p:nvSpPr>
        <p:spPr/>
        <p:txBody>
          <a:bodyPr>
            <a:normAutofit/>
          </a:bodyPr>
          <a:lstStyle/>
          <a:p>
            <a:r>
              <a:rPr lang="en-US" dirty="0">
                <a:effectLst/>
              </a:rPr>
              <a:t>The best way to prevent nicotine dependence is to not use tobacco in the first place.</a:t>
            </a:r>
          </a:p>
          <a:p>
            <a:r>
              <a:rPr lang="en-US" dirty="0">
                <a:effectLst/>
              </a:rPr>
              <a:t>The best way to keep children from smoking is to not smoke yourself. Research has shown that children whose parents do not smoke or who successfully quit smoking are much less likely to take up smoking.</a:t>
            </a:r>
          </a:p>
          <a:p>
            <a:pPr marL="0" indent="0">
              <a:buNone/>
            </a:pPr>
            <a:endParaRPr lang="en-US" dirty="0"/>
          </a:p>
        </p:txBody>
      </p:sp>
    </p:spTree>
    <p:extLst>
      <p:ext uri="{BB962C8B-B14F-4D97-AF65-F5344CB8AC3E}">
        <p14:creationId xmlns:p14="http://schemas.microsoft.com/office/powerpoint/2010/main" val="9079075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EE8DDE4-78C7-49F0-B068-7C0F781AC864}"/>
              </a:ext>
            </a:extLst>
          </p:cNvPr>
          <p:cNvSpPr>
            <a:spLocks noGrp="1"/>
          </p:cNvSpPr>
          <p:nvPr>
            <p:ph type="title"/>
          </p:nvPr>
        </p:nvSpPr>
        <p:spPr/>
        <p:txBody>
          <a:bodyPr/>
          <a:lstStyle/>
          <a:p>
            <a:r>
              <a:rPr lang="en-US" dirty="0"/>
              <a:t>Electronics </a:t>
            </a:r>
            <a:r>
              <a:rPr lang="en-US" dirty="0" smtClean="0"/>
              <a:t>Addiction</a:t>
            </a:r>
            <a:endParaRPr lang="en-US" dirty="0"/>
          </a:p>
        </p:txBody>
      </p:sp>
      <p:sp>
        <p:nvSpPr>
          <p:cNvPr id="3" name="Content Placeholder 2">
            <a:extLst>
              <a:ext uri="{FF2B5EF4-FFF2-40B4-BE49-F238E27FC236}">
                <a16:creationId xmlns:a16="http://schemas.microsoft.com/office/drawing/2014/main" xmlns="" id="{7656D386-1848-4F9E-B4F0-288D433586CD}"/>
              </a:ext>
            </a:extLst>
          </p:cNvPr>
          <p:cNvSpPr>
            <a:spLocks noGrp="1"/>
          </p:cNvSpPr>
          <p:nvPr>
            <p:ph idx="1"/>
          </p:nvPr>
        </p:nvSpPr>
        <p:spPr/>
        <p:txBody>
          <a:bodyPr/>
          <a:lstStyle/>
          <a:p>
            <a:pPr marL="0" indent="0" fontAlgn="base">
              <a:buNone/>
            </a:pPr>
            <a:r>
              <a:rPr lang="en-US" dirty="0">
                <a:effectLst/>
              </a:rPr>
              <a:t>What is cell phone "addiction"?</a:t>
            </a:r>
          </a:p>
          <a:p>
            <a:pPr fontAlgn="base"/>
            <a:r>
              <a:rPr lang="en-US" dirty="0">
                <a:effectLst/>
              </a:rPr>
              <a:t>For most of us, we like to have our cell phone or other device close to us, but if we forget it or leave it behind, it isn’t too big of a deal, other than some mild anxiety. There is debate about whether or not you can have an addiction to a cell phone. But, it seems that there can be an addiction, as many compare devices to mini gambling devices.</a:t>
            </a:r>
          </a:p>
          <a:p>
            <a:pPr marL="0" indent="0">
              <a:buNone/>
            </a:pPr>
            <a:endParaRPr lang="en-US" dirty="0"/>
          </a:p>
        </p:txBody>
      </p:sp>
    </p:spTree>
    <p:extLst>
      <p:ext uri="{BB962C8B-B14F-4D97-AF65-F5344CB8AC3E}">
        <p14:creationId xmlns:p14="http://schemas.microsoft.com/office/powerpoint/2010/main" val="33475706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3A71C674-9B1D-4AD5-87C4-5C05578E3A46}"/>
              </a:ext>
            </a:extLst>
          </p:cNvPr>
          <p:cNvSpPr>
            <a:spLocks noGrp="1"/>
          </p:cNvSpPr>
          <p:nvPr>
            <p:ph idx="1"/>
          </p:nvPr>
        </p:nvSpPr>
        <p:spPr>
          <a:xfrm>
            <a:off x="925518" y="1521634"/>
            <a:ext cx="10353762" cy="3695136"/>
          </a:xfrm>
        </p:spPr>
        <p:txBody>
          <a:bodyPr>
            <a:normAutofit lnSpcReduction="10000"/>
          </a:bodyPr>
          <a:lstStyle/>
          <a:p>
            <a:pPr marL="0" indent="0" fontAlgn="base">
              <a:buNone/>
            </a:pPr>
            <a:r>
              <a:rPr lang="en-US" dirty="0">
                <a:effectLst/>
              </a:rPr>
              <a:t>What causes an individual to be addicted to social media and/or their phone (is it a compulsion, a fear of missing out, etc.)?</a:t>
            </a:r>
          </a:p>
          <a:p>
            <a:pPr fontAlgn="base"/>
            <a:r>
              <a:rPr lang="en-US" dirty="0">
                <a:effectLst/>
              </a:rPr>
              <a:t>There are many things. Behaviorally, this can include the reinforcement of staying connected at all times and being engaged on social media. Also, the reinforcement of “likes” and activity on one’s account. This reinforcement is variable, which is the most reinforcing kind. You never know when you may or may not have your “needs” met by the phone. We get instant gratification. Data suggests that children and adolescents who spend more time on electronics do have increased rates of anxiety and depression; however, they can be protected against this with more time outside and activities that don’t involve screens.</a:t>
            </a:r>
          </a:p>
          <a:p>
            <a:pPr marL="0" indent="0">
              <a:buNone/>
            </a:pPr>
            <a:endParaRPr lang="en-US" dirty="0"/>
          </a:p>
        </p:txBody>
      </p:sp>
    </p:spTree>
    <p:extLst>
      <p:ext uri="{BB962C8B-B14F-4D97-AF65-F5344CB8AC3E}">
        <p14:creationId xmlns:p14="http://schemas.microsoft.com/office/powerpoint/2010/main" val="27293654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9334" y="548618"/>
            <a:ext cx="10353762" cy="3695136"/>
          </a:xfrm>
        </p:spPr>
        <p:txBody>
          <a:bodyPr>
            <a:normAutofit fontScale="25000" lnSpcReduction="20000"/>
          </a:bodyPr>
          <a:lstStyle/>
          <a:p>
            <a:pPr marL="0" indent="0" fontAlgn="base">
              <a:buNone/>
            </a:pPr>
            <a:r>
              <a:rPr lang="en-US" sz="8000" dirty="0">
                <a:effectLst/>
              </a:rPr>
              <a:t>What are the signs someone is "addicted”?</a:t>
            </a:r>
          </a:p>
          <a:p>
            <a:pPr fontAlgn="base"/>
            <a:r>
              <a:rPr lang="en-US" sz="8000" dirty="0">
                <a:effectLst/>
              </a:rPr>
              <a:t>Signs include loss of control over behavior related to the cell phone, changes in mood related to use, tolerance of the device, and inability to regulate the use of the cell phone/device. This can also result in symptoms of withdrawal when the cell phone isn’t there, including anger or irritability, difficulty concentrating, repeated focus on not having the device, restlessness, sleep problems and craving of the device, such that it interferes with ability to complete things like schoolwork, job-related activities, and daily living activities such as showering</a:t>
            </a:r>
            <a:r>
              <a:rPr lang="en-US" sz="8000" dirty="0" smtClean="0">
                <a:effectLst/>
              </a:rPr>
              <a:t>.</a:t>
            </a:r>
          </a:p>
          <a:p>
            <a:pPr fontAlgn="base"/>
            <a:endParaRPr lang="en-US" sz="8000" dirty="0">
              <a:effectLst/>
            </a:endParaRPr>
          </a:p>
          <a:p>
            <a:pPr marL="0" indent="0" fontAlgn="base">
              <a:buNone/>
            </a:pPr>
            <a:r>
              <a:rPr lang="en-US" sz="8000" dirty="0">
                <a:effectLst/>
              </a:rPr>
              <a:t>How do I break the cycle?</a:t>
            </a:r>
          </a:p>
          <a:p>
            <a:pPr fontAlgn="base"/>
            <a:r>
              <a:rPr lang="en-US" sz="8000" dirty="0">
                <a:effectLst/>
              </a:rPr>
              <a:t>Put limits on your use, and make sure you follow them. Make sure to put yourself on a “digital diet” and reduce the apps you use, remove them from your phone even! Cut back on time you spend on your phone, and put it away at certain times of the day so you aren’t tempted to use it. Setting up a very clear schedule for yourself, and your child, can help too. </a:t>
            </a:r>
            <a:endParaRPr lang="en-US" sz="8000" dirty="0">
              <a:effectLst/>
            </a:endParaRPr>
          </a:p>
          <a:p>
            <a:endParaRPr lang="en-US" dirty="0"/>
          </a:p>
        </p:txBody>
      </p:sp>
    </p:spTree>
    <p:extLst>
      <p:ext uri="{BB962C8B-B14F-4D97-AF65-F5344CB8AC3E}">
        <p14:creationId xmlns:p14="http://schemas.microsoft.com/office/powerpoint/2010/main" val="29803360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Alcohol &amp; Drugs Addiction</a:t>
            </a:r>
            <a:endParaRPr lang="en-US" dirty="0"/>
          </a:p>
        </p:txBody>
      </p:sp>
      <p:sp>
        <p:nvSpPr>
          <p:cNvPr id="3" name="Content Placeholder 2"/>
          <p:cNvSpPr>
            <a:spLocks noGrp="1"/>
          </p:cNvSpPr>
          <p:nvPr>
            <p:ph idx="1"/>
          </p:nvPr>
        </p:nvSpPr>
        <p:spPr/>
        <p:txBody>
          <a:bodyPr/>
          <a:lstStyle/>
          <a:p>
            <a:r>
              <a:rPr lang="en-US" dirty="0">
                <a:effectLst/>
              </a:rPr>
              <a:t>It is often difficult for people to </a:t>
            </a:r>
            <a:r>
              <a:rPr lang="en-US" dirty="0" err="1">
                <a:effectLst/>
              </a:rPr>
              <a:t>recognise</a:t>
            </a:r>
            <a:r>
              <a:rPr lang="en-US" dirty="0">
                <a:effectLst/>
              </a:rPr>
              <a:t> that they have become dependent on </a:t>
            </a:r>
            <a:r>
              <a:rPr lang="en-US" b="1" dirty="0">
                <a:effectLst/>
              </a:rPr>
              <a:t>alcohol</a:t>
            </a:r>
            <a:r>
              <a:rPr lang="en-US" dirty="0">
                <a:effectLst/>
              </a:rPr>
              <a:t> or other </a:t>
            </a:r>
            <a:r>
              <a:rPr lang="en-US" b="1" dirty="0">
                <a:effectLst/>
              </a:rPr>
              <a:t>drugs</a:t>
            </a:r>
            <a:r>
              <a:rPr lang="en-US" dirty="0">
                <a:effectLst/>
              </a:rPr>
              <a:t>. They may see it as a temporary situation because they are in physical pain or because they are dealing with a difficult situation such as </a:t>
            </a:r>
            <a:r>
              <a:rPr lang="en-US" b="1" dirty="0">
                <a:effectLst/>
              </a:rPr>
              <a:t>grief</a:t>
            </a:r>
            <a:r>
              <a:rPr lang="en-US" dirty="0">
                <a:effectLst/>
              </a:rPr>
              <a:t>, loss, </a:t>
            </a:r>
            <a:r>
              <a:rPr lang="en-US" b="1" dirty="0">
                <a:effectLst/>
              </a:rPr>
              <a:t>anxiety</a:t>
            </a:r>
            <a:r>
              <a:rPr lang="en-US" dirty="0">
                <a:effectLst/>
              </a:rPr>
              <a:t> or </a:t>
            </a:r>
            <a:r>
              <a:rPr lang="en-US" b="1" dirty="0">
                <a:effectLst/>
              </a:rPr>
              <a:t>trauma</a:t>
            </a:r>
            <a:r>
              <a:rPr lang="en-US" dirty="0">
                <a:effectLst/>
              </a:rPr>
              <a:t>.</a:t>
            </a:r>
          </a:p>
          <a:p>
            <a:r>
              <a:rPr lang="en-US" dirty="0">
                <a:effectLst/>
              </a:rPr>
              <a:t>Asking for help when you first suspect you have a problem is important so that you can get support to make changes. The earlier you reach out the better – but it’s never too late.</a:t>
            </a:r>
          </a:p>
          <a:p>
            <a:pPr marL="0" indent="0">
              <a:buNone/>
            </a:pPr>
            <a:endParaRPr lang="en-US" dirty="0"/>
          </a:p>
        </p:txBody>
      </p:sp>
    </p:spTree>
    <p:extLst>
      <p:ext uri="{BB962C8B-B14F-4D97-AF65-F5344CB8AC3E}">
        <p14:creationId xmlns:p14="http://schemas.microsoft.com/office/powerpoint/2010/main" val="14400143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CED5AF10-0747-4C02-A2D8-9F100C1BEADA}"/>
              </a:ext>
            </a:extLst>
          </p:cNvPr>
          <p:cNvSpPr>
            <a:spLocks noGrp="1"/>
          </p:cNvSpPr>
          <p:nvPr>
            <p:ph idx="1"/>
          </p:nvPr>
        </p:nvSpPr>
        <p:spPr>
          <a:xfrm>
            <a:off x="726226" y="865140"/>
            <a:ext cx="10353762" cy="5863905"/>
          </a:xfrm>
        </p:spPr>
        <p:txBody>
          <a:bodyPr>
            <a:noAutofit/>
          </a:bodyPr>
          <a:lstStyle/>
          <a:p>
            <a:pPr marL="0" indent="0">
              <a:buNone/>
            </a:pPr>
            <a:r>
              <a:rPr lang="en-US" b="1" dirty="0">
                <a:effectLst/>
              </a:rPr>
              <a:t>Signs of alcohol or other drug dependence</a:t>
            </a:r>
          </a:p>
          <a:p>
            <a:r>
              <a:rPr lang="en-US" dirty="0">
                <a:effectLst/>
              </a:rPr>
              <a:t>Some signs that you may have an alcohol or other drug problem are:</a:t>
            </a:r>
          </a:p>
          <a:p>
            <a:r>
              <a:rPr lang="en-US" dirty="0">
                <a:effectLst/>
              </a:rPr>
              <a:t>changed eating or </a:t>
            </a:r>
            <a:r>
              <a:rPr lang="en-US" b="1" dirty="0">
                <a:effectLst/>
              </a:rPr>
              <a:t>sleeping</a:t>
            </a:r>
            <a:r>
              <a:rPr lang="en-US" dirty="0">
                <a:effectLst/>
              </a:rPr>
              <a:t> habits</a:t>
            </a:r>
          </a:p>
          <a:p>
            <a:r>
              <a:rPr lang="en-US" dirty="0">
                <a:effectLst/>
              </a:rPr>
              <a:t>caring less about your appearance</a:t>
            </a:r>
          </a:p>
          <a:p>
            <a:r>
              <a:rPr lang="en-US" dirty="0">
                <a:effectLst/>
              </a:rPr>
              <a:t>spending more time with people who drink or use drugs to excess</a:t>
            </a:r>
          </a:p>
          <a:p>
            <a:r>
              <a:rPr lang="en-US" dirty="0">
                <a:effectLst/>
              </a:rPr>
              <a:t>missing appointments, classes or work commitments</a:t>
            </a:r>
          </a:p>
          <a:p>
            <a:r>
              <a:rPr lang="en-US" dirty="0">
                <a:effectLst/>
              </a:rPr>
              <a:t>losing interest in activities that you used to love</a:t>
            </a:r>
          </a:p>
          <a:p>
            <a:r>
              <a:rPr lang="en-US" dirty="0">
                <a:effectLst/>
              </a:rPr>
              <a:t>getting in trouble in school, at work or with the law</a:t>
            </a:r>
          </a:p>
          <a:p>
            <a:r>
              <a:rPr lang="en-US" dirty="0">
                <a:effectLst/>
              </a:rPr>
              <a:t>getting into more arguments with family and friends</a:t>
            </a:r>
          </a:p>
          <a:p>
            <a:r>
              <a:rPr lang="en-US" dirty="0">
                <a:effectLst/>
              </a:rPr>
              <a:t>friends or family asking you if you use alcohol or other drugs</a:t>
            </a:r>
          </a:p>
          <a:p>
            <a:r>
              <a:rPr lang="en-US" dirty="0">
                <a:effectLst/>
              </a:rPr>
              <a:t>relying on </a:t>
            </a:r>
            <a:r>
              <a:rPr lang="en-US" b="1" dirty="0">
                <a:effectLst/>
              </a:rPr>
              <a:t>drugs</a:t>
            </a:r>
            <a:r>
              <a:rPr lang="en-US" dirty="0">
                <a:effectLst/>
              </a:rPr>
              <a:t> or </a:t>
            </a:r>
            <a:r>
              <a:rPr lang="en-US" b="1" dirty="0">
                <a:effectLst/>
              </a:rPr>
              <a:t>alcohol</a:t>
            </a:r>
            <a:r>
              <a:rPr lang="en-US" dirty="0">
                <a:effectLst/>
              </a:rPr>
              <a:t> to have fun or relax</a:t>
            </a:r>
          </a:p>
          <a:p>
            <a:r>
              <a:rPr lang="en-US" dirty="0">
                <a:effectLst/>
              </a:rPr>
              <a:t>having blackouts</a:t>
            </a:r>
          </a:p>
          <a:p>
            <a:endParaRPr lang="en-US" dirty="0"/>
          </a:p>
        </p:txBody>
      </p:sp>
    </p:spTree>
    <p:extLst>
      <p:ext uri="{BB962C8B-B14F-4D97-AF65-F5344CB8AC3E}">
        <p14:creationId xmlns:p14="http://schemas.microsoft.com/office/powerpoint/2010/main" val="349355375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2A5B7F"/>
      </a:dk2>
      <a:lt2>
        <a:srgbClr val="ABDAFC"/>
      </a:lt2>
      <a:accent1>
        <a:srgbClr val="9EC544"/>
      </a:accent1>
      <a:accent2>
        <a:srgbClr val="50BEA3"/>
      </a:accent2>
      <a:accent3>
        <a:srgbClr val="4A9CCC"/>
      </a:accent3>
      <a:accent4>
        <a:srgbClr val="9A66CA"/>
      </a:accent4>
      <a:accent5>
        <a:srgbClr val="C54F71"/>
      </a:accent5>
      <a:accent6>
        <a:srgbClr val="DE9C3C"/>
      </a:accent6>
      <a:hlink>
        <a:srgbClr val="6BA9DA"/>
      </a:hlink>
      <a:folHlink>
        <a:srgbClr val="A0BCD3"/>
      </a:folHlink>
    </a:clrScheme>
    <a:fontScheme name="Damask">
      <a:majorFont>
        <a:latin typeface="Bookman Old Style"/>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xmlns="" name="Damask" id="{F9A299A0-33D0-4E0F-9F3F-7163E3744208}" vid="{746EEEEA-FB6A-406B-B510-531588D54811}"/>
    </a:ext>
  </a:extLst>
</a:theme>
</file>

<file path=docProps/app.xml><?xml version="1.0" encoding="utf-8"?>
<Properties xmlns="http://schemas.openxmlformats.org/officeDocument/2006/extended-properties" xmlns:vt="http://schemas.openxmlformats.org/officeDocument/2006/docPropsVTypes">
  <Template>Damask</Template>
  <TotalTime>64</TotalTime>
  <Words>914</Words>
  <Application>Microsoft Office PowerPoint</Application>
  <PresentationFormat>Custom</PresentationFormat>
  <Paragraphs>54</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Damask</vt:lpstr>
      <vt:lpstr>Bad habits</vt:lpstr>
      <vt:lpstr>Smoking ADDICTION</vt:lpstr>
      <vt:lpstr>Symptoms</vt:lpstr>
      <vt:lpstr>How to prevent </vt:lpstr>
      <vt:lpstr>Electronics Addiction</vt:lpstr>
      <vt:lpstr>PowerPoint Presentation</vt:lpstr>
      <vt:lpstr>PowerPoint Presentation</vt:lpstr>
      <vt:lpstr>Alcohol &amp; Drugs Addiction</vt:lpstr>
      <vt:lpstr>PowerPoint Presentation</vt:lpstr>
      <vt:lpstr>PowerPoint Presentation</vt:lpstr>
      <vt:lpstr>Citations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Bad habits</dc:title>
  <dc:creator>Yasmin Qaddoumi</dc:creator>
  <cp:lastModifiedBy>USER</cp:lastModifiedBy>
  <cp:revision>24</cp:revision>
  <dcterms:created xsi:type="dcterms:W3CDTF">2023-10-14T09:54:14Z</dcterms:created>
  <dcterms:modified xsi:type="dcterms:W3CDTF">2023-11-13T17:33:59Z</dcterms:modified>
</cp:coreProperties>
</file>