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58" r:id="rId5"/>
    <p:sldId id="259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64" r:id="rId14"/>
    <p:sldId id="263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8FF25A-65B9-4196-BD00-06B692629BEC}">
          <p14:sldIdLst>
            <p14:sldId id="256"/>
            <p14:sldId id="271"/>
            <p14:sldId id="272"/>
            <p14:sldId id="258"/>
            <p14:sldId id="259"/>
            <p14:sldId id="260"/>
          </p14:sldIdLst>
        </p14:section>
        <p14:section name="survey statistics" id="{2EA33D1F-63D0-4C38-A08E-441E6BF49C69}">
          <p14:sldIdLst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cites and crosschecking" id="{1BF4C24A-4155-40AA-885E-9E23054D0F4B}">
          <p14:sldIdLst>
            <p14:sldId id="264"/>
            <p14:sldId id="263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B741E-CA3B-4A3F-8AE6-7DE916614471}" v="447" dt="2023-11-12T07:11:33.800"/>
    <p1510:client id="{8329FCA0-9E5F-414B-82D3-8385E856CB0D}" v="119" dt="2023-11-08T14:05:32.440"/>
    <p1510:client id="{8F43090C-304F-47BE-86BF-B07C52FE1D4E}" v="344" dt="2023-11-12T18:35:56.051"/>
    <p1510:client id="{B79A495D-6A5D-4069-9B0E-4C608CFD7D69}" v="361" dt="2023-11-13T15:27:52.252"/>
    <p1510:client id="{C5BD2474-D0D8-456C-B670-45823F8EDFEC}" v="1144" dt="2023-11-12T19:38:43.426"/>
    <p1510:client id="{D4AEFFF5-2300-40BB-BC6B-563ADD2D0F1C}" v="578" dt="2023-11-06T14:46:59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health-topics/diabetes#tab=tab_1" TargetMode="External"/><Relationship Id="rId2" Type="http://schemas.openxmlformats.org/officeDocument/2006/relationships/hyperlink" Target="https://www.niddk.nih.gov/health-information/diabetes/overview/what-is-diabet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iabetesaustralia.com.au/about-diabetes/what-is-diabetes/" TargetMode="External"/><Relationship Id="rId4" Type="http://schemas.openxmlformats.org/officeDocument/2006/relationships/hyperlink" Target="https://www.diabetes.org.uk/diabetes-the-basic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lnewstoday.com/articles/317483#cardiovascular-system" TargetMode="External"/><Relationship Id="rId2" Type="http://schemas.openxmlformats.org/officeDocument/2006/relationships/hyperlink" Target="https://www.healthline.com/health/diabetes/effects-on-bod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iabetes.org.uk/guide-to-diabetes/complications" TargetMode="External"/><Relationship Id="rId4" Type="http://schemas.openxmlformats.org/officeDocument/2006/relationships/hyperlink" Target="https://www.betterhealth.vic.gov.au/health/conditionsandtreatments/diabetes-long-term-effect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abetes.org.uk/diabetes-the-basics/types-of-diabetes/type-2/can-diabetes-be-prevented" TargetMode="External"/><Relationship Id="rId2" Type="http://schemas.openxmlformats.org/officeDocument/2006/relationships/hyperlink" Target="https://www.mayoclinic.org/diseases-conditions/type-2-diabetes/in-depth/diabetes-prevention/art-200476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iddk.nih.gov/health-information/diabetes/overview/preventing-type-2-diabetes" TargetMode="External"/><Relationship Id="rId4" Type="http://schemas.openxmlformats.org/officeDocument/2006/relationships/hyperlink" Target="https://www.healthline.com/nutrition/prevent-diabet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>
                <a:solidFill>
                  <a:schemeClr val="tx2"/>
                </a:solidFill>
                <a:ea typeface="Calibri Light"/>
                <a:cs typeface="Calibri Light"/>
              </a:rPr>
              <a:t>Diabetes</a:t>
            </a:r>
            <a:br>
              <a:rPr lang="en-US" sz="4000" dirty="0">
                <a:solidFill>
                  <a:schemeClr val="tx2"/>
                </a:solidFill>
                <a:ea typeface="Calibri Light"/>
                <a:cs typeface="Calibri Light"/>
              </a:rPr>
            </a:b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By, Victor, Jad, Maya 8C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59" name="Graphic 58" descr="Needle">
            <a:extLst>
              <a:ext uri="{FF2B5EF4-FFF2-40B4-BE49-F238E27FC236}">
                <a16:creationId xmlns:a16="http://schemas.microsoft.com/office/drawing/2014/main" id="{640E4C40-2792-8227-1EB0-C9CBD358D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Subtitle 2">
            <a:extLst>
              <a:ext uri="{FF2B5EF4-FFF2-40B4-BE49-F238E27FC236}">
                <a16:creationId xmlns:a16="http://schemas.microsoft.com/office/drawing/2014/main" id="{D0BEA97D-7238-497E-67D6-099D3F97910E}"/>
              </a:ext>
            </a:extLst>
          </p:cNvPr>
          <p:cNvSpPr txBox="1">
            <a:spLocks/>
          </p:cNvSpPr>
          <p:nvPr/>
        </p:nvSpPr>
        <p:spPr>
          <a:xfrm>
            <a:off x="6587294" y="4756532"/>
            <a:ext cx="4805691" cy="838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chemeClr val="tx2"/>
                </a:solidFill>
                <a:cs typeface="Calibri"/>
              </a:rPr>
              <a:t>Our methodology is a survey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  <a:cs typeface="Calibri"/>
              </a:rPr>
              <a:t>Our target audience are middle schoolers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2237C-0A8F-78E0-4EA5-E209C8E7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ea typeface="Calibri Light"/>
                <a:cs typeface="Calibri Light"/>
              </a:rPr>
              <a:t>Survey statistics: Knowledge about diabetes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A5A8833-C8E4-0073-2F6E-D520C1C47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1909" y="3155368"/>
            <a:ext cx="4460112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the most known cause of diabetes among survey takers is genetics, unlike inadequate production of insulin which is the least known among survey takers.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pie chart with a red triangle&#10;&#10;Description automatically generated">
            <a:extLst>
              <a:ext uri="{FF2B5EF4-FFF2-40B4-BE49-F238E27FC236}">
                <a16:creationId xmlns:a16="http://schemas.microsoft.com/office/drawing/2014/main" id="{69401AF0-4338-B3BF-76E7-7BFF4076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51398"/>
            <a:ext cx="4954693" cy="226677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9CDCAFFD-6ADB-6F30-CE26-F625801C5B25}"/>
              </a:ext>
            </a:extLst>
          </p:cNvPr>
          <p:cNvSpPr txBox="1">
            <a:spLocks/>
          </p:cNvSpPr>
          <p:nvPr/>
        </p:nvSpPr>
        <p:spPr>
          <a:xfrm>
            <a:off x="5918891" y="1118224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make out a large handful of survey takers know the causes of diabetes, except a small few.</a:t>
            </a:r>
          </a:p>
        </p:txBody>
      </p:sp>
      <p:pic>
        <p:nvPicPr>
          <p:cNvPr id="9" name="Picture 8" descr="A graph with red and white bars&#10;&#10;Description automatically generated">
            <a:extLst>
              <a:ext uri="{FF2B5EF4-FFF2-40B4-BE49-F238E27FC236}">
                <a16:creationId xmlns:a16="http://schemas.microsoft.com/office/drawing/2014/main" id="{7402D88D-6E9E-C966-3EA8-8BD987CB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228" y="3880335"/>
            <a:ext cx="4948178" cy="297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9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544AC1-22E4-9056-8003-01092143A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Diabetes in survey takers family tree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3F7962-ABC2-A75A-59A8-472A7071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516" y="1216609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most survey takers have a diabetic in their family.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circle with numbers and a red circle with a number&#10;&#10;Description automatically generated">
            <a:extLst>
              <a:ext uri="{FF2B5EF4-FFF2-40B4-BE49-F238E27FC236}">
                <a16:creationId xmlns:a16="http://schemas.microsoft.com/office/drawing/2014/main" id="{A95C8895-9CFB-F443-5785-701DC5F26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19926"/>
            <a:ext cx="4954693" cy="263837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blue circle with white text&#10;&#10;Description automatically generated">
            <a:extLst>
              <a:ext uri="{FF2B5EF4-FFF2-40B4-BE49-F238E27FC236}">
                <a16:creationId xmlns:a16="http://schemas.microsoft.com/office/drawing/2014/main" id="{0F31EA06-A3AE-4A03-30EC-A8F7B0806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522" y="4143853"/>
            <a:ext cx="5565494" cy="2802956"/>
          </a:xfrm>
          <a:prstGeom prst="rect">
            <a:avLst/>
          </a:prstGeom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B75873D8-2945-6BCD-0C98-5F10138B58DE}"/>
              </a:ext>
            </a:extLst>
          </p:cNvPr>
          <p:cNvSpPr txBox="1">
            <a:spLocks/>
          </p:cNvSpPr>
          <p:nvPr/>
        </p:nvSpPr>
        <p:spPr>
          <a:xfrm>
            <a:off x="7047422" y="3712882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observe all survey takers only have 1 to 3 diabetics in their family.</a:t>
            </a:r>
          </a:p>
        </p:txBody>
      </p:sp>
    </p:spTree>
    <p:extLst>
      <p:ext uri="{BB962C8B-B14F-4D97-AF65-F5344CB8AC3E}">
        <p14:creationId xmlns:p14="http://schemas.microsoft.com/office/powerpoint/2010/main" val="2281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BF123-1E1D-4A3D-AC8A-75FA52D9D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Cause(s) of diabetes in survey takers family tree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4F027C-0A09-BA96-9EE7-44FE4E2B9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023" y="1419166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half of the survey takers know the cause of diabetes in their family tree while the other half doesn't</a:t>
            </a:r>
            <a:endParaRPr lang="en-US" sz="1800" dirty="0" err="1">
              <a:solidFill>
                <a:schemeClr val="tx2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circle with text overlay&#10;&#10;Description automatically generated">
            <a:extLst>
              <a:ext uri="{FF2B5EF4-FFF2-40B4-BE49-F238E27FC236}">
                <a16:creationId xmlns:a16="http://schemas.microsoft.com/office/drawing/2014/main" id="{B6A42C80-82CB-3D6B-F522-A521FDD10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17082"/>
            <a:ext cx="4954693" cy="248973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AB919444-6E29-50AC-B5B9-4B3D5E330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671" y="4375457"/>
            <a:ext cx="5478684" cy="1830276"/>
          </a:xfrm>
          <a:prstGeom prst="rect">
            <a:avLst/>
          </a:prstGeom>
        </p:spPr>
      </p:pic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CEFBF77C-5301-45B2-15E2-CB7FD9FCA6F0}"/>
              </a:ext>
            </a:extLst>
          </p:cNvPr>
          <p:cNvSpPr txBox="1">
            <a:spLocks/>
          </p:cNvSpPr>
          <p:nvPr/>
        </p:nvSpPr>
        <p:spPr>
          <a:xfrm>
            <a:off x="6651955" y="3944376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The most common cause(s) in survey takers </a:t>
            </a:r>
            <a:r>
              <a:rPr lang="en-US" sz="1800">
                <a:solidFill>
                  <a:schemeClr val="tx2"/>
                </a:solidFill>
                <a:ea typeface="Calibri"/>
                <a:cs typeface="Calibri"/>
              </a:rPr>
              <a:t>family tree are:</a:t>
            </a:r>
          </a:p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Problems with blood sugar levels</a:t>
            </a:r>
          </a:p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Genetics</a:t>
            </a:r>
          </a:p>
        </p:txBody>
      </p:sp>
    </p:spTree>
    <p:extLst>
      <p:ext uri="{BB962C8B-B14F-4D97-AF65-F5344CB8AC3E}">
        <p14:creationId xmlns:p14="http://schemas.microsoft.com/office/powerpoint/2010/main" val="325185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D3368A7-8A8D-3BA8-7036-33711BC9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Citation and crosschecking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E2153-FAB6-170A-97C8-AB56AA0D9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300">
                <a:solidFill>
                  <a:schemeClr val="tx2"/>
                </a:solidFill>
                <a:ea typeface="Calibri"/>
                <a:cs typeface="Calibri"/>
              </a:rPr>
              <a:t>Slide 2</a:t>
            </a:r>
          </a:p>
          <a:p>
            <a:r>
              <a:rPr lang="en-US" sz="1300">
                <a:solidFill>
                  <a:schemeClr val="tx2"/>
                </a:solidFill>
                <a:ea typeface="Calibri"/>
                <a:cs typeface="Calibri"/>
              </a:rPr>
              <a:t>Cite: 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U.S. Department of Health and Human Services. (n.d.). </a:t>
            </a:r>
            <a:r>
              <a:rPr lang="en-US" sz="1300" i="1">
                <a:solidFill>
                  <a:schemeClr val="tx2"/>
                </a:solidFill>
                <a:ea typeface="+mn-lt"/>
                <a:cs typeface="+mn-lt"/>
              </a:rPr>
              <a:t>What is diabetes? - niddk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. National Institute of Diabetes and Digestive and Kidney Diseases. 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2"/>
              </a:rPr>
              <a:t>https://www.niddk.nih.gov/health-information/diabetes/overview/what-is-diabetes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 </a:t>
            </a:r>
          </a:p>
          <a:p>
            <a:r>
              <a:rPr lang="en-US" sz="1300">
                <a:solidFill>
                  <a:schemeClr val="tx2"/>
                </a:solidFill>
                <a:ea typeface="Calibri"/>
                <a:cs typeface="Calibri"/>
              </a:rPr>
              <a:t>Cross checking:</a:t>
            </a:r>
          </a:p>
          <a:p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3"/>
              </a:rPr>
              <a:t>https://www.who.int/health-topics/diabetes#tab=tab_1</a:t>
            </a:r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4"/>
              </a:rPr>
              <a:t>https://www.diabetes.org.uk/diabetes-the-basics</a:t>
            </a:r>
            <a:endParaRPr lang="en-US" sz="1300">
              <a:solidFill>
                <a:schemeClr val="tx2"/>
              </a:solidFill>
              <a:ea typeface="+mn-lt"/>
              <a:cs typeface="+mn-lt"/>
            </a:endParaRPr>
          </a:p>
          <a:p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5"/>
              </a:rPr>
              <a:t>https://www.diabetesaustralia.com.au/about-diabetes/what-is-diabetes/</a:t>
            </a:r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649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5776DF0-DBFF-F02E-04BF-04E75196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Citation and crosschecking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7079-DBCB-0EE7-19E1-05E75D68E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300">
                <a:solidFill>
                  <a:schemeClr val="tx2"/>
                </a:solidFill>
                <a:ea typeface="Calibri"/>
                <a:cs typeface="Calibri"/>
              </a:rPr>
              <a:t>Slide 4</a:t>
            </a:r>
          </a:p>
          <a:p>
            <a:r>
              <a:rPr lang="en-US" sz="1300">
                <a:solidFill>
                  <a:schemeClr val="tx2"/>
                </a:solidFill>
                <a:ea typeface="Calibri"/>
                <a:cs typeface="Calibri"/>
              </a:rPr>
              <a:t>Cite: 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Pietrangelo, A. (2023, May 19). </a:t>
            </a:r>
            <a:r>
              <a:rPr lang="en-US" sz="1300" i="1">
                <a:solidFill>
                  <a:schemeClr val="tx2"/>
                </a:solidFill>
                <a:ea typeface="+mn-lt"/>
                <a:cs typeface="+mn-lt"/>
              </a:rPr>
              <a:t>The effects of diabetes on your body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. Healthline. 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2"/>
              </a:rPr>
              <a:t>https://www.healthline.com/health/diabetes/effects-on-body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 </a:t>
            </a:r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300">
                <a:solidFill>
                  <a:schemeClr val="tx2"/>
                </a:solidFill>
                <a:ea typeface="Calibri"/>
                <a:cs typeface="Calibri"/>
              </a:rPr>
              <a:t>Cross checking:</a:t>
            </a:r>
          </a:p>
          <a:p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3"/>
              </a:rPr>
              <a:t>https://www.medicalnewstoday.com/articles/317483#cardiovascular-system</a:t>
            </a:r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4"/>
              </a:rPr>
              <a:t>https://www.betterhealth.vic.gov.au/health/conditionsandtreatments/diabetes-long-term-effects</a:t>
            </a:r>
          </a:p>
          <a:p>
            <a:r>
              <a:rPr lang="en-US" sz="1300">
                <a:solidFill>
                  <a:schemeClr val="tx2"/>
                </a:solidFill>
                <a:ea typeface="+mn-lt"/>
                <a:cs typeface="+mn-lt"/>
                <a:hlinkClick r:id="rId5"/>
              </a:rPr>
              <a:t>https://www.diabetes.org.uk/guide-to-diabetes/complications</a:t>
            </a:r>
            <a:r>
              <a:rPr lang="en-US" sz="1300">
                <a:solidFill>
                  <a:schemeClr val="tx2"/>
                </a:solidFill>
                <a:ea typeface="+mn-lt"/>
                <a:cs typeface="+mn-lt"/>
              </a:rPr>
              <a:t> </a:t>
            </a:r>
          </a:p>
          <a:p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3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5244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3F0A8D-9F52-006C-EDC8-9A67E92AC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Citation and crosschecking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234-9CEB-4082-A0C7-A8092E3EB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100">
                <a:solidFill>
                  <a:schemeClr val="tx2"/>
                </a:solidFill>
                <a:ea typeface="Calibri"/>
                <a:cs typeface="Calibri"/>
              </a:rPr>
              <a:t>Slide 5</a:t>
            </a:r>
          </a:p>
          <a:p>
            <a:r>
              <a:rPr lang="en-US" sz="1100">
                <a:solidFill>
                  <a:schemeClr val="tx2"/>
                </a:solidFill>
                <a:ea typeface="+mn-lt"/>
                <a:cs typeface="+mn-lt"/>
              </a:rPr>
              <a:t>Mayo Foundation for Medical Education and Research. (2023b, March 24). </a:t>
            </a:r>
            <a:r>
              <a:rPr lang="en-US" sz="1100" i="1">
                <a:solidFill>
                  <a:schemeClr val="tx2"/>
                </a:solidFill>
                <a:ea typeface="+mn-lt"/>
                <a:cs typeface="+mn-lt"/>
              </a:rPr>
              <a:t>Diabetes prevention: 5 tips for taking control</a:t>
            </a:r>
            <a:r>
              <a:rPr lang="en-US" sz="1100">
                <a:solidFill>
                  <a:schemeClr val="tx2"/>
                </a:solidFill>
                <a:ea typeface="+mn-lt"/>
                <a:cs typeface="+mn-lt"/>
              </a:rPr>
              <a:t>. Mayo Clinic. </a:t>
            </a:r>
            <a:r>
              <a:rPr lang="en-US" sz="1100">
                <a:solidFill>
                  <a:schemeClr val="tx2"/>
                </a:solidFill>
                <a:ea typeface="+mn-lt"/>
                <a:cs typeface="+mn-lt"/>
                <a:hlinkClick r:id="rId2"/>
              </a:rPr>
              <a:t>https://www.mayoclinic.org/diseases-conditions/type-2-diabetes/in-depth/diabetes-prevention/art-20047639</a:t>
            </a:r>
            <a:r>
              <a:rPr lang="en-US" sz="1100">
                <a:solidFill>
                  <a:schemeClr val="tx2"/>
                </a:solidFill>
                <a:ea typeface="+mn-lt"/>
                <a:cs typeface="+mn-lt"/>
              </a:rPr>
              <a:t> </a:t>
            </a:r>
          </a:p>
          <a:p>
            <a:r>
              <a:rPr lang="en-US" sz="1100">
                <a:solidFill>
                  <a:schemeClr val="tx2"/>
                </a:solidFill>
                <a:ea typeface="Calibri" panose="020F0502020204030204"/>
                <a:cs typeface="Calibri" panose="020F0502020204030204"/>
              </a:rPr>
              <a:t>Cross checking:</a:t>
            </a:r>
          </a:p>
          <a:p>
            <a:r>
              <a:rPr lang="en-US" sz="1100">
                <a:solidFill>
                  <a:schemeClr val="tx2"/>
                </a:solidFill>
                <a:ea typeface="+mn-lt"/>
                <a:cs typeface="+mn-lt"/>
                <a:hlinkClick r:id="rId3"/>
              </a:rPr>
              <a:t>https://www.diabetes.org.uk/diabetes-the-basics/types-of-diabetes/type-2/can-diabetes-be-prevented</a:t>
            </a:r>
            <a:endParaRPr lang="en-US" sz="110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1100">
                <a:solidFill>
                  <a:schemeClr val="tx2"/>
                </a:solidFill>
                <a:ea typeface="+mn-lt"/>
                <a:cs typeface="+mn-lt"/>
                <a:hlinkClick r:id="rId4"/>
              </a:rPr>
              <a:t>https://www.healthline.com/nutrition/prevent-diabetes</a:t>
            </a:r>
            <a:endParaRPr lang="en-US" sz="110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1100">
                <a:solidFill>
                  <a:schemeClr val="tx2"/>
                </a:solidFill>
                <a:ea typeface="+mn-lt"/>
                <a:cs typeface="+mn-lt"/>
                <a:hlinkClick r:id="rId5"/>
              </a:rPr>
              <a:t>https://www.niddk.nih.gov/health-information/diabetes/overview/preventing-type-2-diabetes</a:t>
            </a:r>
            <a:endParaRPr lang="en-US" sz="1100">
              <a:solidFill>
                <a:schemeClr val="tx2"/>
              </a:solidFill>
              <a:ea typeface="+mn-lt"/>
              <a:cs typeface="Calibri" panose="020F0502020204030204"/>
            </a:endParaRPr>
          </a:p>
          <a:p>
            <a:endParaRPr lang="en-US" sz="1100">
              <a:solidFill>
                <a:schemeClr val="tx2"/>
              </a:solidFill>
              <a:ea typeface="+mn-lt"/>
              <a:cs typeface="Calibri" panose="020F0502020204030204"/>
            </a:endParaRPr>
          </a:p>
          <a:p>
            <a:pPr marL="0" indent="0">
              <a:buNone/>
            </a:pPr>
            <a:endParaRPr lang="en-US" sz="1100">
              <a:solidFill>
                <a:schemeClr val="tx2"/>
              </a:solidFill>
              <a:ea typeface="+mn-lt"/>
              <a:cs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4EFE74-4FB5-AD0E-C0C5-D126498E5BA9}"/>
              </a:ext>
            </a:extLst>
          </p:cNvPr>
          <p:cNvSpPr txBox="1"/>
          <p:nvPr/>
        </p:nvSpPr>
        <p:spPr>
          <a:xfrm>
            <a:off x="4724400" y="3200400"/>
            <a:ext cx="2743200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br>
              <a:rPr lang="en-US"/>
            </a:br>
            <a:br>
              <a:rPr lang="en-US"/>
            </a:br>
            <a:r>
              <a:rPr lang="en-US" sz="1400">
                <a:latin typeface="Arial"/>
                <a:cs typeface="Arial"/>
              </a:rPr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0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DD1D68D-199E-A248-AB96-36D5E2A2D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41402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is </a:t>
            </a:r>
            <a:r>
              <a:rPr lang="en-US" sz="5200" kern="1200" dirty="0">
                <a:solidFill>
                  <a:schemeClr val="tx2"/>
                </a:solidFill>
                <a:latin typeface="Calibri Light"/>
                <a:cs typeface="Arial"/>
              </a:rPr>
              <a:t>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E35FC-F212-02C7-4BF2-AA8E67BBC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729" y="3547836"/>
            <a:ext cx="5760846" cy="68207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Diabetes is a disease that occurs when your blood glucose, also called blood sugar, is too high.</a:t>
            </a:r>
          </a:p>
        </p:txBody>
      </p:sp>
    </p:spTree>
    <p:extLst>
      <p:ext uri="{BB962C8B-B14F-4D97-AF65-F5344CB8AC3E}">
        <p14:creationId xmlns:p14="http://schemas.microsoft.com/office/powerpoint/2010/main" val="404251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ED54B6-BC7F-328E-AF3E-391BCB6C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5200" dirty="0">
                <a:solidFill>
                  <a:schemeClr val="tx2"/>
                </a:solidFill>
                <a:latin typeface="Calibri"/>
                <a:cs typeface="Calibri Light"/>
              </a:rPr>
              <a:t>Causes of diabetes</a:t>
            </a:r>
            <a:endParaRPr lang="en-US" sz="520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3D5BD-8A15-4B57-886E-9984158CE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>
                <a:solidFill>
                  <a:schemeClr val="tx2"/>
                </a:solidFill>
                <a:cs typeface="Calibri"/>
              </a:rPr>
              <a:t>Not maintaining a healthy diet</a:t>
            </a:r>
          </a:p>
          <a:p>
            <a:r>
              <a:rPr lang="en-US" sz="1600" dirty="0">
                <a:solidFill>
                  <a:schemeClr val="tx2"/>
                </a:solidFill>
                <a:cs typeface="Calibri"/>
              </a:rPr>
              <a:t>Being physically inactive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  <a:cs typeface="Calibri"/>
              </a:rPr>
              <a:t>Not leading a healthy lifestyle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>
                <a:solidFill>
                  <a:schemeClr val="tx2"/>
                </a:solidFill>
                <a:cs typeface="Calibri"/>
              </a:rPr>
              <a:t>Excess alcohol consumption</a:t>
            </a:r>
            <a:endParaRPr lang="en-US" sz="1600">
              <a:solidFill>
                <a:schemeClr val="tx2"/>
              </a:solidFill>
            </a:endParaRPr>
          </a:p>
          <a:p>
            <a:r>
              <a:rPr lang="en-US" sz="1600">
                <a:solidFill>
                  <a:schemeClr val="tx2"/>
                </a:solidFill>
                <a:cs typeface="Calibri"/>
              </a:rPr>
              <a:t>High salt intake</a:t>
            </a:r>
            <a:endParaRPr lang="en-US" sz="1600">
              <a:solidFill>
                <a:schemeClr val="tx2"/>
              </a:solidFill>
            </a:endParaRPr>
          </a:p>
          <a:p>
            <a:r>
              <a:rPr lang="en-US" sz="1600">
                <a:solidFill>
                  <a:schemeClr val="tx2"/>
                </a:solidFill>
                <a:cs typeface="Calibri"/>
              </a:rPr>
              <a:t>Heritance</a:t>
            </a:r>
            <a:endParaRPr lang="en-US" sz="1600">
              <a:solidFill>
                <a:schemeClr val="tx2"/>
              </a:solidFill>
            </a:endParaRPr>
          </a:p>
          <a:p>
            <a:r>
              <a:rPr lang="en-US" sz="1600">
                <a:solidFill>
                  <a:schemeClr val="tx2"/>
                </a:solidFill>
                <a:cs typeface="Calibri"/>
              </a:rPr>
              <a:t>Having excess weight or obesity</a:t>
            </a:r>
            <a:endParaRPr lang="en-US" sz="1600">
              <a:solidFill>
                <a:schemeClr val="tx2"/>
              </a:solidFill>
            </a:endParaRPr>
          </a:p>
          <a:p>
            <a:endParaRPr lang="en-US" sz="160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15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57F8C4E-B8D5-A6F3-8E1D-9F954983F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5200" dirty="0">
                <a:solidFill>
                  <a:schemeClr val="tx2"/>
                </a:solidFill>
                <a:latin typeface="Calibri"/>
                <a:ea typeface="Calibri Light"/>
                <a:cs typeface="Calibri Light"/>
              </a:rPr>
              <a:t>What are the effects of Diabetes</a:t>
            </a:r>
            <a:endParaRPr lang="en-US" sz="520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B1FA83B2-2B77-EC9B-8AF9-A2DC4F3A3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The effects of Diabetes are as followed:</a:t>
            </a:r>
          </a:p>
          <a:p>
            <a:pPr marL="457200" indent="-457200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Heart disease.</a:t>
            </a:r>
          </a:p>
          <a:p>
            <a:pPr marL="457200" indent="-457200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Blindness.</a:t>
            </a:r>
          </a:p>
          <a:p>
            <a:pPr marL="457200" indent="-457200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Kidney failure.</a:t>
            </a:r>
          </a:p>
          <a:p>
            <a:pPr marL="457200" indent="-457200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Macrovascular complications.</a:t>
            </a:r>
          </a:p>
          <a:p>
            <a:pPr marL="457200" indent="-457200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Microvascular complications.</a:t>
            </a:r>
          </a:p>
          <a:p>
            <a:pPr marL="457200" indent="-457200"/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Nerve damage etc.</a:t>
            </a:r>
          </a:p>
          <a:p>
            <a:pPr marL="457200" indent="-457200"/>
            <a:endParaRPr lang="en-US" sz="2000">
              <a:solidFill>
                <a:schemeClr val="tx2"/>
              </a:solidFill>
              <a:ea typeface="Calibri"/>
              <a:cs typeface="Calibri"/>
            </a:endParaRPr>
          </a:p>
          <a:p>
            <a:pPr marL="457200" indent="-457200"/>
            <a:endParaRPr lang="en-US" sz="20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9062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1FE09B-FA0C-308D-0246-7A1CA1EF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Calibri"/>
                <a:ea typeface="Calibri Light"/>
                <a:cs typeface="Calibri Light"/>
              </a:rPr>
              <a:t>How to reduce the risk of getting diabetes</a:t>
            </a:r>
            <a:endParaRPr lang="en-US" sz="400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12B6F-65D9-01D3-B744-EC0840291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Exercising often / exercise regularly.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Drink a minimum of 2L a water per day.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Lead and maintain a healthy diet.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Reducing consumption of junk food and sweets.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Maintain a healthy lifestyle.</a:t>
            </a:r>
          </a:p>
          <a:p>
            <a:endParaRPr lang="en-US" sz="20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54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8140F3-774D-367B-7ED8-4039AF63D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Autofit/>
          </a:bodyPr>
          <a:lstStyle/>
          <a:p>
            <a:pPr algn="ctr"/>
            <a:r>
              <a:rPr lang="en-US" sz="4200" dirty="0">
                <a:solidFill>
                  <a:schemeClr val="tx2"/>
                </a:solidFill>
                <a:latin typeface="Calibri"/>
                <a:ea typeface="Calibri Light"/>
                <a:cs typeface="Calibri Light"/>
              </a:rPr>
              <a:t>The common questions about Diabetes </a:t>
            </a:r>
            <a:endParaRPr lang="en-US" sz="420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EE2B7-FD82-C049-A74E-BA084853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What is Diabetes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What are the causes of Diabetes 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What are signs and symptoms of Diabetes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How to treat Diabetes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How does Diabetes affect a person's daily life</a:t>
            </a:r>
          </a:p>
        </p:txBody>
      </p:sp>
    </p:spTree>
    <p:extLst>
      <p:ext uri="{BB962C8B-B14F-4D97-AF65-F5344CB8AC3E}">
        <p14:creationId xmlns:p14="http://schemas.microsoft.com/office/powerpoint/2010/main" val="155635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39009-724A-8B04-DFBD-A54AFE287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Survey statistics</a:t>
            </a:r>
            <a:r>
              <a:rPr lang="en-US" sz="3600" dirty="0">
                <a:solidFill>
                  <a:schemeClr val="tx2"/>
                </a:solidFill>
              </a:rPr>
              <a:t>: Regular exercise</a:t>
            </a: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6" name="Content Placeholder 43">
            <a:extLst>
              <a:ext uri="{FF2B5EF4-FFF2-40B4-BE49-F238E27FC236}">
                <a16:creationId xmlns:a16="http://schemas.microsoft.com/office/drawing/2014/main" id="{15B55208-29A0-B283-5C9D-C39D7C82D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618" y="1149090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most survey takers exercise for more than an hour a week, but ¼ of people don’t exercise so we can see that ¾ of people are regularly exercising.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 descr="A pie chart with numbers and a few percentages">
            <a:extLst>
              <a:ext uri="{FF2B5EF4-FFF2-40B4-BE49-F238E27FC236}">
                <a16:creationId xmlns:a16="http://schemas.microsoft.com/office/drawing/2014/main" id="{111739F7-3AB4-701F-5482-947D94C186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21750"/>
            <a:ext cx="5745629" cy="2586497"/>
          </a:xfrm>
          <a:prstGeom prst="rect">
            <a:avLst/>
          </a:prstGeom>
        </p:spPr>
      </p:pic>
      <p:grpSp>
        <p:nvGrpSpPr>
          <p:cNvPr id="100" name="Group 99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2920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B970DC-BC14-D020-9DC7-849366CBC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Survey statistics: Diet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735A258-3C6C-337F-F886-947BCAFBF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059" y="976400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most of the survey takers lead a healthy diet,  to be exact 2 thirds of them lead a healthy diet, whereas the other survey takers do not lead a healthy diet.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pie chart with numbers and a red and blue circle&#10;&#10;Description automatically generated">
            <a:extLst>
              <a:ext uri="{FF2B5EF4-FFF2-40B4-BE49-F238E27FC236}">
                <a16:creationId xmlns:a16="http://schemas.microsoft.com/office/drawing/2014/main" id="{EF971A58-5334-C31F-DEED-CB803D893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72" y="1387433"/>
            <a:ext cx="5562363" cy="2751584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1537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95A0D6-CCA4-688B-5413-14182E2D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Survey statistics: Knowledge about diabetes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E4D4F10-6BB5-8E15-28DA-C500DA5F6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9124" y="2837064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observe most survey takers know that there are type 1 and 2 diabetes except a small handful of them.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pie chart with a triangle and white text&#10;&#10;Description automatically generated">
            <a:extLst>
              <a:ext uri="{FF2B5EF4-FFF2-40B4-BE49-F238E27FC236}">
                <a16:creationId xmlns:a16="http://schemas.microsoft.com/office/drawing/2014/main" id="{BAA9DE3C-B234-3929-199B-0B8EB3734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228" y="1421039"/>
            <a:ext cx="4954693" cy="219245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blue and red pie chart&#10;&#10;Description automatically generated">
            <a:extLst>
              <a:ext uri="{FF2B5EF4-FFF2-40B4-BE49-F238E27FC236}">
                <a16:creationId xmlns:a16="http://schemas.microsoft.com/office/drawing/2014/main" id="{C74F56AE-2EA6-0FF5-8A12-9C7CA6192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506" y="3757786"/>
            <a:ext cx="4292279" cy="1821341"/>
          </a:xfrm>
          <a:prstGeom prst="rect">
            <a:avLst/>
          </a:prstGeom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96A1CAEC-C67C-B8CB-C274-F6C18AE6CF1E}"/>
              </a:ext>
            </a:extLst>
          </p:cNvPr>
          <p:cNvSpPr txBox="1">
            <a:spLocks/>
          </p:cNvSpPr>
          <p:nvPr/>
        </p:nvSpPr>
        <p:spPr>
          <a:xfrm>
            <a:off x="5812790" y="799920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all of the survey takers know what diabetes is except 1.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96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Diabetes </vt:lpstr>
      <vt:lpstr>What is diabetes</vt:lpstr>
      <vt:lpstr>Causes of diabetes</vt:lpstr>
      <vt:lpstr>What are the effects of Diabetes</vt:lpstr>
      <vt:lpstr>How to reduce the risk of getting diabetes</vt:lpstr>
      <vt:lpstr>The common questions about Diabetes </vt:lpstr>
      <vt:lpstr>Survey statistics: Regular exercise</vt:lpstr>
      <vt:lpstr>Survey statistics: Diet</vt:lpstr>
      <vt:lpstr>Survey statistics: Knowledge about diabetes</vt:lpstr>
      <vt:lpstr>Survey statistics: Knowledge about diabetes</vt:lpstr>
      <vt:lpstr>Diabetes in survey takers family tree</vt:lpstr>
      <vt:lpstr>Cause(s) of diabetes in survey takers family tree</vt:lpstr>
      <vt:lpstr>Citation and crosschecking</vt:lpstr>
      <vt:lpstr>Citation and crosschecking</vt:lpstr>
      <vt:lpstr>Citation and crosschecking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382</cp:revision>
  <dcterms:created xsi:type="dcterms:W3CDTF">2023-11-06T13:41:08Z</dcterms:created>
  <dcterms:modified xsi:type="dcterms:W3CDTF">2023-11-13T15:28:59Z</dcterms:modified>
</cp:coreProperties>
</file>