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sldIdLst>
    <p:sldId id="256" r:id="rId2"/>
    <p:sldId id="257" r:id="rId3"/>
    <p:sldId id="258" r:id="rId4"/>
    <p:sldId id="259" r:id="rId5"/>
    <p:sldId id="260" r:id="rId6"/>
    <p:sldId id="261"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819E157A-050B-4DB2-8379-E0FD3FAE01D9}" type="datetimeFigureOut">
              <a:rPr lang="en-US" smtClean="0"/>
              <a:t>11/13/2023</a:t>
            </a:fld>
            <a:endParaRPr 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EB2E72B8-804D-4A7C-BF12-68FBC1400B23}" type="slidenum">
              <a:rPr lang="en-US" smtClean="0"/>
              <a:t>‹#›</a:t>
            </a:fld>
            <a:endParaRPr lang="en-US"/>
          </a:p>
        </p:txBody>
      </p:sp>
    </p:spTree>
    <p:extLst>
      <p:ext uri="{BB962C8B-B14F-4D97-AF65-F5344CB8AC3E}">
        <p14:creationId xmlns:p14="http://schemas.microsoft.com/office/powerpoint/2010/main" val="131745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19E157A-050B-4DB2-8379-E0FD3FAE01D9}"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B2E72B8-804D-4A7C-BF12-68FBC1400B23}" type="slidenum">
              <a:rPr lang="en-US" smtClean="0"/>
              <a:t>‹#›</a:t>
            </a:fld>
            <a:endParaRPr lang="en-US"/>
          </a:p>
        </p:txBody>
      </p:sp>
    </p:spTree>
    <p:extLst>
      <p:ext uri="{BB962C8B-B14F-4D97-AF65-F5344CB8AC3E}">
        <p14:creationId xmlns:p14="http://schemas.microsoft.com/office/powerpoint/2010/main" val="133514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19E157A-050B-4DB2-8379-E0FD3FAE01D9}"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B2E72B8-804D-4A7C-BF12-68FBC1400B23}" type="slidenum">
              <a:rPr lang="en-US" smtClean="0"/>
              <a:t>‹#›</a:t>
            </a:fld>
            <a:endParaRPr lang="en-US"/>
          </a:p>
        </p:txBody>
      </p:sp>
    </p:spTree>
    <p:extLst>
      <p:ext uri="{BB962C8B-B14F-4D97-AF65-F5344CB8AC3E}">
        <p14:creationId xmlns:p14="http://schemas.microsoft.com/office/powerpoint/2010/main" val="695213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19E157A-050B-4DB2-8379-E0FD3FAE01D9}"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B2E72B8-804D-4A7C-BF12-68FBC1400B23}" type="slidenum">
              <a:rPr lang="en-US" smtClean="0"/>
              <a:t>‹#›</a:t>
            </a:fld>
            <a:endParaRPr lang="en-US"/>
          </a:p>
        </p:txBody>
      </p:sp>
    </p:spTree>
    <p:extLst>
      <p:ext uri="{BB962C8B-B14F-4D97-AF65-F5344CB8AC3E}">
        <p14:creationId xmlns:p14="http://schemas.microsoft.com/office/powerpoint/2010/main" val="1598957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9E157A-050B-4DB2-8379-E0FD3FAE01D9}"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B2E72B8-804D-4A7C-BF12-68FBC1400B23}" type="slidenum">
              <a:rPr lang="en-US" smtClean="0"/>
              <a:t>‹#›</a:t>
            </a:fld>
            <a:endParaRPr lang="en-US"/>
          </a:p>
        </p:txBody>
      </p:sp>
    </p:spTree>
    <p:extLst>
      <p:ext uri="{BB962C8B-B14F-4D97-AF65-F5344CB8AC3E}">
        <p14:creationId xmlns:p14="http://schemas.microsoft.com/office/powerpoint/2010/main" val="67858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19E157A-050B-4DB2-8379-E0FD3FAE01D9}"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E72B8-804D-4A7C-BF12-68FBC1400B23}" type="slidenum">
              <a:rPr lang="en-US" smtClean="0"/>
              <a:t>‹#›</a:t>
            </a:fld>
            <a:endParaRPr lang="en-US"/>
          </a:p>
        </p:txBody>
      </p:sp>
    </p:spTree>
    <p:extLst>
      <p:ext uri="{BB962C8B-B14F-4D97-AF65-F5344CB8AC3E}">
        <p14:creationId xmlns:p14="http://schemas.microsoft.com/office/powerpoint/2010/main" val="2207500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19E157A-050B-4DB2-8379-E0FD3FAE01D9}"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E72B8-804D-4A7C-BF12-68FBC1400B23}" type="slidenum">
              <a:rPr lang="en-US" smtClean="0"/>
              <a:t>‹#›</a:t>
            </a:fld>
            <a:endParaRPr lang="en-US"/>
          </a:p>
        </p:txBody>
      </p:sp>
    </p:spTree>
    <p:extLst>
      <p:ext uri="{BB962C8B-B14F-4D97-AF65-F5344CB8AC3E}">
        <p14:creationId xmlns:p14="http://schemas.microsoft.com/office/powerpoint/2010/main" val="3561885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9E157A-050B-4DB2-8379-E0FD3FAE01D9}"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E72B8-804D-4A7C-BF12-68FBC1400B23}" type="slidenum">
              <a:rPr lang="en-US" smtClean="0"/>
              <a:t>‹#›</a:t>
            </a:fld>
            <a:endParaRPr lang="en-US"/>
          </a:p>
        </p:txBody>
      </p:sp>
    </p:spTree>
    <p:extLst>
      <p:ext uri="{BB962C8B-B14F-4D97-AF65-F5344CB8AC3E}">
        <p14:creationId xmlns:p14="http://schemas.microsoft.com/office/powerpoint/2010/main" val="1797065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9E157A-050B-4DB2-8379-E0FD3FAE01D9}"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B2E72B8-804D-4A7C-BF12-68FBC1400B23}" type="slidenum">
              <a:rPr lang="en-US" smtClean="0"/>
              <a:t>‹#›</a:t>
            </a:fld>
            <a:endParaRPr lang="en-US"/>
          </a:p>
        </p:txBody>
      </p:sp>
    </p:spTree>
    <p:extLst>
      <p:ext uri="{BB962C8B-B14F-4D97-AF65-F5344CB8AC3E}">
        <p14:creationId xmlns:p14="http://schemas.microsoft.com/office/powerpoint/2010/main" val="4117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9E157A-050B-4DB2-8379-E0FD3FAE01D9}" type="datetimeFigureOut">
              <a:rPr lang="en-US" smtClean="0"/>
              <a:t>11/13/2023</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6" name="Slide Number Placeholder 5"/>
          <p:cNvSpPr>
            <a:spLocks noGrp="1"/>
          </p:cNvSpPr>
          <p:nvPr>
            <p:ph type="sldNum" sz="quarter" idx="12"/>
          </p:nvPr>
        </p:nvSpPr>
        <p:spPr/>
        <p:txBody>
          <a:bodyPr/>
          <a:lstStyle/>
          <a:p>
            <a:fld id="{EB2E72B8-804D-4A7C-BF12-68FBC1400B23}" type="slidenum">
              <a:rPr lang="en-US" smtClean="0"/>
              <a:t>‹#›</a:t>
            </a:fld>
            <a:endParaRPr lang="en-US"/>
          </a:p>
        </p:txBody>
      </p:sp>
    </p:spTree>
    <p:extLst>
      <p:ext uri="{BB962C8B-B14F-4D97-AF65-F5344CB8AC3E}">
        <p14:creationId xmlns:p14="http://schemas.microsoft.com/office/powerpoint/2010/main" val="292145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9E157A-050B-4DB2-8379-E0FD3FAE01D9}" type="datetimeFigureOut">
              <a:rPr lang="en-US" smtClean="0"/>
              <a:t>11/13/2023</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B2E72B8-804D-4A7C-BF12-68FBC1400B23}" type="slidenum">
              <a:rPr lang="en-US" smtClean="0"/>
              <a:t>‹#›</a:t>
            </a:fld>
            <a:endParaRPr lang="en-US"/>
          </a:p>
        </p:txBody>
      </p:sp>
    </p:spTree>
    <p:extLst>
      <p:ext uri="{BB962C8B-B14F-4D97-AF65-F5344CB8AC3E}">
        <p14:creationId xmlns:p14="http://schemas.microsoft.com/office/powerpoint/2010/main" val="397555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9E157A-050B-4DB2-8379-E0FD3FAE01D9}"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E72B8-804D-4A7C-BF12-68FBC1400B23}" type="slidenum">
              <a:rPr lang="en-US" smtClean="0"/>
              <a:t>‹#›</a:t>
            </a:fld>
            <a:endParaRPr lang="en-US"/>
          </a:p>
        </p:txBody>
      </p:sp>
    </p:spTree>
    <p:extLst>
      <p:ext uri="{BB962C8B-B14F-4D97-AF65-F5344CB8AC3E}">
        <p14:creationId xmlns:p14="http://schemas.microsoft.com/office/powerpoint/2010/main" val="26592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9E157A-050B-4DB2-8379-E0FD3FAE01D9}"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E72B8-804D-4A7C-BF12-68FBC1400B23}" type="slidenum">
              <a:rPr lang="en-US" smtClean="0"/>
              <a:t>‹#›</a:t>
            </a:fld>
            <a:endParaRPr lang="en-US"/>
          </a:p>
        </p:txBody>
      </p:sp>
    </p:spTree>
    <p:extLst>
      <p:ext uri="{BB962C8B-B14F-4D97-AF65-F5344CB8AC3E}">
        <p14:creationId xmlns:p14="http://schemas.microsoft.com/office/powerpoint/2010/main" val="194163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9E157A-050B-4DB2-8379-E0FD3FAE01D9}"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E72B8-804D-4A7C-BF12-68FBC1400B23}" type="slidenum">
              <a:rPr lang="en-US" smtClean="0"/>
              <a:t>‹#›</a:t>
            </a:fld>
            <a:endParaRPr lang="en-US"/>
          </a:p>
        </p:txBody>
      </p:sp>
    </p:spTree>
    <p:extLst>
      <p:ext uri="{BB962C8B-B14F-4D97-AF65-F5344CB8AC3E}">
        <p14:creationId xmlns:p14="http://schemas.microsoft.com/office/powerpoint/2010/main" val="239754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E157A-050B-4DB2-8379-E0FD3FAE01D9}" type="datetimeFigureOut">
              <a:rPr lang="en-US" smtClean="0"/>
              <a:t>11/13/2023</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B2E72B8-804D-4A7C-BF12-68FBC1400B23}" type="slidenum">
              <a:rPr lang="en-US" smtClean="0"/>
              <a:t>‹#›</a:t>
            </a:fld>
            <a:endParaRPr lang="en-US"/>
          </a:p>
        </p:txBody>
      </p:sp>
    </p:spTree>
    <p:extLst>
      <p:ext uri="{BB962C8B-B14F-4D97-AF65-F5344CB8AC3E}">
        <p14:creationId xmlns:p14="http://schemas.microsoft.com/office/powerpoint/2010/main" val="43566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19E157A-050B-4DB2-8379-E0FD3FAE01D9}"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B2E72B8-804D-4A7C-BF12-68FBC1400B23}" type="slidenum">
              <a:rPr lang="en-US" smtClean="0"/>
              <a:t>‹#›</a:t>
            </a:fld>
            <a:endParaRPr lang="en-US"/>
          </a:p>
        </p:txBody>
      </p:sp>
    </p:spTree>
    <p:extLst>
      <p:ext uri="{BB962C8B-B14F-4D97-AF65-F5344CB8AC3E}">
        <p14:creationId xmlns:p14="http://schemas.microsoft.com/office/powerpoint/2010/main" val="2501264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19E157A-050B-4DB2-8379-E0FD3FAE01D9}"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B2E72B8-804D-4A7C-BF12-68FBC1400B23}" type="slidenum">
              <a:rPr lang="en-US" smtClean="0"/>
              <a:t>‹#›</a:t>
            </a:fld>
            <a:endParaRPr lang="en-US"/>
          </a:p>
        </p:txBody>
      </p:sp>
    </p:spTree>
    <p:extLst>
      <p:ext uri="{BB962C8B-B14F-4D97-AF65-F5344CB8AC3E}">
        <p14:creationId xmlns:p14="http://schemas.microsoft.com/office/powerpoint/2010/main" val="285602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819E157A-050B-4DB2-8379-E0FD3FAE01D9}" type="datetimeFigureOut">
              <a:rPr lang="en-US" smtClean="0"/>
              <a:t>11/13/2023</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B2E72B8-804D-4A7C-BF12-68FBC1400B23}" type="slidenum">
              <a:rPr lang="en-US" smtClean="0"/>
              <a:t>‹#›</a:t>
            </a:fld>
            <a:endParaRPr lang="en-US"/>
          </a:p>
        </p:txBody>
      </p:sp>
    </p:spTree>
    <p:extLst>
      <p:ext uri="{BB962C8B-B14F-4D97-AF65-F5344CB8AC3E}">
        <p14:creationId xmlns:p14="http://schemas.microsoft.com/office/powerpoint/2010/main" val="249801252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9600" b="1" i="1" dirty="0" smtClean="0">
                <a:latin typeface="Arial Rounded MT Bold" panose="020F0704030504030204" pitchFamily="34" charset="0"/>
              </a:rPr>
              <a:t>Anxiety</a:t>
            </a:r>
            <a:endParaRPr lang="en-US" sz="9600" b="1" i="1" dirty="0">
              <a:latin typeface="Arial Rounded MT Bold" panose="020F0704030504030204" pitchFamily="34" charset="0"/>
            </a:endParaRPr>
          </a:p>
        </p:txBody>
      </p:sp>
      <p:sp>
        <p:nvSpPr>
          <p:cNvPr id="3" name="Subtitle 2"/>
          <p:cNvSpPr>
            <a:spLocks noGrp="1"/>
          </p:cNvSpPr>
          <p:nvPr>
            <p:ph type="subTitle" idx="1"/>
          </p:nvPr>
        </p:nvSpPr>
        <p:spPr/>
        <p:txBody>
          <a:bodyPr/>
          <a:lstStyle/>
          <a:p>
            <a:r>
              <a:rPr lang="en-US" b="1" dirty="0" smtClean="0">
                <a:solidFill>
                  <a:schemeClr val="tx1">
                    <a:lumMod val="95000"/>
                    <a:lumOff val="5000"/>
                  </a:schemeClr>
                </a:solidFill>
                <a:latin typeface="Arial" panose="020B0604020202020204" pitchFamily="34" charset="0"/>
                <a:cs typeface="Arial" panose="020B0604020202020204" pitchFamily="34" charset="0"/>
              </a:rPr>
              <a:t>BY: </a:t>
            </a:r>
            <a:r>
              <a:rPr lang="en-US" b="1" dirty="0" err="1" smtClean="0">
                <a:solidFill>
                  <a:schemeClr val="tx1">
                    <a:lumMod val="95000"/>
                    <a:lumOff val="5000"/>
                  </a:schemeClr>
                </a:solidFill>
                <a:latin typeface="Arial" panose="020B0604020202020204" pitchFamily="34" charset="0"/>
                <a:cs typeface="Arial" panose="020B0604020202020204" pitchFamily="34" charset="0"/>
              </a:rPr>
              <a:t>sama,marius,nuor,natalia</a:t>
            </a:r>
            <a:endParaRPr lang="en-US" b="1"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94074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0952" y="1837112"/>
            <a:ext cx="3502689" cy="291776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7777" y="1908807"/>
            <a:ext cx="3511161" cy="2629942"/>
          </a:xfrm>
          <a:prstGeom prst="rect">
            <a:avLst/>
          </a:prstGeom>
        </p:spPr>
      </p:pic>
    </p:spTree>
    <p:extLst>
      <p:ext uri="{BB962C8B-B14F-4D97-AF65-F5344CB8AC3E}">
        <p14:creationId xmlns:p14="http://schemas.microsoft.com/office/powerpoint/2010/main" val="49004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7200" b="1" i="1" dirty="0" smtClean="0">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Thank you!</a:t>
            </a:r>
            <a:endParaRPr lang="en-US" sz="7200" b="1" i="1" dirty="0">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3" name="Subtitle 2"/>
          <p:cNvSpPr>
            <a:spLocks noGrp="1"/>
          </p:cNvSpPr>
          <p:nvPr>
            <p:ph type="subTitle" idx="1"/>
          </p:nvPr>
        </p:nvSpPr>
        <p:spPr>
          <a:xfrm flipH="1" flipV="1">
            <a:off x="12843164" y="6758246"/>
            <a:ext cx="45719" cy="224444"/>
          </a:xfrm>
        </p:spPr>
        <p:txBody>
          <a:bodyPr>
            <a:normAutofit fontScale="55000" lnSpcReduction="20000"/>
          </a:bodyPr>
          <a:lstStyle/>
          <a:p>
            <a:endParaRPr lang="en-US" dirty="0"/>
          </a:p>
        </p:txBody>
      </p:sp>
    </p:spTree>
    <p:extLst>
      <p:ext uri="{BB962C8B-B14F-4D97-AF65-F5344CB8AC3E}">
        <p14:creationId xmlns:p14="http://schemas.microsoft.com/office/powerpoint/2010/main" val="787723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Arial Rounded MT Bold" panose="020F0704030504030204" pitchFamily="34" charset="0"/>
              </a:rPr>
              <a:t>introduction</a:t>
            </a:r>
          </a:p>
        </p:txBody>
      </p:sp>
      <p:sp>
        <p:nvSpPr>
          <p:cNvPr id="3" name="Text Placeholder 2"/>
          <p:cNvSpPr>
            <a:spLocks noGrp="1"/>
          </p:cNvSpPr>
          <p:nvPr>
            <p:ph type="body" sz="half" idx="2"/>
          </p:nvPr>
        </p:nvSpPr>
        <p:spPr>
          <a:xfrm>
            <a:off x="1162399" y="3241964"/>
            <a:ext cx="8825659" cy="2783932"/>
          </a:xfrm>
        </p:spPr>
        <p:txBody>
          <a:bodyPr>
            <a:normAutofit lnSpcReduction="10000"/>
          </a:bodyPr>
          <a:lstStyle/>
          <a:p>
            <a:r>
              <a:rPr lang="en-US" b="1" i="1" dirty="0">
                <a:latin typeface="Arial" panose="020B0604020202020204" pitchFamily="34" charset="0"/>
                <a:cs typeface="Arial" panose="020B0604020202020204" pitchFamily="34" charset="0"/>
              </a:rPr>
              <a:t>Anxiety is a natural emotion. However, it can also cause physical symptoms, such as shaking and sweating. Anxiety disorders can affect daily life and can improve with treatment. Anxiety disorders form a category of mental health diagnoses that lead to excessive nervousness, fear, apprehension, and worry</a:t>
            </a:r>
            <a:r>
              <a:rPr lang="en-US" b="1" i="1" dirty="0" smtClean="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 People with anxiety disorders usually have recurring intrusive thoughts or concerns. They may avoid certain situations out of worry.  For example, you might feel anxious when faced with a difficult problem at work, before taking a test, or before making an important decision. Anxious thoughts or beliefs that are hard to control. They make you feel restless and tense and interfere with your daily life. They do not go away and can get worse over time.</a:t>
            </a:r>
            <a:endParaRPr lang="en-US" b="1"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3944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1005841"/>
            <a:ext cx="3151040" cy="695960"/>
          </a:xfrm>
        </p:spPr>
        <p:txBody>
          <a:bodyPr/>
          <a:lstStyle/>
          <a:p>
            <a:r>
              <a:rPr lang="en-US" sz="4400" b="1" i="1" dirty="0" smtClean="0">
                <a:solidFill>
                  <a:schemeClr val="bg1"/>
                </a:solidFill>
                <a:latin typeface="Arial Rounded MT Bold" panose="020F0704030504030204" pitchFamily="34" charset="0"/>
              </a:rPr>
              <a:t>Causes</a:t>
            </a:r>
            <a:endParaRPr lang="en-US" sz="4400" b="1" i="1" dirty="0">
              <a:solidFill>
                <a:schemeClr val="bg1"/>
              </a:solidFill>
              <a:latin typeface="Arial Rounded MT Bold" panose="020F0704030504030204" pitchFamily="34" charset="0"/>
            </a:endParaRPr>
          </a:p>
        </p:txBody>
      </p:sp>
      <p:sp>
        <p:nvSpPr>
          <p:cNvPr id="4" name="Text Placeholder 3"/>
          <p:cNvSpPr>
            <a:spLocks noGrp="1"/>
          </p:cNvSpPr>
          <p:nvPr>
            <p:ph type="body" sz="half" idx="2"/>
          </p:nvPr>
        </p:nvSpPr>
        <p:spPr>
          <a:xfrm>
            <a:off x="931025" y="2510444"/>
            <a:ext cx="3591098" cy="3865417"/>
          </a:xfrm>
        </p:spPr>
        <p:txBody>
          <a:bodyPr>
            <a:normAutofit lnSpcReduction="10000"/>
          </a:bodyPr>
          <a:lstStyle/>
          <a:p>
            <a:r>
              <a:rPr lang="en-US" sz="2800" b="1" dirty="0" smtClean="0">
                <a:solidFill>
                  <a:schemeClr val="tx1">
                    <a:lumMod val="95000"/>
                    <a:lumOff val="5000"/>
                  </a:schemeClr>
                </a:solidFill>
              </a:rPr>
              <a:t>.</a:t>
            </a:r>
            <a:r>
              <a:rPr lang="en-US" dirty="0" smtClean="0">
                <a:solidFill>
                  <a:schemeClr val="tx1">
                    <a:lumMod val="95000"/>
                    <a:lumOff val="5000"/>
                  </a:schemeClr>
                </a:solidFill>
              </a:rPr>
              <a:t> </a:t>
            </a:r>
            <a:r>
              <a:rPr lang="en-US" i="1" dirty="0" smtClean="0">
                <a:solidFill>
                  <a:schemeClr val="tx1">
                    <a:lumMod val="95000"/>
                    <a:lumOff val="5000"/>
                  </a:schemeClr>
                </a:solidFill>
                <a:latin typeface="Arial Black" panose="020B0A04020102020204" pitchFamily="34" charset="0"/>
              </a:rPr>
              <a:t>Stressful </a:t>
            </a:r>
            <a:r>
              <a:rPr lang="en-US" i="1" dirty="0">
                <a:solidFill>
                  <a:schemeClr val="tx1">
                    <a:lumMod val="95000"/>
                    <a:lumOff val="5000"/>
                  </a:schemeClr>
                </a:solidFill>
                <a:latin typeface="Arial Black" panose="020B0A04020102020204" pitchFamily="34" charset="0"/>
              </a:rPr>
              <a:t>life events, such as a traumatic experience, loss of a loved one, or major </a:t>
            </a:r>
            <a:r>
              <a:rPr lang="en-US" i="1" dirty="0" smtClean="0">
                <a:solidFill>
                  <a:schemeClr val="tx1">
                    <a:lumMod val="95000"/>
                    <a:lumOff val="5000"/>
                  </a:schemeClr>
                </a:solidFill>
                <a:latin typeface="Arial Black" panose="020B0A04020102020204" pitchFamily="34" charset="0"/>
              </a:rPr>
              <a:t>life change.</a:t>
            </a:r>
          </a:p>
          <a:p>
            <a:r>
              <a:rPr lang="en-US" sz="2800" b="1" dirty="0">
                <a:solidFill>
                  <a:schemeClr val="tx1">
                    <a:lumMod val="95000"/>
                    <a:lumOff val="5000"/>
                  </a:schemeClr>
                </a:solidFill>
              </a:rPr>
              <a:t>.</a:t>
            </a:r>
            <a:r>
              <a:rPr lang="en-US" sz="2800" b="1" dirty="0" smtClean="0">
                <a:solidFill>
                  <a:schemeClr val="tx1">
                    <a:lumMod val="95000"/>
                    <a:lumOff val="5000"/>
                  </a:schemeClr>
                </a:solidFill>
              </a:rPr>
              <a:t> </a:t>
            </a:r>
            <a:r>
              <a:rPr lang="en-US" i="1" dirty="0">
                <a:solidFill>
                  <a:schemeClr val="tx1">
                    <a:lumMod val="95000"/>
                    <a:lumOff val="5000"/>
                  </a:schemeClr>
                </a:solidFill>
                <a:latin typeface="Arial Black" panose="020B0A04020102020204" pitchFamily="34" charset="0"/>
              </a:rPr>
              <a:t>High-stress environments, such as work or school pressure</a:t>
            </a:r>
            <a:r>
              <a:rPr lang="en-US" i="1" dirty="0" smtClean="0">
                <a:solidFill>
                  <a:schemeClr val="tx1">
                    <a:lumMod val="95000"/>
                    <a:lumOff val="5000"/>
                  </a:schemeClr>
                </a:solidFill>
                <a:latin typeface="Arial Black" panose="020B0A04020102020204" pitchFamily="34" charset="0"/>
              </a:rPr>
              <a:t>.</a:t>
            </a:r>
          </a:p>
          <a:p>
            <a:r>
              <a:rPr lang="en-US" sz="2800" b="1" dirty="0" smtClean="0">
                <a:solidFill>
                  <a:prstClr val="black">
                    <a:lumMod val="95000"/>
                    <a:lumOff val="5000"/>
                  </a:prstClr>
                </a:solidFill>
              </a:rPr>
              <a:t>. </a:t>
            </a:r>
            <a:r>
              <a:rPr lang="en-US" i="1" dirty="0">
                <a:solidFill>
                  <a:schemeClr val="tx1">
                    <a:lumMod val="95000"/>
                    <a:lumOff val="5000"/>
                  </a:schemeClr>
                </a:solidFill>
                <a:latin typeface="Arial Black" panose="020B0A04020102020204" pitchFamily="34" charset="0"/>
              </a:rPr>
              <a:t>Certain personality traits, such as perfectionism or a tendency to overthink.</a:t>
            </a:r>
            <a:endParaRPr lang="en-US" i="1" dirty="0" smtClean="0">
              <a:solidFill>
                <a:schemeClr val="tx1">
                  <a:lumMod val="95000"/>
                  <a:lumOff val="5000"/>
                </a:schemeClr>
              </a:solidFill>
              <a:latin typeface="Arial Black" panose="020B0A04020102020204" pitchFamily="34" charset="0"/>
            </a:endParaRPr>
          </a:p>
          <a:p>
            <a:r>
              <a:rPr lang="en-US" sz="2800" b="1" dirty="0" smtClean="0">
                <a:solidFill>
                  <a:prstClr val="black">
                    <a:lumMod val="95000"/>
                    <a:lumOff val="5000"/>
                  </a:prstClr>
                </a:solidFill>
              </a:rPr>
              <a:t>. </a:t>
            </a:r>
            <a:r>
              <a:rPr lang="en-US" b="1" dirty="0">
                <a:solidFill>
                  <a:schemeClr val="tx1">
                    <a:lumMod val="95000"/>
                    <a:lumOff val="5000"/>
                  </a:schemeClr>
                </a:solidFill>
                <a:latin typeface="Arial Black" panose="020B0A04020102020204" pitchFamily="34" charset="0"/>
              </a:rPr>
              <a:t>Childhood trauma or abuse</a:t>
            </a:r>
            <a:r>
              <a:rPr lang="en-US" b="1" dirty="0" smtClean="0">
                <a:solidFill>
                  <a:schemeClr val="tx1">
                    <a:lumMod val="95000"/>
                    <a:lumOff val="5000"/>
                  </a:schemeClr>
                </a:solidFill>
                <a:latin typeface="Arial Black" panose="020B0A04020102020204" pitchFamily="34" charset="0"/>
              </a:rPr>
              <a:t>.</a:t>
            </a:r>
          </a:p>
          <a:p>
            <a:r>
              <a:rPr lang="en-US" b="1" dirty="0" smtClean="0">
                <a:solidFill>
                  <a:schemeClr val="tx1">
                    <a:lumMod val="95000"/>
                    <a:lumOff val="5000"/>
                  </a:schemeClr>
                </a:solidFill>
                <a:latin typeface="Arial Black" panose="020B0A04020102020204" pitchFamily="34" charset="0"/>
              </a:rPr>
              <a:t>. And you can have </a:t>
            </a:r>
            <a:r>
              <a:rPr lang="en-US" b="1" dirty="0">
                <a:solidFill>
                  <a:schemeClr val="tx1">
                    <a:lumMod val="95000"/>
                    <a:lumOff val="5000"/>
                  </a:schemeClr>
                </a:solidFill>
                <a:latin typeface="Arial Black" panose="020B0A04020102020204" pitchFamily="34" charset="0"/>
              </a:rPr>
              <a:t>anxiety from feeling under pressure while studying or in </a:t>
            </a:r>
            <a:r>
              <a:rPr lang="en-US" b="1" dirty="0" smtClean="0">
                <a:solidFill>
                  <a:schemeClr val="tx1">
                    <a:lumMod val="95000"/>
                    <a:lumOff val="5000"/>
                  </a:schemeClr>
                </a:solidFill>
                <a:latin typeface="Arial Black" panose="020B0A04020102020204" pitchFamily="34" charset="0"/>
              </a:rPr>
              <a:t>work for a long time. </a:t>
            </a:r>
          </a:p>
          <a:p>
            <a:endParaRPr lang="en-US" b="1" dirty="0" smtClean="0">
              <a:solidFill>
                <a:schemeClr val="tx1">
                  <a:lumMod val="95000"/>
                  <a:lumOff val="5000"/>
                </a:schemeClr>
              </a:solidFill>
              <a:latin typeface="Arial Black" panose="020B0A04020102020204" pitchFamily="34" charset="0"/>
            </a:endParaRPr>
          </a:p>
          <a:p>
            <a:endParaRPr lang="en-US" b="1" i="1" dirty="0">
              <a:solidFill>
                <a:schemeClr val="tx1">
                  <a:lumMod val="95000"/>
                  <a:lumOff val="5000"/>
                </a:schemeClr>
              </a:solidFill>
              <a:latin typeface="Arial Black" panose="020B0A04020102020204" pitchFamily="34"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4444" y="1701800"/>
            <a:ext cx="4064000" cy="4064000"/>
          </a:xfrm>
        </p:spPr>
      </p:pic>
      <p:sp>
        <p:nvSpPr>
          <p:cNvPr id="3" name="TextBox 2"/>
          <p:cNvSpPr txBox="1"/>
          <p:nvPr/>
        </p:nvSpPr>
        <p:spPr>
          <a:xfrm>
            <a:off x="773084" y="1701800"/>
            <a:ext cx="3399905" cy="923330"/>
          </a:xfrm>
          <a:prstGeom prst="rect">
            <a:avLst/>
          </a:prstGeom>
          <a:noFill/>
        </p:spPr>
        <p:txBody>
          <a:bodyPr wrap="square" rtlCol="0">
            <a:spAutoFit/>
          </a:bodyPr>
          <a:lstStyle/>
          <a:p>
            <a:r>
              <a:rPr lang="en-US" b="1" i="1" u="sng" dirty="0">
                <a:latin typeface="Arial Rounded MT Bold" panose="020F0704030504030204" pitchFamily="34" charset="0"/>
              </a:rPr>
              <a:t>there </a:t>
            </a:r>
            <a:r>
              <a:rPr lang="en-US" b="1" i="1" u="sng" dirty="0" smtClean="0">
                <a:latin typeface="Arial Rounded MT Bold" panose="020F0704030504030204" pitchFamily="34" charset="0"/>
              </a:rPr>
              <a:t>are </a:t>
            </a:r>
            <a:r>
              <a:rPr lang="en-US" b="1" i="1" u="sng" dirty="0">
                <a:latin typeface="Arial Rounded MT Bold" panose="020F0704030504030204" pitchFamily="34" charset="0"/>
              </a:rPr>
              <a:t>a lot of important causes for anxiety but those are </a:t>
            </a:r>
            <a:r>
              <a:rPr lang="en-US" b="1" i="1" u="sng" dirty="0" smtClean="0">
                <a:latin typeface="Arial Rounded MT Bold" panose="020F0704030504030204" pitchFamily="34" charset="0"/>
              </a:rPr>
              <a:t>a few of them .</a:t>
            </a:r>
            <a:endParaRPr lang="en-US" b="1" i="1" u="sng" dirty="0">
              <a:latin typeface="Arial Rounded MT Bold" panose="020F0704030504030204" pitchFamily="34" charset="0"/>
            </a:endParaRPr>
          </a:p>
        </p:txBody>
      </p:sp>
    </p:spTree>
    <p:extLst>
      <p:ext uri="{BB962C8B-B14F-4D97-AF65-F5344CB8AC3E}">
        <p14:creationId xmlns:p14="http://schemas.microsoft.com/office/powerpoint/2010/main" val="1678130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i="1" dirty="0" smtClean="0">
                <a:latin typeface="Arial Rounded MT Bold" panose="020F0704030504030204" pitchFamily="34" charset="0"/>
              </a:rPr>
              <a:t>Effects</a:t>
            </a:r>
            <a:endParaRPr lang="en-US" sz="6000" b="1" i="1" dirty="0">
              <a:latin typeface="Arial Rounded MT Bold" panose="020F0704030504030204" pitchFamily="34" charset="0"/>
            </a:endParaRPr>
          </a:p>
        </p:txBody>
      </p:sp>
      <p:sp>
        <p:nvSpPr>
          <p:cNvPr id="3" name="Text Placeholder 2"/>
          <p:cNvSpPr>
            <a:spLocks noGrp="1"/>
          </p:cNvSpPr>
          <p:nvPr>
            <p:ph type="body" sz="half" idx="2"/>
          </p:nvPr>
        </p:nvSpPr>
        <p:spPr>
          <a:xfrm>
            <a:off x="274320" y="3807228"/>
            <a:ext cx="10465723" cy="2218667"/>
          </a:xfrm>
        </p:spPr>
        <p:txBody>
          <a:bodyPr>
            <a:normAutofit/>
          </a:bodyPr>
          <a:lstStyle/>
          <a:p>
            <a:r>
              <a:rPr lang="en-US" sz="2000" b="1" i="1" dirty="0">
                <a:latin typeface="Arial Black" panose="020B0A04020102020204" pitchFamily="34" charset="0"/>
              </a:rPr>
              <a:t>.</a:t>
            </a:r>
            <a:r>
              <a:rPr lang="en-US" b="1" i="1" dirty="0">
                <a:latin typeface="Arial Black" panose="020B0A04020102020204" pitchFamily="34" charset="0"/>
              </a:rPr>
              <a:t> </a:t>
            </a:r>
            <a:r>
              <a:rPr lang="en-US" b="1" i="1" dirty="0" smtClean="0">
                <a:solidFill>
                  <a:schemeClr val="tx1">
                    <a:lumMod val="85000"/>
                    <a:lumOff val="15000"/>
                  </a:schemeClr>
                </a:solidFill>
                <a:latin typeface="Arial Black" panose="020B0A04020102020204" pitchFamily="34" charset="0"/>
              </a:rPr>
              <a:t>Sweating</a:t>
            </a:r>
          </a:p>
          <a:p>
            <a:r>
              <a:rPr lang="en-US" sz="2000" b="1" i="1" dirty="0">
                <a:solidFill>
                  <a:schemeClr val="tx1">
                    <a:lumMod val="85000"/>
                    <a:lumOff val="15000"/>
                  </a:schemeClr>
                </a:solidFill>
                <a:latin typeface="Arial Black" panose="020B0A04020102020204" pitchFamily="34" charset="0"/>
              </a:rPr>
              <a:t>.</a:t>
            </a:r>
            <a:r>
              <a:rPr lang="en-US" b="1" i="1" dirty="0">
                <a:solidFill>
                  <a:schemeClr val="tx1">
                    <a:lumMod val="85000"/>
                    <a:lumOff val="15000"/>
                  </a:schemeClr>
                </a:solidFill>
                <a:latin typeface="Arial Black" panose="020B0A04020102020204" pitchFamily="34" charset="0"/>
              </a:rPr>
              <a:t> Feeling weak or </a:t>
            </a:r>
            <a:r>
              <a:rPr lang="en-US" b="1" i="1" dirty="0" smtClean="0">
                <a:solidFill>
                  <a:schemeClr val="tx1">
                    <a:lumMod val="85000"/>
                    <a:lumOff val="15000"/>
                  </a:schemeClr>
                </a:solidFill>
                <a:latin typeface="Arial Black" panose="020B0A04020102020204" pitchFamily="34" charset="0"/>
              </a:rPr>
              <a:t>tired</a:t>
            </a:r>
            <a:endParaRPr lang="en-US" i="1" u="sng" dirty="0" smtClean="0">
              <a:solidFill>
                <a:schemeClr val="tx1">
                  <a:lumMod val="85000"/>
                  <a:lumOff val="15000"/>
                </a:schemeClr>
              </a:solidFill>
              <a:latin typeface="Arial Black" panose="020B0A04020102020204" pitchFamily="34" charset="0"/>
            </a:endParaRPr>
          </a:p>
          <a:p>
            <a:r>
              <a:rPr lang="en-US" sz="2000" b="1" i="1" dirty="0">
                <a:solidFill>
                  <a:schemeClr val="tx1">
                    <a:lumMod val="85000"/>
                    <a:lumOff val="15000"/>
                  </a:schemeClr>
                </a:solidFill>
                <a:latin typeface="Arial Black" panose="020B0A04020102020204" pitchFamily="34" charset="0"/>
              </a:rPr>
              <a:t>. Having trouble </a:t>
            </a:r>
            <a:r>
              <a:rPr lang="en-US" sz="2000" b="1" i="1" dirty="0" smtClean="0">
                <a:solidFill>
                  <a:schemeClr val="tx1">
                    <a:lumMod val="85000"/>
                    <a:lumOff val="15000"/>
                  </a:schemeClr>
                </a:solidFill>
                <a:latin typeface="Arial Black" panose="020B0A04020102020204" pitchFamily="34" charset="0"/>
              </a:rPr>
              <a:t>sleeping</a:t>
            </a:r>
          </a:p>
          <a:p>
            <a:r>
              <a:rPr lang="en-US" sz="2000" i="1" dirty="0">
                <a:solidFill>
                  <a:schemeClr val="tx1">
                    <a:lumMod val="85000"/>
                    <a:lumOff val="15000"/>
                  </a:schemeClr>
                </a:solidFill>
                <a:latin typeface="Arial Black" panose="020B0A04020102020204" pitchFamily="34" charset="0"/>
              </a:rPr>
              <a:t>. Having difficulty controlling </a:t>
            </a:r>
            <a:r>
              <a:rPr lang="en-US" sz="2000" i="1" dirty="0" smtClean="0">
                <a:solidFill>
                  <a:schemeClr val="tx1">
                    <a:lumMod val="85000"/>
                    <a:lumOff val="15000"/>
                  </a:schemeClr>
                </a:solidFill>
                <a:latin typeface="Arial Black" panose="020B0A04020102020204" pitchFamily="34" charset="0"/>
              </a:rPr>
              <a:t>worry</a:t>
            </a:r>
          </a:p>
          <a:p>
            <a:r>
              <a:rPr lang="en-US" sz="2000" i="1" dirty="0">
                <a:solidFill>
                  <a:schemeClr val="tx1">
                    <a:lumMod val="85000"/>
                    <a:lumOff val="15000"/>
                  </a:schemeClr>
                </a:solidFill>
                <a:latin typeface="Arial Black" panose="020B0A04020102020204" pitchFamily="34" charset="0"/>
              </a:rPr>
              <a:t>. Having a sense of impending danger, panic or doom</a:t>
            </a:r>
            <a:endParaRPr lang="en-US" sz="2000" i="1" dirty="0" smtClean="0">
              <a:solidFill>
                <a:schemeClr val="tx1">
                  <a:lumMod val="85000"/>
                  <a:lumOff val="15000"/>
                </a:schemeClr>
              </a:solidFill>
              <a:latin typeface="Arial Black" panose="020B0A04020102020204" pitchFamily="34" charset="0"/>
            </a:endParaRPr>
          </a:p>
        </p:txBody>
      </p:sp>
      <p:sp>
        <p:nvSpPr>
          <p:cNvPr id="5" name="TextBox 4"/>
          <p:cNvSpPr txBox="1"/>
          <p:nvPr/>
        </p:nvSpPr>
        <p:spPr>
          <a:xfrm>
            <a:off x="2390225" y="3160897"/>
            <a:ext cx="8079971" cy="646331"/>
          </a:xfrm>
          <a:prstGeom prst="rect">
            <a:avLst/>
          </a:prstGeom>
          <a:noFill/>
        </p:spPr>
        <p:txBody>
          <a:bodyPr wrap="square" rtlCol="0">
            <a:spAutoFit/>
          </a:bodyPr>
          <a:lstStyle/>
          <a:p>
            <a:r>
              <a:rPr lang="en-US" b="1" i="1" u="sng" dirty="0">
                <a:latin typeface="Arial Rounded MT Bold" panose="020F0704030504030204" pitchFamily="34" charset="0"/>
              </a:rPr>
              <a:t>There are impacts of anxiety that can really harm your life, as well as effects that are extremely awful even if they don't directly cause harm</a:t>
            </a:r>
            <a:r>
              <a:rPr lang="en-US" i="1" u="sng" dirty="0">
                <a:latin typeface="Arial Rounded MT Bold" panose="020F0704030504030204" pitchFamily="34" charset="0"/>
              </a:rPr>
              <a:t>.</a:t>
            </a:r>
          </a:p>
        </p:txBody>
      </p:sp>
    </p:spTree>
    <p:extLst>
      <p:ext uri="{BB962C8B-B14F-4D97-AF65-F5344CB8AC3E}">
        <p14:creationId xmlns:p14="http://schemas.microsoft.com/office/powerpoint/2010/main" val="14739138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1298448"/>
            <a:ext cx="2793159" cy="131341"/>
          </a:xfrm>
        </p:spPr>
        <p:txBody>
          <a:bodyPr/>
          <a:lstStyle/>
          <a:p>
            <a:r>
              <a:rPr lang="en-US" sz="4000" b="1" i="1" dirty="0" smtClean="0">
                <a:latin typeface="Arial Rounded MT Bold" panose="020F0704030504030204" pitchFamily="34" charset="0"/>
              </a:rPr>
              <a:t>Solutions</a:t>
            </a:r>
            <a:endParaRPr lang="en-US" sz="4000" b="1" i="1" dirty="0">
              <a:latin typeface="Arial Rounded MT Bold" panose="020F070403050403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97082" y="1833801"/>
            <a:ext cx="3809524" cy="3809524"/>
          </a:xfrm>
        </p:spPr>
      </p:pic>
      <p:sp>
        <p:nvSpPr>
          <p:cNvPr id="4" name="Text Placeholder 3"/>
          <p:cNvSpPr>
            <a:spLocks noGrp="1"/>
          </p:cNvSpPr>
          <p:nvPr>
            <p:ph type="body" sz="half" idx="2"/>
          </p:nvPr>
        </p:nvSpPr>
        <p:spPr>
          <a:xfrm>
            <a:off x="1154953" y="2741200"/>
            <a:ext cx="2793159" cy="3283680"/>
          </a:xfrm>
        </p:spPr>
        <p:txBody>
          <a:bodyPr>
            <a:normAutofit fontScale="85000" lnSpcReduction="10000"/>
          </a:bodyPr>
          <a:lstStyle/>
          <a:p>
            <a:r>
              <a:rPr lang="en-US" sz="2000" i="1" dirty="0">
                <a:solidFill>
                  <a:schemeClr val="tx1">
                    <a:lumMod val="95000"/>
                    <a:lumOff val="5000"/>
                  </a:schemeClr>
                </a:solidFill>
                <a:latin typeface="Arial Black" panose="020B0A04020102020204" pitchFamily="34" charset="0"/>
              </a:rPr>
              <a:t>. </a:t>
            </a:r>
            <a:r>
              <a:rPr lang="en-US" sz="2000" i="1" dirty="0" smtClean="0">
                <a:solidFill>
                  <a:schemeClr val="tx1">
                    <a:lumMod val="95000"/>
                    <a:lumOff val="5000"/>
                  </a:schemeClr>
                </a:solidFill>
                <a:latin typeface="Arial Black" panose="020B0A04020102020204" pitchFamily="34" charset="0"/>
              </a:rPr>
              <a:t>You can learn relaxation techniques</a:t>
            </a:r>
          </a:p>
          <a:p>
            <a:r>
              <a:rPr lang="en-US" sz="2000" i="1" dirty="0">
                <a:solidFill>
                  <a:schemeClr val="tx1">
                    <a:lumMod val="95000"/>
                    <a:lumOff val="5000"/>
                  </a:schemeClr>
                </a:solidFill>
                <a:latin typeface="Arial Black" panose="020B0A04020102020204" pitchFamily="34" charset="0"/>
              </a:rPr>
              <a:t>. </a:t>
            </a:r>
            <a:r>
              <a:rPr lang="en-US" sz="2000" i="1" dirty="0" smtClean="0">
                <a:solidFill>
                  <a:schemeClr val="tx1">
                    <a:lumMod val="95000"/>
                    <a:lumOff val="5000"/>
                  </a:schemeClr>
                </a:solidFill>
                <a:latin typeface="Arial Black" panose="020B0A04020102020204" pitchFamily="34" charset="0"/>
              </a:rPr>
              <a:t>Do Exercise</a:t>
            </a:r>
          </a:p>
          <a:p>
            <a:r>
              <a:rPr lang="en-US" sz="2000" i="1" dirty="0">
                <a:solidFill>
                  <a:schemeClr val="tx1">
                    <a:lumMod val="95000"/>
                    <a:lumOff val="5000"/>
                  </a:schemeClr>
                </a:solidFill>
                <a:latin typeface="Arial Black" panose="020B0A04020102020204" pitchFamily="34" charset="0"/>
              </a:rPr>
              <a:t>. Eat a balanced </a:t>
            </a:r>
            <a:r>
              <a:rPr lang="en-US" sz="2000" i="1" dirty="0" smtClean="0">
                <a:solidFill>
                  <a:schemeClr val="tx1">
                    <a:lumMod val="95000"/>
                    <a:lumOff val="5000"/>
                  </a:schemeClr>
                </a:solidFill>
                <a:latin typeface="Arial Black" panose="020B0A04020102020204" pitchFamily="34" charset="0"/>
              </a:rPr>
              <a:t>diet to provides </a:t>
            </a:r>
            <a:r>
              <a:rPr lang="en-US" sz="2000" i="1" dirty="0">
                <a:solidFill>
                  <a:schemeClr val="tx1">
                    <a:lumMod val="95000"/>
                    <a:lumOff val="5000"/>
                  </a:schemeClr>
                </a:solidFill>
                <a:latin typeface="Arial Black" panose="020B0A04020102020204" pitchFamily="34" charset="0"/>
              </a:rPr>
              <a:t>all of </a:t>
            </a:r>
            <a:r>
              <a:rPr lang="en-US" sz="2000" i="1" dirty="0" smtClean="0">
                <a:solidFill>
                  <a:schemeClr val="tx1">
                    <a:lumMod val="95000"/>
                    <a:lumOff val="5000"/>
                  </a:schemeClr>
                </a:solidFill>
                <a:latin typeface="Arial Black" panose="020B0A04020102020204" pitchFamily="34" charset="0"/>
              </a:rPr>
              <a:t>the energy </a:t>
            </a:r>
            <a:r>
              <a:rPr lang="en-US" sz="2000" i="1" dirty="0">
                <a:solidFill>
                  <a:schemeClr val="tx1">
                    <a:lumMod val="95000"/>
                    <a:lumOff val="5000"/>
                  </a:schemeClr>
                </a:solidFill>
                <a:latin typeface="Arial Black" panose="020B0A04020102020204" pitchFamily="34" charset="0"/>
              </a:rPr>
              <a:t>you need to </a:t>
            </a:r>
            <a:r>
              <a:rPr lang="en-US" sz="2000" i="1" dirty="0" smtClean="0">
                <a:solidFill>
                  <a:schemeClr val="tx1">
                    <a:lumMod val="95000"/>
                    <a:lumOff val="5000"/>
                  </a:schemeClr>
                </a:solidFill>
                <a:latin typeface="Arial Black" panose="020B0A04020102020204" pitchFamily="34" charset="0"/>
              </a:rPr>
              <a:t>keep you </a:t>
            </a:r>
            <a:r>
              <a:rPr lang="en-US" sz="2000" i="1" dirty="0">
                <a:solidFill>
                  <a:schemeClr val="tx1">
                    <a:lumMod val="95000"/>
                    <a:lumOff val="5000"/>
                  </a:schemeClr>
                </a:solidFill>
                <a:latin typeface="Arial Black" panose="020B0A04020102020204" pitchFamily="34" charset="0"/>
              </a:rPr>
              <a:t>active</a:t>
            </a:r>
            <a:endParaRPr lang="en-US" sz="2000" i="1" dirty="0" smtClean="0">
              <a:solidFill>
                <a:schemeClr val="tx1">
                  <a:lumMod val="95000"/>
                  <a:lumOff val="5000"/>
                </a:schemeClr>
              </a:solidFill>
              <a:latin typeface="Arial Black" panose="020B0A04020102020204" pitchFamily="34" charset="0"/>
            </a:endParaRPr>
          </a:p>
          <a:p>
            <a:r>
              <a:rPr lang="en-US" sz="2000" i="1" dirty="0" smtClean="0">
                <a:solidFill>
                  <a:schemeClr val="tx1">
                    <a:lumMod val="95000"/>
                    <a:lumOff val="5000"/>
                  </a:schemeClr>
                </a:solidFill>
                <a:latin typeface="Arial Black" panose="020B0A04020102020204" pitchFamily="34" charset="0"/>
              </a:rPr>
              <a:t>. </a:t>
            </a:r>
            <a:r>
              <a:rPr lang="en-US" sz="2000" i="1" dirty="0">
                <a:solidFill>
                  <a:schemeClr val="tx1">
                    <a:lumMod val="95000"/>
                    <a:lumOff val="5000"/>
                  </a:schemeClr>
                </a:solidFill>
                <a:latin typeface="Arial Black" panose="020B0A04020102020204" pitchFamily="34" charset="0"/>
              </a:rPr>
              <a:t>Sleep </a:t>
            </a:r>
            <a:r>
              <a:rPr lang="en-US" sz="2000" i="1" dirty="0" smtClean="0">
                <a:solidFill>
                  <a:schemeClr val="tx1">
                    <a:lumMod val="95000"/>
                    <a:lumOff val="5000"/>
                  </a:schemeClr>
                </a:solidFill>
                <a:latin typeface="Arial Black" panose="020B0A04020102020204" pitchFamily="34" charset="0"/>
              </a:rPr>
              <a:t>enough to stay </a:t>
            </a:r>
            <a:r>
              <a:rPr lang="en-US" sz="2000" i="1" dirty="0">
                <a:solidFill>
                  <a:schemeClr val="tx1">
                    <a:lumMod val="95000"/>
                    <a:lumOff val="5000"/>
                  </a:schemeClr>
                </a:solidFill>
                <a:latin typeface="Arial Black" panose="020B0A04020102020204" pitchFamily="34" charset="0"/>
              </a:rPr>
              <a:t>in good health</a:t>
            </a:r>
            <a:endParaRPr lang="en-US" sz="2000" i="1" dirty="0" smtClean="0">
              <a:solidFill>
                <a:schemeClr val="tx1">
                  <a:lumMod val="95000"/>
                  <a:lumOff val="5000"/>
                </a:schemeClr>
              </a:solidFill>
              <a:latin typeface="Arial Black" panose="020B0A04020102020204" pitchFamily="34" charset="0"/>
            </a:endParaRPr>
          </a:p>
          <a:p>
            <a:r>
              <a:rPr lang="en-US" sz="2000" i="1" dirty="0">
                <a:solidFill>
                  <a:schemeClr val="tx1">
                    <a:lumMod val="95000"/>
                    <a:lumOff val="5000"/>
                  </a:schemeClr>
                </a:solidFill>
                <a:latin typeface="Arial Black" panose="020B0A04020102020204" pitchFamily="34" charset="0"/>
              </a:rPr>
              <a:t>. talk to someone you trust</a:t>
            </a:r>
          </a:p>
        </p:txBody>
      </p:sp>
      <p:sp>
        <p:nvSpPr>
          <p:cNvPr id="6" name="TextBox 5"/>
          <p:cNvSpPr txBox="1"/>
          <p:nvPr/>
        </p:nvSpPr>
        <p:spPr>
          <a:xfrm>
            <a:off x="1092865" y="1540870"/>
            <a:ext cx="2917334" cy="1200329"/>
          </a:xfrm>
          <a:prstGeom prst="rect">
            <a:avLst/>
          </a:prstGeom>
          <a:noFill/>
        </p:spPr>
        <p:txBody>
          <a:bodyPr wrap="square" rtlCol="0">
            <a:spAutoFit/>
          </a:bodyPr>
          <a:lstStyle/>
          <a:p>
            <a:r>
              <a:rPr lang="en-US" b="1" i="1" u="sng" dirty="0">
                <a:latin typeface="Arial Rounded MT Bold" panose="020F0704030504030204" pitchFamily="34" charset="0"/>
              </a:rPr>
              <a:t>Keep yourself from being anxious and look for ways to overcome </a:t>
            </a:r>
            <a:r>
              <a:rPr lang="en-US" b="1" i="1" u="sng" dirty="0" smtClean="0">
                <a:latin typeface="Arial Rounded MT Bold" panose="020F0704030504030204" pitchFamily="34" charset="0"/>
              </a:rPr>
              <a:t>anxiety.</a:t>
            </a:r>
            <a:endParaRPr lang="en-US" b="1" i="1" u="sng" dirty="0">
              <a:latin typeface="Arial Rounded MT Bold" panose="020F0704030504030204" pitchFamily="34" charset="0"/>
            </a:endParaRPr>
          </a:p>
        </p:txBody>
      </p:sp>
    </p:spTree>
    <p:extLst>
      <p:ext uri="{BB962C8B-B14F-4D97-AF65-F5344CB8AC3E}">
        <p14:creationId xmlns:p14="http://schemas.microsoft.com/office/powerpoint/2010/main" val="3368724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945" y="232756"/>
            <a:ext cx="5793971" cy="1477328"/>
          </a:xfrm>
          <a:prstGeom prst="rect">
            <a:avLst/>
          </a:prstGeom>
        </p:spPr>
        <p:txBody>
          <a:bodyPr wrap="square">
            <a:spAutoFit/>
          </a:bodyPr>
          <a:lstStyle/>
          <a:p>
            <a:r>
              <a:rPr lang="en-US" dirty="0" smtClean="0"/>
              <a:t>Department of Health &amp;amp; Human Services. (2002, May 23). Managing and treating anxiety. Better Health Channel. https://www.betterhealth.vic.gov.au/health/conditionsandtreatments/anxiety-treatment-options </a:t>
            </a:r>
          </a:p>
        </p:txBody>
      </p:sp>
      <p:sp>
        <p:nvSpPr>
          <p:cNvPr id="3" name="Rectangle 2"/>
          <p:cNvSpPr/>
          <p:nvPr/>
        </p:nvSpPr>
        <p:spPr>
          <a:xfrm>
            <a:off x="232756" y="2493818"/>
            <a:ext cx="4372495" cy="1754326"/>
          </a:xfrm>
          <a:prstGeom prst="rect">
            <a:avLst/>
          </a:prstGeom>
        </p:spPr>
        <p:txBody>
          <a:bodyPr wrap="square">
            <a:spAutoFit/>
          </a:bodyPr>
          <a:lstStyle/>
          <a:p>
            <a:r>
              <a:rPr lang="en-US" smtClean="0"/>
              <a:t>Mayo Foundation for Medical Education and Research. </a:t>
            </a:r>
            <a:r>
              <a:rPr lang="en-US" dirty="0" smtClean="0"/>
              <a:t>(2018, May 4). Anxiety disorders. Mayo Clinic. https://www.mayoclinic.org/diseases-conditions/anxiety/symptoms-causes/syc-20350961 </a:t>
            </a:r>
            <a:endParaRPr lang="en-US" dirty="0"/>
          </a:p>
        </p:txBody>
      </p:sp>
      <p:sp>
        <p:nvSpPr>
          <p:cNvPr id="4" name="Rectangle 3"/>
          <p:cNvSpPr/>
          <p:nvPr/>
        </p:nvSpPr>
        <p:spPr>
          <a:xfrm>
            <a:off x="5054139" y="4760715"/>
            <a:ext cx="3882043" cy="1200329"/>
          </a:xfrm>
          <a:prstGeom prst="rect">
            <a:avLst/>
          </a:prstGeom>
        </p:spPr>
        <p:txBody>
          <a:bodyPr wrap="square">
            <a:spAutoFit/>
          </a:bodyPr>
          <a:lstStyle/>
          <a:p>
            <a:r>
              <a:rPr lang="en-US" dirty="0" smtClean="0"/>
              <a:t>WebMD. (</a:t>
            </a:r>
            <a:r>
              <a:rPr lang="en-US" dirty="0" err="1" smtClean="0"/>
              <a:t>n.d.</a:t>
            </a:r>
            <a:r>
              <a:rPr lang="en-US" dirty="0" smtClean="0"/>
              <a:t>). Anxiety causes and prevention. WebMD. https://www.webmd.com/anxiety-panic/causes-anxiety </a:t>
            </a:r>
            <a:endParaRPr lang="en-US" dirty="0"/>
          </a:p>
        </p:txBody>
      </p:sp>
      <p:sp>
        <p:nvSpPr>
          <p:cNvPr id="5" name="Rectangle 4"/>
          <p:cNvSpPr/>
          <p:nvPr/>
        </p:nvSpPr>
        <p:spPr>
          <a:xfrm>
            <a:off x="515389" y="4622216"/>
            <a:ext cx="2975956" cy="1477328"/>
          </a:xfrm>
          <a:prstGeom prst="rect">
            <a:avLst/>
          </a:prstGeom>
        </p:spPr>
        <p:txBody>
          <a:bodyPr wrap="square">
            <a:spAutoFit/>
          </a:bodyPr>
          <a:lstStyle/>
          <a:p>
            <a:r>
              <a:rPr lang="en-US" dirty="0"/>
              <a:t>U.S. National Library of Medicine. (</a:t>
            </a:r>
            <a:r>
              <a:rPr lang="en-US" dirty="0" err="1"/>
              <a:t>n.d.</a:t>
            </a:r>
            <a:r>
              <a:rPr lang="en-US" dirty="0"/>
              <a:t>). Anxiety. MedlinePlus. https://medlineplus.gov/anxiety.html </a:t>
            </a:r>
          </a:p>
        </p:txBody>
      </p:sp>
    </p:spTree>
    <p:extLst>
      <p:ext uri="{BB962C8B-B14F-4D97-AF65-F5344CB8AC3E}">
        <p14:creationId xmlns:p14="http://schemas.microsoft.com/office/powerpoint/2010/main" val="4152887104"/>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1149" y="133004"/>
            <a:ext cx="4946073" cy="523220"/>
          </a:xfrm>
          <a:prstGeom prst="rect">
            <a:avLst/>
          </a:prstGeom>
          <a:noFill/>
        </p:spPr>
        <p:txBody>
          <a:bodyPr wrap="square" rtlCol="0">
            <a:spAutoFit/>
          </a:bodyPr>
          <a:lstStyle/>
          <a:p>
            <a:r>
              <a:rPr lang="en-US" sz="2800" b="1" i="1" dirty="0" smtClean="0">
                <a:effectLst>
                  <a:outerShdw blurRad="38100" dist="38100" dir="2700000" algn="tl">
                    <a:srgbClr val="000000">
                      <a:alpha val="43137"/>
                    </a:srgbClr>
                  </a:outerShdw>
                </a:effectLst>
                <a:latin typeface="Arial Black" panose="020B0A04020102020204" pitchFamily="34" charset="0"/>
              </a:rPr>
              <a:t>Survey answers</a:t>
            </a:r>
            <a:endParaRPr lang="en-US" sz="2800" b="1" i="1" dirty="0">
              <a:effectLst>
                <a:outerShdw blurRad="38100" dist="38100" dir="2700000" algn="tl">
                  <a:srgbClr val="000000">
                    <a:alpha val="43137"/>
                  </a:srgbClr>
                </a:outerShdw>
              </a:effectLst>
              <a:latin typeface="Arial Black" panose="020B0A040201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538" y="997363"/>
            <a:ext cx="2939749" cy="235266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5665" y="997363"/>
            <a:ext cx="2734888" cy="23570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6931" y="936407"/>
            <a:ext cx="2502129" cy="241362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024" y="3490934"/>
            <a:ext cx="2638161" cy="245266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7723" y="3691167"/>
            <a:ext cx="2564605" cy="218642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5866" y="3636590"/>
            <a:ext cx="2695765" cy="2161351"/>
          </a:xfrm>
          <a:prstGeom prst="rect">
            <a:avLst/>
          </a:prstGeom>
        </p:spPr>
      </p:pic>
    </p:spTree>
    <p:extLst>
      <p:ext uri="{BB962C8B-B14F-4D97-AF65-F5344CB8AC3E}">
        <p14:creationId xmlns:p14="http://schemas.microsoft.com/office/powerpoint/2010/main" val="375533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837" y="390697"/>
            <a:ext cx="2868354" cy="256863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3957" y="440575"/>
            <a:ext cx="2961200" cy="251875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4994" y="382385"/>
            <a:ext cx="3137683" cy="257694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390" y="3183774"/>
            <a:ext cx="2991304" cy="258525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9474" y="3183774"/>
            <a:ext cx="2910165" cy="232756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4994" y="3183774"/>
            <a:ext cx="2941860" cy="2677552"/>
          </a:xfrm>
          <a:prstGeom prst="rect">
            <a:avLst/>
          </a:prstGeom>
        </p:spPr>
      </p:pic>
    </p:spTree>
    <p:extLst>
      <p:ext uri="{BB962C8B-B14F-4D97-AF65-F5344CB8AC3E}">
        <p14:creationId xmlns:p14="http://schemas.microsoft.com/office/powerpoint/2010/main" val="3088279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479" y="482137"/>
            <a:ext cx="2812459" cy="218624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3864" y="422730"/>
            <a:ext cx="2745744" cy="245347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5300" y="523091"/>
            <a:ext cx="2782648" cy="225274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479" y="3491345"/>
            <a:ext cx="2948546" cy="235250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1237" y="3416530"/>
            <a:ext cx="2984063" cy="2593571"/>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2808" y="3283527"/>
            <a:ext cx="2719186" cy="2485506"/>
          </a:xfrm>
          <a:prstGeom prst="rect">
            <a:avLst/>
          </a:prstGeom>
        </p:spPr>
      </p:pic>
    </p:spTree>
    <p:extLst>
      <p:ext uri="{BB962C8B-B14F-4D97-AF65-F5344CB8AC3E}">
        <p14:creationId xmlns:p14="http://schemas.microsoft.com/office/powerpoint/2010/main" val="7971491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282</TotalTime>
  <Words>369</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Arial Rounded MT Bold</vt:lpstr>
      <vt:lpstr>Century Gothic</vt:lpstr>
      <vt:lpstr>Wingdings 3</vt:lpstr>
      <vt:lpstr>Ion Boardroom</vt:lpstr>
      <vt:lpstr>Anxiety</vt:lpstr>
      <vt:lpstr>introduction</vt:lpstr>
      <vt:lpstr>Causes</vt:lpstr>
      <vt:lpstr>Effects</vt:lpstr>
      <vt:lpstr>Solutions</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dc:title>
  <dc:creator>user</dc:creator>
  <cp:lastModifiedBy>user</cp:lastModifiedBy>
  <cp:revision>20</cp:revision>
  <dcterms:created xsi:type="dcterms:W3CDTF">2023-11-11T13:11:25Z</dcterms:created>
  <dcterms:modified xsi:type="dcterms:W3CDTF">2023-11-13T14:47:41Z</dcterms:modified>
</cp:coreProperties>
</file>