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2" r:id="rId2"/>
    <p:sldId id="265" r:id="rId3"/>
    <p:sldId id="256" r:id="rId4"/>
    <p:sldId id="259" r:id="rId5"/>
    <p:sldId id="257" r:id="rId6"/>
    <p:sldId id="258" r:id="rId7"/>
    <p:sldId id="260" r:id="rId8"/>
    <p:sldId id="261" r:id="rId9"/>
    <p:sldId id="263" r:id="rId10"/>
    <p:sldId id="264" r:id="rId11"/>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0000"/>
    <a:srgbClr val="666699"/>
    <a:srgbClr val="7E0000"/>
    <a:srgbClr val="007E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sorterViewPr>
    <p:cViewPr>
      <p:scale>
        <a:sx n="100" d="100"/>
        <a:sy n="100" d="100"/>
      </p:scale>
      <p:origin x="0" y="142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57F41B06-F8DD-4A58-9568-482790BC90B2}" type="datetimeFigureOut">
              <a:rPr lang="ar-JO" smtClean="0"/>
              <a:t>01/05/1445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55A905D8-2F8E-417D-9475-B9FD8FDE570B}" type="slidenum">
              <a:rPr lang="ar-JO" smtClean="0"/>
              <a:t>‹#›</a:t>
            </a:fld>
            <a:endParaRPr lang="ar-JO"/>
          </a:p>
        </p:txBody>
      </p:sp>
    </p:spTree>
    <p:extLst>
      <p:ext uri="{BB962C8B-B14F-4D97-AF65-F5344CB8AC3E}">
        <p14:creationId xmlns:p14="http://schemas.microsoft.com/office/powerpoint/2010/main" val="337949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57F41B06-F8DD-4A58-9568-482790BC90B2}" type="datetimeFigureOut">
              <a:rPr lang="ar-JO" smtClean="0"/>
              <a:t>01/05/1445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55A905D8-2F8E-417D-9475-B9FD8FDE570B}" type="slidenum">
              <a:rPr lang="ar-JO" smtClean="0"/>
              <a:t>‹#›</a:t>
            </a:fld>
            <a:endParaRPr lang="ar-JO"/>
          </a:p>
        </p:txBody>
      </p:sp>
    </p:spTree>
    <p:extLst>
      <p:ext uri="{BB962C8B-B14F-4D97-AF65-F5344CB8AC3E}">
        <p14:creationId xmlns:p14="http://schemas.microsoft.com/office/powerpoint/2010/main" val="3952000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57F41B06-F8DD-4A58-9568-482790BC90B2}" type="datetimeFigureOut">
              <a:rPr lang="ar-JO" smtClean="0"/>
              <a:t>01/05/1445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55A905D8-2F8E-417D-9475-B9FD8FDE570B}" type="slidenum">
              <a:rPr lang="ar-JO" smtClean="0"/>
              <a:t>‹#›</a:t>
            </a:fld>
            <a:endParaRPr lang="ar-JO"/>
          </a:p>
        </p:txBody>
      </p:sp>
    </p:spTree>
    <p:extLst>
      <p:ext uri="{BB962C8B-B14F-4D97-AF65-F5344CB8AC3E}">
        <p14:creationId xmlns:p14="http://schemas.microsoft.com/office/powerpoint/2010/main" val="385730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57F41B06-F8DD-4A58-9568-482790BC90B2}" type="datetimeFigureOut">
              <a:rPr lang="ar-JO" smtClean="0"/>
              <a:t>01/05/1445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55A905D8-2F8E-417D-9475-B9FD8FDE570B}" type="slidenum">
              <a:rPr lang="ar-JO" smtClean="0"/>
              <a:t>‹#›</a:t>
            </a:fld>
            <a:endParaRPr lang="ar-JO"/>
          </a:p>
        </p:txBody>
      </p:sp>
    </p:spTree>
    <p:extLst>
      <p:ext uri="{BB962C8B-B14F-4D97-AF65-F5344CB8AC3E}">
        <p14:creationId xmlns:p14="http://schemas.microsoft.com/office/powerpoint/2010/main" val="1605563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F41B06-F8DD-4A58-9568-482790BC90B2}" type="datetimeFigureOut">
              <a:rPr lang="ar-JO" smtClean="0"/>
              <a:t>01/05/1445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55A905D8-2F8E-417D-9475-B9FD8FDE570B}" type="slidenum">
              <a:rPr lang="ar-JO" smtClean="0"/>
              <a:t>‹#›</a:t>
            </a:fld>
            <a:endParaRPr lang="ar-JO"/>
          </a:p>
        </p:txBody>
      </p:sp>
    </p:spTree>
    <p:extLst>
      <p:ext uri="{BB962C8B-B14F-4D97-AF65-F5344CB8AC3E}">
        <p14:creationId xmlns:p14="http://schemas.microsoft.com/office/powerpoint/2010/main" val="374166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57F41B06-F8DD-4A58-9568-482790BC90B2}" type="datetimeFigureOut">
              <a:rPr lang="ar-JO" smtClean="0"/>
              <a:t>01/05/1445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55A905D8-2F8E-417D-9475-B9FD8FDE570B}" type="slidenum">
              <a:rPr lang="ar-JO" smtClean="0"/>
              <a:t>‹#›</a:t>
            </a:fld>
            <a:endParaRPr lang="ar-JO"/>
          </a:p>
        </p:txBody>
      </p:sp>
    </p:spTree>
    <p:extLst>
      <p:ext uri="{BB962C8B-B14F-4D97-AF65-F5344CB8AC3E}">
        <p14:creationId xmlns:p14="http://schemas.microsoft.com/office/powerpoint/2010/main" val="163976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57F41B06-F8DD-4A58-9568-482790BC90B2}" type="datetimeFigureOut">
              <a:rPr lang="ar-JO" smtClean="0"/>
              <a:t>01/05/1445</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55A905D8-2F8E-417D-9475-B9FD8FDE570B}" type="slidenum">
              <a:rPr lang="ar-JO" smtClean="0"/>
              <a:t>‹#›</a:t>
            </a:fld>
            <a:endParaRPr lang="ar-JO"/>
          </a:p>
        </p:txBody>
      </p:sp>
    </p:spTree>
    <p:extLst>
      <p:ext uri="{BB962C8B-B14F-4D97-AF65-F5344CB8AC3E}">
        <p14:creationId xmlns:p14="http://schemas.microsoft.com/office/powerpoint/2010/main" val="150232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57F41B06-F8DD-4A58-9568-482790BC90B2}" type="datetimeFigureOut">
              <a:rPr lang="ar-JO" smtClean="0"/>
              <a:t>01/05/1445</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55A905D8-2F8E-417D-9475-B9FD8FDE570B}" type="slidenum">
              <a:rPr lang="ar-JO" smtClean="0"/>
              <a:t>‹#›</a:t>
            </a:fld>
            <a:endParaRPr lang="ar-JO"/>
          </a:p>
        </p:txBody>
      </p:sp>
    </p:spTree>
    <p:extLst>
      <p:ext uri="{BB962C8B-B14F-4D97-AF65-F5344CB8AC3E}">
        <p14:creationId xmlns:p14="http://schemas.microsoft.com/office/powerpoint/2010/main" val="318815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41B06-F8DD-4A58-9568-482790BC90B2}" type="datetimeFigureOut">
              <a:rPr lang="ar-JO" smtClean="0"/>
              <a:t>01/05/1445</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55A905D8-2F8E-417D-9475-B9FD8FDE570B}" type="slidenum">
              <a:rPr lang="ar-JO" smtClean="0"/>
              <a:t>‹#›</a:t>
            </a:fld>
            <a:endParaRPr lang="ar-JO"/>
          </a:p>
        </p:txBody>
      </p:sp>
    </p:spTree>
    <p:extLst>
      <p:ext uri="{BB962C8B-B14F-4D97-AF65-F5344CB8AC3E}">
        <p14:creationId xmlns:p14="http://schemas.microsoft.com/office/powerpoint/2010/main" val="181523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F41B06-F8DD-4A58-9568-482790BC90B2}" type="datetimeFigureOut">
              <a:rPr lang="ar-JO" smtClean="0"/>
              <a:t>01/05/1445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55A905D8-2F8E-417D-9475-B9FD8FDE570B}" type="slidenum">
              <a:rPr lang="ar-JO" smtClean="0"/>
              <a:t>‹#›</a:t>
            </a:fld>
            <a:endParaRPr lang="ar-JO"/>
          </a:p>
        </p:txBody>
      </p:sp>
    </p:spTree>
    <p:extLst>
      <p:ext uri="{BB962C8B-B14F-4D97-AF65-F5344CB8AC3E}">
        <p14:creationId xmlns:p14="http://schemas.microsoft.com/office/powerpoint/2010/main" val="809828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F41B06-F8DD-4A58-9568-482790BC90B2}" type="datetimeFigureOut">
              <a:rPr lang="ar-JO" smtClean="0"/>
              <a:t>01/05/1445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55A905D8-2F8E-417D-9475-B9FD8FDE570B}" type="slidenum">
              <a:rPr lang="ar-JO" smtClean="0"/>
              <a:t>‹#›</a:t>
            </a:fld>
            <a:endParaRPr lang="ar-JO"/>
          </a:p>
        </p:txBody>
      </p:sp>
    </p:spTree>
    <p:extLst>
      <p:ext uri="{BB962C8B-B14F-4D97-AF65-F5344CB8AC3E}">
        <p14:creationId xmlns:p14="http://schemas.microsoft.com/office/powerpoint/2010/main" val="319094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7F41B06-F8DD-4A58-9568-482790BC90B2}" type="datetimeFigureOut">
              <a:rPr lang="ar-JO" smtClean="0"/>
              <a:t>01/05/1445</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5A905D8-2F8E-417D-9475-B9FD8FDE570B}" type="slidenum">
              <a:rPr lang="ar-JO" smtClean="0"/>
              <a:t>‹#›</a:t>
            </a:fld>
            <a:endParaRPr lang="ar-JO"/>
          </a:p>
        </p:txBody>
      </p:sp>
    </p:spTree>
    <p:extLst>
      <p:ext uri="{BB962C8B-B14F-4D97-AF65-F5344CB8AC3E}">
        <p14:creationId xmlns:p14="http://schemas.microsoft.com/office/powerpoint/2010/main" val="2506088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a:off x="0" y="0"/>
            <a:ext cx="35378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a:off x="8790215" y="10"/>
            <a:ext cx="35378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ملف:Flag of Jorda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8031" y="1926104"/>
            <a:ext cx="8258769" cy="969496"/>
          </a:xfrm>
          <a:prstGeom prst="rect">
            <a:avLst/>
          </a:prstGeom>
          <a:noFill/>
        </p:spPr>
        <p:txBody>
          <a:bodyPr wrap="square" lIns="91440" tIns="45720" rIns="91440" bIns="45720">
            <a:spAutoFit/>
          </a:bodyPr>
          <a:lstStyle/>
          <a:p>
            <a:pPr algn="ctr"/>
            <a:r>
              <a:rPr lang="en-US" sz="5600" dirty="0" smtClean="0">
                <a:ln w="18415" cmpd="sng">
                  <a:solidFill>
                    <a:srgbClr val="006600"/>
                  </a:solidFill>
                  <a:prstDash val="solid"/>
                </a:ln>
                <a:blipFill>
                  <a:blip r:embed="rId4"/>
                  <a:stretch>
                    <a:fillRect/>
                  </a:stretch>
                </a:blipFill>
                <a:effectLst>
                  <a:outerShdw blurRad="63500" dir="3600000" algn="tl" rotWithShape="0">
                    <a:srgbClr val="000000">
                      <a:alpha val="70000"/>
                    </a:srgbClr>
                  </a:outerShdw>
                </a:effectLst>
              </a:rPr>
              <a:t>Traditional</a:t>
            </a:r>
            <a:r>
              <a:rPr lang="en-US" sz="5600" dirty="0" smtClean="0">
                <a:ln w="18415" cmpd="sng">
                  <a:solidFill>
                    <a:srgbClr val="FFFFFF"/>
                  </a:solidFill>
                  <a:prstDash val="solid"/>
                </a:ln>
                <a:blipFill>
                  <a:blip r:embed="rId4"/>
                  <a:stretch>
                    <a:fillRect/>
                  </a:stretch>
                </a:blipFill>
                <a:effectLst>
                  <a:outerShdw blurRad="63500" dir="3600000" algn="tl" rotWithShape="0">
                    <a:srgbClr val="000000">
                      <a:alpha val="70000"/>
                    </a:srgbClr>
                  </a:outerShdw>
                </a:effectLst>
              </a:rPr>
              <a:t> </a:t>
            </a:r>
            <a:r>
              <a:rPr lang="en-US" sz="5600" dirty="0" smtClean="0">
                <a:ln w="18415" cmpd="sng">
                  <a:solidFill>
                    <a:srgbClr val="C00000"/>
                  </a:solidFill>
                  <a:prstDash val="solid"/>
                </a:ln>
                <a:blipFill>
                  <a:blip r:embed="rId4"/>
                  <a:stretch>
                    <a:fillRect/>
                  </a:stretch>
                </a:blipFill>
                <a:effectLst>
                  <a:outerShdw blurRad="63500" dir="3600000" algn="tl" rotWithShape="0">
                    <a:srgbClr val="000000">
                      <a:alpha val="70000"/>
                    </a:srgbClr>
                  </a:outerShdw>
                </a:effectLst>
              </a:rPr>
              <a:t>Jordanian</a:t>
            </a:r>
            <a:r>
              <a:rPr lang="en-US" sz="5600" dirty="0" smtClean="0">
                <a:ln w="18415" cmpd="sng">
                  <a:solidFill>
                    <a:srgbClr val="FFFFFF"/>
                  </a:solidFill>
                  <a:prstDash val="solid"/>
                </a:ln>
                <a:blipFill>
                  <a:blip r:embed="rId4"/>
                  <a:stretch>
                    <a:fillRect/>
                  </a:stretch>
                </a:blipFill>
                <a:effectLst>
                  <a:outerShdw blurRad="63500" dir="3600000" algn="tl" rotWithShape="0">
                    <a:srgbClr val="000000">
                      <a:alpha val="70000"/>
                    </a:srgbClr>
                  </a:outerShdw>
                </a:effectLst>
              </a:rPr>
              <a:t> </a:t>
            </a:r>
            <a:r>
              <a:rPr lang="en-US" sz="5600" dirty="0" smtClean="0">
                <a:ln w="18415" cmpd="sng">
                  <a:solidFill>
                    <a:schemeClr val="tx1">
                      <a:lumMod val="95000"/>
                      <a:lumOff val="5000"/>
                    </a:schemeClr>
                  </a:solidFill>
                  <a:prstDash val="solid"/>
                </a:ln>
                <a:blipFill>
                  <a:blip r:embed="rId4"/>
                  <a:stretch>
                    <a:fillRect/>
                  </a:stretch>
                </a:blipFill>
                <a:effectLst>
                  <a:outerShdw blurRad="63500" dir="3600000" algn="tl" rotWithShape="0">
                    <a:srgbClr val="000000">
                      <a:alpha val="70000"/>
                    </a:srgbClr>
                  </a:outerShdw>
                </a:effectLst>
              </a:rPr>
              <a:t>Foods</a:t>
            </a:r>
            <a:endParaRPr lang="en-US" sz="5600" b="0" cap="none" spc="0" dirty="0">
              <a:ln w="18415" cmpd="sng">
                <a:solidFill>
                  <a:schemeClr val="tx1">
                    <a:lumMod val="95000"/>
                    <a:lumOff val="5000"/>
                  </a:schemeClr>
                </a:solidFill>
                <a:prstDash val="solid"/>
              </a:ln>
              <a:blipFill>
                <a:blip r:embed="rId4"/>
                <a:stretch>
                  <a:fillRect/>
                </a:stretch>
              </a:blipFill>
              <a:effectLst>
                <a:outerShdw blurRad="63500" dir="3600000" algn="tl" rotWithShape="0">
                  <a:srgbClr val="000000">
                    <a:alpha val="70000"/>
                  </a:srgbClr>
                </a:outerShdw>
              </a:effectLst>
            </a:endParaRPr>
          </a:p>
        </p:txBody>
      </p:sp>
      <p:pic>
        <p:nvPicPr>
          <p:cNvPr id="10"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rot="16200000">
            <a:off x="4354399" y="2416628"/>
            <a:ext cx="435202" cy="843643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580383" y="2967335"/>
            <a:ext cx="1983236" cy="584775"/>
          </a:xfrm>
          <a:prstGeom prst="rect">
            <a:avLst/>
          </a:prstGeom>
          <a:noFill/>
        </p:spPr>
        <p:txBody>
          <a:bodyPr wrap="none" lIns="91440" tIns="45720" rIns="91440" bIns="45720">
            <a:spAutoFit/>
          </a:bodyPr>
          <a:lstStyle/>
          <a:p>
            <a:pPr algn="ctr"/>
            <a:r>
              <a:rPr lang="en-US" sz="3200" b="1" dirty="0" smtClean="0">
                <a:ln w="19050">
                  <a:solidFill>
                    <a:schemeClr val="accent2">
                      <a:satMod val="140000"/>
                    </a:schemeClr>
                  </a:solidFill>
                  <a:prstDash val="solid"/>
                  <a:miter lim="800000"/>
                </a:ln>
                <a:effectLst>
                  <a:outerShdw blurRad="25500" dist="23000" dir="7020000" algn="tl">
                    <a:srgbClr val="000000">
                      <a:alpha val="50000"/>
                    </a:srgbClr>
                  </a:outerShdw>
                </a:effectLst>
                <a:latin typeface="Arial" pitchFamily="34" charset="0"/>
                <a:cs typeface="Arial" pitchFamily="34" charset="0"/>
              </a:rPr>
              <a:t>Done</a:t>
            </a:r>
            <a:r>
              <a:rPr lang="en-US" sz="3200" b="1" dirty="0" smtClean="0">
                <a:ln w="19050">
                  <a:solidFill>
                    <a:schemeClr val="accent2">
                      <a:satMod val="140000"/>
                    </a:schemeClr>
                  </a:solidFill>
                  <a:prstDash val="solid"/>
                  <a:miter lim="800000"/>
                </a:ln>
                <a:solidFill>
                  <a:srgbClr val="007E00"/>
                </a:solidFill>
                <a:effectLst>
                  <a:outerShdw blurRad="25500" dist="23000" dir="7020000" algn="tl">
                    <a:srgbClr val="000000">
                      <a:alpha val="50000"/>
                    </a:srgbClr>
                  </a:outerShdw>
                </a:effectLst>
                <a:latin typeface="Arial" pitchFamily="34" charset="0"/>
                <a:cs typeface="Arial" pitchFamily="34" charset="0"/>
              </a:rPr>
              <a:t> By:</a:t>
            </a:r>
            <a:endParaRPr lang="en-US" sz="3200" b="1" dirty="0">
              <a:ln w="19050">
                <a:solidFill>
                  <a:schemeClr val="accent2">
                    <a:satMod val="140000"/>
                  </a:schemeClr>
                </a:solidFill>
                <a:prstDash val="solid"/>
                <a:miter lim="800000"/>
              </a:ln>
              <a:solidFill>
                <a:srgbClr val="007E00"/>
              </a:solidFill>
              <a:effectLst>
                <a:outerShdw blurRad="25500" dist="23000" dir="7020000" algn="tl">
                  <a:srgbClr val="000000">
                    <a:alpha val="50000"/>
                  </a:srgbClr>
                </a:outerShdw>
              </a:effectLst>
              <a:latin typeface="Arial" pitchFamily="34" charset="0"/>
              <a:cs typeface="Arial" pitchFamily="34" charset="0"/>
            </a:endParaRPr>
          </a:p>
        </p:txBody>
      </p:sp>
      <p:sp>
        <p:nvSpPr>
          <p:cNvPr id="14" name="Rectangle 13"/>
          <p:cNvSpPr/>
          <p:nvPr/>
        </p:nvSpPr>
        <p:spPr>
          <a:xfrm>
            <a:off x="3297296" y="5410200"/>
            <a:ext cx="2520242" cy="584775"/>
          </a:xfrm>
          <a:prstGeom prst="rect">
            <a:avLst/>
          </a:prstGeom>
          <a:noFill/>
        </p:spPr>
        <p:txBody>
          <a:bodyPr wrap="none" lIns="91440" tIns="45720" rIns="91440" bIns="45720">
            <a:spAutoFit/>
          </a:bodyPr>
          <a:lstStyle/>
          <a:p>
            <a:pPr algn="ctr"/>
            <a:r>
              <a:rPr lang="en-US" sz="3200" b="1" dirty="0" smtClean="0">
                <a:ln w="19050">
                  <a:solidFill>
                    <a:schemeClr val="accent2">
                      <a:satMod val="140000"/>
                    </a:schemeClr>
                  </a:solidFill>
                  <a:prstDash val="solid"/>
                  <a:miter lim="800000"/>
                </a:ln>
                <a:solidFill>
                  <a:srgbClr val="007E00"/>
                </a:solidFill>
                <a:effectLst>
                  <a:outerShdw blurRad="25500" dist="23000" dir="7020000" algn="tl">
                    <a:srgbClr val="000000">
                      <a:alpha val="50000"/>
                    </a:srgbClr>
                  </a:outerShdw>
                </a:effectLst>
                <a:latin typeface="Arial" pitchFamily="34" charset="0"/>
                <a:cs typeface="Arial" pitchFamily="34" charset="0"/>
              </a:rPr>
              <a:t>Grade </a:t>
            </a:r>
            <a:r>
              <a:rPr lang="en-US" sz="3200" b="1" dirty="0" smtClean="0">
                <a:ln w="1905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Arial" pitchFamily="34" charset="0"/>
                <a:cs typeface="Arial" pitchFamily="34" charset="0"/>
              </a:rPr>
              <a:t>6</a:t>
            </a:r>
            <a:r>
              <a:rPr lang="en-US" sz="3200" b="1" dirty="0" smtClean="0">
                <a:ln w="19050">
                  <a:solidFill>
                    <a:schemeClr val="accent2">
                      <a:satMod val="140000"/>
                    </a:schemeClr>
                  </a:solidFill>
                  <a:prstDash val="solid"/>
                  <a:miter lim="800000"/>
                </a:ln>
                <a:solidFill>
                  <a:srgbClr val="007E00"/>
                </a:solidFill>
                <a:effectLst>
                  <a:outerShdw blurRad="25500" dist="23000" dir="7020000" algn="tl">
                    <a:srgbClr val="000000">
                      <a:alpha val="50000"/>
                    </a:srgbClr>
                  </a:outerShdw>
                </a:effectLst>
                <a:latin typeface="Arial" pitchFamily="34" charset="0"/>
                <a:cs typeface="Arial" pitchFamily="34" charset="0"/>
              </a:rPr>
              <a:t> “</a:t>
            </a:r>
            <a:r>
              <a:rPr lang="en-US" sz="3200" b="1" dirty="0" smtClean="0">
                <a:ln w="19050">
                  <a:solidFill>
                    <a:schemeClr val="accent2">
                      <a:satMod val="140000"/>
                    </a:schemeClr>
                  </a:solidFill>
                  <a:prstDash val="solid"/>
                  <a:miter lim="800000"/>
                </a:ln>
                <a:effectLst>
                  <a:outerShdw blurRad="25500" dist="23000" dir="7020000" algn="tl">
                    <a:srgbClr val="000000">
                      <a:alpha val="50000"/>
                    </a:srgbClr>
                  </a:outerShdw>
                </a:effectLst>
                <a:latin typeface="Arial" pitchFamily="34" charset="0"/>
                <a:cs typeface="Arial" pitchFamily="34" charset="0"/>
              </a:rPr>
              <a:t>C</a:t>
            </a:r>
            <a:r>
              <a:rPr lang="en-US" sz="3200" b="1" dirty="0" smtClean="0">
                <a:ln w="19050">
                  <a:solidFill>
                    <a:schemeClr val="accent2">
                      <a:satMod val="140000"/>
                    </a:schemeClr>
                  </a:solidFill>
                  <a:prstDash val="solid"/>
                  <a:miter lim="800000"/>
                </a:ln>
                <a:solidFill>
                  <a:srgbClr val="007E00"/>
                </a:solidFill>
                <a:effectLst>
                  <a:outerShdw blurRad="25500" dist="23000" dir="7020000" algn="tl">
                    <a:srgbClr val="000000">
                      <a:alpha val="50000"/>
                    </a:srgbClr>
                  </a:outerShdw>
                </a:effectLst>
                <a:latin typeface="Arial" pitchFamily="34" charset="0"/>
                <a:cs typeface="Arial" pitchFamily="34" charset="0"/>
              </a:rPr>
              <a:t>”</a:t>
            </a:r>
            <a:endParaRPr lang="en-US" sz="3200" b="1" dirty="0">
              <a:ln w="19050">
                <a:solidFill>
                  <a:schemeClr val="accent2">
                    <a:satMod val="140000"/>
                  </a:schemeClr>
                </a:solidFill>
                <a:prstDash val="solid"/>
                <a:miter lim="800000"/>
              </a:ln>
              <a:solidFill>
                <a:srgbClr val="007E00"/>
              </a:solidFill>
              <a:effectLst>
                <a:outerShdw blurRad="25500" dist="23000" dir="7020000" algn="tl">
                  <a:srgbClr val="000000">
                    <a:alpha val="50000"/>
                  </a:srgbClr>
                </a:outerShdw>
              </a:effectLst>
              <a:latin typeface="Arial" pitchFamily="34" charset="0"/>
              <a:cs typeface="Arial" pitchFamily="34" charset="0"/>
            </a:endParaRPr>
          </a:p>
        </p:txBody>
      </p:sp>
      <p:sp>
        <p:nvSpPr>
          <p:cNvPr id="12" name="Rectangle 11"/>
          <p:cNvSpPr/>
          <p:nvPr/>
        </p:nvSpPr>
        <p:spPr>
          <a:xfrm>
            <a:off x="609695" y="3575447"/>
            <a:ext cx="3809905" cy="615553"/>
          </a:xfrm>
          <a:prstGeom prst="rect">
            <a:avLst/>
          </a:prstGeom>
          <a:noFill/>
        </p:spPr>
        <p:txBody>
          <a:bodyPr wrap="square" lIns="91440" tIns="45720" rIns="91440" bIns="45720">
            <a:spAutoFit/>
          </a:bodyPr>
          <a:lstStyle/>
          <a:p>
            <a:pPr algn="ctr"/>
            <a:r>
              <a:rPr lang="en-US" sz="3400" b="0" cap="none" spc="0" dirty="0" smtClean="0">
                <a:ln w="3175" cmpd="sng">
                  <a:solidFill>
                    <a:srgbClr val="666699"/>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63500" dir="3600000" algn="tl" rotWithShape="0">
                    <a:srgbClr val="000000">
                      <a:alpha val="70000"/>
                    </a:srgbClr>
                  </a:outerShdw>
                </a:effectLst>
                <a:latin typeface="Arial" pitchFamily="34" charset="0"/>
                <a:cs typeface="Arial" pitchFamily="34" charset="0"/>
              </a:rPr>
              <a:t>Mariam </a:t>
            </a:r>
            <a:r>
              <a:rPr lang="en-US" sz="3400" b="0" cap="none" spc="0" dirty="0" err="1" smtClean="0">
                <a:ln w="3175" cmpd="sng">
                  <a:solidFill>
                    <a:srgbClr val="666699"/>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63500" dir="3600000" algn="tl" rotWithShape="0">
                    <a:srgbClr val="000000">
                      <a:alpha val="70000"/>
                    </a:srgbClr>
                  </a:outerShdw>
                </a:effectLst>
                <a:latin typeface="Arial" pitchFamily="34" charset="0"/>
                <a:cs typeface="Arial" pitchFamily="34" charset="0"/>
              </a:rPr>
              <a:t>Haroun</a:t>
            </a:r>
            <a:endParaRPr lang="ar-JO" sz="3400" b="0" cap="none" spc="0" dirty="0">
              <a:ln w="3175" cmpd="sng">
                <a:solidFill>
                  <a:srgbClr val="666699"/>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63500" dir="3600000" algn="tl" rotWithShape="0">
                  <a:srgbClr val="000000">
                    <a:alpha val="70000"/>
                  </a:srgbClr>
                </a:outerShdw>
              </a:effectLst>
            </a:endParaRPr>
          </a:p>
        </p:txBody>
      </p:sp>
      <p:sp>
        <p:nvSpPr>
          <p:cNvPr id="13" name="Rectangle 12"/>
          <p:cNvSpPr/>
          <p:nvPr/>
        </p:nvSpPr>
        <p:spPr>
          <a:xfrm>
            <a:off x="4981178" y="3575447"/>
            <a:ext cx="2911503" cy="615553"/>
          </a:xfrm>
          <a:prstGeom prst="rect">
            <a:avLst/>
          </a:prstGeom>
          <a:noFill/>
        </p:spPr>
        <p:txBody>
          <a:bodyPr wrap="none" lIns="91440" tIns="45720" rIns="91440" bIns="45720">
            <a:spAutoFit/>
          </a:bodyPr>
          <a:lstStyle/>
          <a:p>
            <a:pPr algn="ctr"/>
            <a:r>
              <a:rPr lang="en-US" sz="3400" b="0" cap="none" spc="0" dirty="0" err="1" smtClean="0">
                <a:ln w="18415" cmpd="sng">
                  <a:solidFill>
                    <a:srgbClr val="666699"/>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63500" dir="3600000" algn="tl" rotWithShape="0">
                    <a:srgbClr val="000000">
                      <a:alpha val="70000"/>
                    </a:srgbClr>
                  </a:outerShdw>
                </a:effectLst>
                <a:latin typeface="Arial" pitchFamily="34" charset="0"/>
                <a:cs typeface="Arial" pitchFamily="34" charset="0"/>
              </a:rPr>
              <a:t>Saif</a:t>
            </a:r>
            <a:r>
              <a:rPr lang="en-US" sz="3400" b="0" cap="none" spc="0" dirty="0" smtClean="0">
                <a:ln w="18415" cmpd="sng">
                  <a:solidFill>
                    <a:srgbClr val="666699"/>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63500" dir="3600000" algn="tl" rotWithShape="0">
                    <a:srgbClr val="000000">
                      <a:alpha val="70000"/>
                    </a:srgbClr>
                  </a:outerShdw>
                </a:effectLst>
                <a:latin typeface="Arial" pitchFamily="34" charset="0"/>
                <a:cs typeface="Arial" pitchFamily="34" charset="0"/>
              </a:rPr>
              <a:t> </a:t>
            </a:r>
            <a:r>
              <a:rPr lang="en-US" sz="3400" b="0" cap="none" spc="0" dirty="0" err="1" smtClean="0">
                <a:ln w="18415" cmpd="sng">
                  <a:solidFill>
                    <a:srgbClr val="666699"/>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63500" dir="3600000" algn="tl" rotWithShape="0">
                    <a:srgbClr val="000000">
                      <a:alpha val="70000"/>
                    </a:srgbClr>
                  </a:outerShdw>
                </a:effectLst>
                <a:latin typeface="Arial" pitchFamily="34" charset="0"/>
                <a:cs typeface="Arial" pitchFamily="34" charset="0"/>
              </a:rPr>
              <a:t>Awaisheh</a:t>
            </a:r>
            <a:endParaRPr lang="ar-JO" sz="3400" b="0" cap="none" spc="0" dirty="0">
              <a:ln w="18415" cmpd="sng">
                <a:solidFill>
                  <a:srgbClr val="666699"/>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63500" dir="3600000" algn="tl" rotWithShape="0">
                  <a:srgbClr val="000000">
                    <a:alpha val="70000"/>
                  </a:srgbClr>
                </a:outerShdw>
              </a:effectLst>
            </a:endParaRPr>
          </a:p>
        </p:txBody>
      </p:sp>
      <p:sp>
        <p:nvSpPr>
          <p:cNvPr id="15" name="Rectangle 14"/>
          <p:cNvSpPr/>
          <p:nvPr/>
        </p:nvSpPr>
        <p:spPr>
          <a:xfrm>
            <a:off x="838200" y="4337447"/>
            <a:ext cx="3504486" cy="615553"/>
          </a:xfrm>
          <a:prstGeom prst="rect">
            <a:avLst/>
          </a:prstGeom>
          <a:noFill/>
        </p:spPr>
        <p:txBody>
          <a:bodyPr wrap="none" lIns="91440" tIns="45720" rIns="91440" bIns="45720">
            <a:spAutoFit/>
          </a:bodyPr>
          <a:lstStyle/>
          <a:p>
            <a:pPr algn="ctr"/>
            <a:r>
              <a:rPr lang="en-US" sz="3400" b="0" cap="none" spc="0" dirty="0" err="1" smtClean="0">
                <a:ln w="18415" cmpd="sng">
                  <a:solidFill>
                    <a:srgbClr val="666699"/>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63500" dir="3600000" algn="tl" rotWithShape="0">
                    <a:srgbClr val="000000">
                      <a:alpha val="70000"/>
                    </a:srgbClr>
                  </a:outerShdw>
                </a:effectLst>
                <a:latin typeface="Arial" pitchFamily="34" charset="0"/>
                <a:cs typeface="Arial" pitchFamily="34" charset="0"/>
              </a:rPr>
              <a:t>Qamar</a:t>
            </a:r>
            <a:r>
              <a:rPr lang="en-US" sz="3400" b="0" cap="none" spc="0" dirty="0" smtClean="0">
                <a:ln w="18415" cmpd="sng">
                  <a:solidFill>
                    <a:srgbClr val="666699"/>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63500" dir="3600000" algn="tl" rotWithShape="0">
                    <a:srgbClr val="000000">
                      <a:alpha val="70000"/>
                    </a:srgbClr>
                  </a:outerShdw>
                </a:effectLst>
                <a:latin typeface="Arial" pitchFamily="34" charset="0"/>
                <a:cs typeface="Arial" pitchFamily="34" charset="0"/>
              </a:rPr>
              <a:t> Abu </a:t>
            </a:r>
            <a:r>
              <a:rPr lang="en-US" sz="3400" b="0" cap="none" spc="0" dirty="0" err="1" smtClean="0">
                <a:ln w="18415" cmpd="sng">
                  <a:solidFill>
                    <a:srgbClr val="666699"/>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63500" dir="3600000" algn="tl" rotWithShape="0">
                    <a:srgbClr val="000000">
                      <a:alpha val="70000"/>
                    </a:srgbClr>
                  </a:outerShdw>
                </a:effectLst>
                <a:latin typeface="Arial" pitchFamily="34" charset="0"/>
                <a:cs typeface="Arial" pitchFamily="34" charset="0"/>
              </a:rPr>
              <a:t>Bakir</a:t>
            </a:r>
            <a:endParaRPr lang="ar-JO" sz="3400" b="0" cap="none" spc="0" dirty="0">
              <a:ln w="18415" cmpd="sng">
                <a:solidFill>
                  <a:srgbClr val="666699"/>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63500" dir="3600000" algn="tl" rotWithShape="0">
                  <a:srgbClr val="000000">
                    <a:alpha val="70000"/>
                  </a:srgbClr>
                </a:outerShdw>
              </a:effectLst>
            </a:endParaRPr>
          </a:p>
        </p:txBody>
      </p:sp>
      <p:sp>
        <p:nvSpPr>
          <p:cNvPr id="16" name="Rectangle 15"/>
          <p:cNvSpPr/>
          <p:nvPr/>
        </p:nvSpPr>
        <p:spPr>
          <a:xfrm>
            <a:off x="4956922" y="4343400"/>
            <a:ext cx="3501278" cy="615553"/>
          </a:xfrm>
          <a:prstGeom prst="rect">
            <a:avLst/>
          </a:prstGeom>
          <a:noFill/>
        </p:spPr>
        <p:txBody>
          <a:bodyPr wrap="none" lIns="91440" tIns="45720" rIns="91440" bIns="45720">
            <a:spAutoFit/>
          </a:bodyPr>
          <a:lstStyle/>
          <a:p>
            <a:pPr algn="ctr"/>
            <a:r>
              <a:rPr lang="en-US" sz="3400" b="0" cap="none" spc="0" dirty="0" err="1" smtClean="0">
                <a:ln w="18415" cmpd="sng">
                  <a:solidFill>
                    <a:srgbClr val="666699"/>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63500" dir="3600000" algn="tl" rotWithShape="0">
                    <a:srgbClr val="000000">
                      <a:alpha val="70000"/>
                    </a:srgbClr>
                  </a:outerShdw>
                </a:effectLst>
                <a:latin typeface="Arial" pitchFamily="34" charset="0"/>
                <a:cs typeface="Arial" pitchFamily="34" charset="0"/>
              </a:rPr>
              <a:t>Kameel</a:t>
            </a:r>
            <a:r>
              <a:rPr lang="en-US" sz="3400" b="0" cap="none" spc="0" dirty="0" smtClean="0">
                <a:ln w="18415" cmpd="sng">
                  <a:solidFill>
                    <a:srgbClr val="666699"/>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63500" dir="3600000" algn="tl" rotWithShape="0">
                    <a:srgbClr val="000000">
                      <a:alpha val="70000"/>
                    </a:srgbClr>
                  </a:outerShdw>
                </a:effectLst>
                <a:latin typeface="Arial" pitchFamily="34" charset="0"/>
                <a:cs typeface="Arial" pitchFamily="34" charset="0"/>
              </a:rPr>
              <a:t> </a:t>
            </a:r>
            <a:r>
              <a:rPr lang="en-US" sz="3400" b="0" cap="none" spc="0" dirty="0" err="1" smtClean="0">
                <a:ln w="18415" cmpd="sng">
                  <a:solidFill>
                    <a:srgbClr val="666699"/>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63500" dir="3600000" algn="tl" rotWithShape="0">
                    <a:srgbClr val="000000">
                      <a:alpha val="70000"/>
                    </a:srgbClr>
                  </a:outerShdw>
                </a:effectLst>
                <a:latin typeface="Arial" pitchFamily="34" charset="0"/>
                <a:cs typeface="Arial" pitchFamily="34" charset="0"/>
              </a:rPr>
              <a:t>Sama’an</a:t>
            </a:r>
            <a:endParaRPr lang="ar-JO" sz="3400" b="0" cap="none" spc="0" dirty="0">
              <a:ln w="18415" cmpd="sng">
                <a:solidFill>
                  <a:srgbClr val="666699"/>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0914734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a:off x="0" y="0"/>
            <a:ext cx="35378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flipV="1">
            <a:off x="8790215" y="10"/>
            <a:ext cx="35378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rot="5400000">
            <a:off x="4354400" y="-4000604"/>
            <a:ext cx="435202" cy="84364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rot="16200000">
            <a:off x="4354399" y="2416628"/>
            <a:ext cx="435202" cy="84364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0" y="2057400"/>
            <a:ext cx="7620000" cy="3046988"/>
          </a:xfrm>
          <a:prstGeom prst="rect">
            <a:avLst/>
          </a:prstGeom>
        </p:spPr>
        <p:txBody>
          <a:bodyPr wrap="square">
            <a:spAutoFit/>
          </a:bodyPr>
          <a:lstStyle/>
          <a:p>
            <a:pPr algn="just" rtl="0"/>
            <a:r>
              <a:rPr lang="en-US" sz="2400" dirty="0" err="1" smtClean="0">
                <a:solidFill>
                  <a:srgbClr val="480000"/>
                </a:solidFill>
                <a:latin typeface="Arial" pitchFamily="34" charset="0"/>
                <a:cs typeface="Arial" pitchFamily="34" charset="0"/>
              </a:rPr>
              <a:t>Hiba</a:t>
            </a:r>
            <a:r>
              <a:rPr lang="en-US" sz="2400" dirty="0" smtClean="0">
                <a:solidFill>
                  <a:srgbClr val="480000"/>
                </a:solidFill>
                <a:latin typeface="Arial" pitchFamily="34" charset="0"/>
                <a:cs typeface="Arial" pitchFamily="34" charset="0"/>
              </a:rPr>
              <a:t>, A. </a:t>
            </a:r>
            <a:r>
              <a:rPr lang="en-US" sz="2400" dirty="0" err="1" smtClean="0">
                <a:solidFill>
                  <a:srgbClr val="480000"/>
                </a:solidFill>
                <a:latin typeface="Arial" pitchFamily="34" charset="0"/>
                <a:cs typeface="Arial" pitchFamily="34" charset="0"/>
              </a:rPr>
              <a:t>Bawad</a:t>
            </a:r>
            <a:r>
              <a:rPr lang="en-US" sz="2400" dirty="0" smtClean="0">
                <a:solidFill>
                  <a:srgbClr val="480000"/>
                </a:solidFill>
                <a:latin typeface="Arial" pitchFamily="34" charset="0"/>
                <a:cs typeface="Arial" pitchFamily="34" charset="0"/>
              </a:rPr>
              <a:t>. Developing a meal-planning exchange list for traditional dishes in Jordan</a:t>
            </a:r>
            <a:r>
              <a:rPr lang="en-US" sz="2400" dirty="0">
                <a:solidFill>
                  <a:srgbClr val="480000"/>
                </a:solidFill>
                <a:latin typeface="Arial" pitchFamily="34" charset="0"/>
                <a:cs typeface="Arial" pitchFamily="34" charset="0"/>
              </a:rPr>
              <a:t>.</a:t>
            </a:r>
            <a:r>
              <a:rPr lang="en-US" sz="2400" dirty="0" smtClean="0">
                <a:solidFill>
                  <a:srgbClr val="480000"/>
                </a:solidFill>
                <a:latin typeface="Arial" pitchFamily="34" charset="0"/>
                <a:cs typeface="Arial" pitchFamily="34" charset="0"/>
              </a:rPr>
              <a:t> Journal of the American Dietetic Association.</a:t>
            </a:r>
          </a:p>
          <a:p>
            <a:pPr algn="just" rtl="0"/>
            <a:endParaRPr lang="en-US" sz="2400" dirty="0">
              <a:latin typeface="Arial" pitchFamily="34" charset="0"/>
              <a:cs typeface="Arial" pitchFamily="34" charset="0"/>
            </a:endParaRPr>
          </a:p>
          <a:p>
            <a:pPr algn="just" rtl="0"/>
            <a:r>
              <a:rPr lang="en-US" sz="2400" dirty="0" smtClean="0">
                <a:solidFill>
                  <a:srgbClr val="480000"/>
                </a:solidFill>
                <a:latin typeface="Arial" pitchFamily="34" charset="0"/>
                <a:cs typeface="Arial" pitchFamily="34" charset="0"/>
              </a:rPr>
              <a:t>Traditional Foods in Jordan. From Meat Products to Dairy Foods. (2021). Book available online.</a:t>
            </a:r>
          </a:p>
          <a:p>
            <a:pPr algn="just" rtl="0"/>
            <a:endParaRPr lang="en-US" sz="2400" dirty="0">
              <a:solidFill>
                <a:srgbClr val="480000"/>
              </a:solidFill>
              <a:latin typeface="Arial" pitchFamily="34" charset="0"/>
              <a:cs typeface="Arial" pitchFamily="34" charset="0"/>
            </a:endParaRPr>
          </a:p>
          <a:p>
            <a:pPr algn="just" rtl="0"/>
            <a:r>
              <a:rPr lang="en-US" sz="2400">
                <a:solidFill>
                  <a:srgbClr val="480000"/>
                </a:solidFill>
                <a:latin typeface="Arial" pitchFamily="34" charset="0"/>
                <a:cs typeface="Arial" pitchFamily="34" charset="0"/>
              </a:rPr>
              <a:t>https://www.touristjordan.com/popular-jordanian-food/</a:t>
            </a:r>
            <a:endParaRPr lang="ar-JO" sz="2400" dirty="0">
              <a:solidFill>
                <a:srgbClr val="480000"/>
              </a:solidFill>
              <a:latin typeface="Arial" pitchFamily="34" charset="0"/>
              <a:cs typeface="Arial" pitchFamily="34" charset="0"/>
            </a:endParaRPr>
          </a:p>
        </p:txBody>
      </p:sp>
      <p:sp>
        <p:nvSpPr>
          <p:cNvPr id="8" name="Rectangle 7"/>
          <p:cNvSpPr/>
          <p:nvPr/>
        </p:nvSpPr>
        <p:spPr>
          <a:xfrm>
            <a:off x="2585561" y="762000"/>
            <a:ext cx="4120039" cy="1015663"/>
          </a:xfrm>
          <a:prstGeom prst="rect">
            <a:avLst/>
          </a:prstGeom>
        </p:spPr>
        <p:txBody>
          <a:bodyPr wrap="none">
            <a:spAutoFit/>
          </a:bodyPr>
          <a:lstStyle/>
          <a:p>
            <a:r>
              <a:rPr lang="en-US" sz="6000" b="1" dirty="0" smtClean="0">
                <a:ln w="38100" cmpd="dbl">
                  <a:solidFill>
                    <a:srgbClr val="7E0000"/>
                  </a:solidFill>
                  <a:prstDash val="solid"/>
                  <a:miter lim="800000"/>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7020000" algn="tl">
                    <a:srgbClr val="000000">
                      <a:alpha val="35000"/>
                    </a:srgbClr>
                  </a:outerShdw>
                </a:effectLst>
                <a:latin typeface="Arial" pitchFamily="34" charset="0"/>
                <a:cs typeface="Arial" pitchFamily="34" charset="0"/>
              </a:rPr>
              <a:t>Resources</a:t>
            </a:r>
            <a:endParaRPr lang="ar-JO" dirty="0">
              <a:blipFill dpi="0" rotWithShape="1">
                <a:blip r:embed="rId3">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240914734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752600"/>
            <a:ext cx="7696200" cy="4648200"/>
          </a:xfrm>
        </p:spPr>
        <p:txBody>
          <a:bodyPr>
            <a:noAutofit/>
          </a:bodyPr>
          <a:lstStyle/>
          <a:p>
            <a:pPr algn="just" rtl="0">
              <a:lnSpc>
                <a:spcPts val="4000"/>
              </a:lnSpc>
            </a:pPr>
            <a:r>
              <a:rPr lang="en-US" sz="2400" b="0" i="0" dirty="0" smtClean="0">
                <a:solidFill>
                  <a:srgbClr val="480000"/>
                </a:solidFill>
                <a:effectLst/>
                <a:latin typeface="Arial" pitchFamily="34" charset="0"/>
                <a:cs typeface="Arial" pitchFamily="34" charset="0"/>
              </a:rPr>
              <a:t>Jordan is famous for its spectacular food filled with Levantine flavors. There is no real count for the most delicious traditional dishes that the Jordanians pride themselves with. Some of them, though, you cannot leave Jordan without trying.</a:t>
            </a:r>
          </a:p>
          <a:p>
            <a:pPr algn="just" rtl="0"/>
            <a:endParaRPr lang="en-US" sz="2400" dirty="0">
              <a:solidFill>
                <a:srgbClr val="480000"/>
              </a:solidFill>
              <a:latin typeface="Arial" pitchFamily="34" charset="0"/>
              <a:cs typeface="Arial" pitchFamily="34" charset="0"/>
            </a:endParaRPr>
          </a:p>
          <a:p>
            <a:pPr algn="just" rtl="0">
              <a:lnSpc>
                <a:spcPts val="4000"/>
              </a:lnSpc>
            </a:pPr>
            <a:r>
              <a:rPr lang="en-US" sz="2400" dirty="0" smtClean="0">
                <a:solidFill>
                  <a:srgbClr val="480000"/>
                </a:solidFill>
                <a:latin typeface="Arial" pitchFamily="34" charset="0"/>
                <a:cs typeface="Arial" pitchFamily="34" charset="0"/>
              </a:rPr>
              <a:t>The following presentation contains information about </a:t>
            </a:r>
            <a:r>
              <a:rPr lang="en-US" sz="2400" b="1" dirty="0" smtClean="0">
                <a:solidFill>
                  <a:srgbClr val="480000"/>
                </a:solidFill>
                <a:latin typeface="Arial" pitchFamily="34" charset="0"/>
                <a:cs typeface="Arial" pitchFamily="34" charset="0"/>
              </a:rPr>
              <a:t>three Jordanian dishes </a:t>
            </a:r>
            <a:r>
              <a:rPr lang="en-US" sz="2400" dirty="0" smtClean="0">
                <a:solidFill>
                  <a:srgbClr val="480000"/>
                </a:solidFill>
                <a:latin typeface="Arial" pitchFamily="34" charset="0"/>
                <a:cs typeface="Arial" pitchFamily="34" charset="0"/>
              </a:rPr>
              <a:t>that we encourage you to try.</a:t>
            </a:r>
            <a:endParaRPr lang="ar-JO" sz="2400" dirty="0">
              <a:solidFill>
                <a:srgbClr val="480000"/>
              </a:solidFill>
              <a:latin typeface="Arial" pitchFamily="34" charset="0"/>
              <a:cs typeface="Arial" pitchFamily="34" charset="0"/>
            </a:endParaRPr>
          </a:p>
        </p:txBody>
      </p:sp>
      <p:pic>
        <p:nvPicPr>
          <p:cNvPr id="1026"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a:off x="0" y="0"/>
            <a:ext cx="35378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flipV="1">
            <a:off x="8790215" y="10"/>
            <a:ext cx="35378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rot="5400000">
            <a:off x="4354400" y="-4000604"/>
            <a:ext cx="435202" cy="84364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rot="16200000">
            <a:off x="4354399" y="2416628"/>
            <a:ext cx="435202" cy="843643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31448" y="762000"/>
            <a:ext cx="8258769" cy="969496"/>
          </a:xfrm>
          <a:prstGeom prst="rect">
            <a:avLst/>
          </a:prstGeom>
          <a:noFill/>
        </p:spPr>
        <p:txBody>
          <a:bodyPr wrap="square" lIns="91440" tIns="45720" rIns="91440" bIns="45720">
            <a:spAutoFit/>
          </a:bodyPr>
          <a:lstStyle/>
          <a:p>
            <a:pPr algn="ctr"/>
            <a:r>
              <a:rPr lang="en-US" sz="5600" dirty="0" smtClean="0">
                <a:ln w="18415" cmpd="sng">
                  <a:solidFill>
                    <a:srgbClr val="006600"/>
                  </a:solidFill>
                  <a:prstDash val="solid"/>
                </a:ln>
                <a:blipFill>
                  <a:blip r:embed="rId3"/>
                  <a:stretch>
                    <a:fillRect/>
                  </a:stretch>
                </a:blipFill>
                <a:effectLst>
                  <a:outerShdw blurRad="63500" dir="3600000" algn="tl" rotWithShape="0">
                    <a:srgbClr val="000000">
                      <a:alpha val="70000"/>
                    </a:srgbClr>
                  </a:outerShdw>
                </a:effectLst>
              </a:rPr>
              <a:t>Traditional</a:t>
            </a:r>
            <a:r>
              <a:rPr lang="en-US" sz="5600" dirty="0" smtClean="0">
                <a:ln w="18415" cmpd="sng">
                  <a:solidFill>
                    <a:srgbClr val="FFFFFF"/>
                  </a:solidFill>
                  <a:prstDash val="solid"/>
                </a:ln>
                <a:blipFill>
                  <a:blip r:embed="rId3"/>
                  <a:stretch>
                    <a:fillRect/>
                  </a:stretch>
                </a:blipFill>
                <a:effectLst>
                  <a:outerShdw blurRad="63500" dir="3600000" algn="tl" rotWithShape="0">
                    <a:srgbClr val="000000">
                      <a:alpha val="70000"/>
                    </a:srgbClr>
                  </a:outerShdw>
                </a:effectLst>
              </a:rPr>
              <a:t> </a:t>
            </a:r>
            <a:r>
              <a:rPr lang="en-US" sz="5600" dirty="0" smtClean="0">
                <a:ln w="18415" cmpd="sng">
                  <a:solidFill>
                    <a:srgbClr val="C00000"/>
                  </a:solidFill>
                  <a:prstDash val="solid"/>
                </a:ln>
                <a:blipFill>
                  <a:blip r:embed="rId3"/>
                  <a:stretch>
                    <a:fillRect/>
                  </a:stretch>
                </a:blipFill>
                <a:effectLst>
                  <a:outerShdw blurRad="63500" dir="3600000" algn="tl" rotWithShape="0">
                    <a:srgbClr val="000000">
                      <a:alpha val="70000"/>
                    </a:srgbClr>
                  </a:outerShdw>
                </a:effectLst>
              </a:rPr>
              <a:t>Jordanian</a:t>
            </a:r>
            <a:r>
              <a:rPr lang="en-US" sz="5600" dirty="0" smtClean="0">
                <a:ln w="18415" cmpd="sng">
                  <a:solidFill>
                    <a:srgbClr val="FFFFFF"/>
                  </a:solidFill>
                  <a:prstDash val="solid"/>
                </a:ln>
                <a:blipFill>
                  <a:blip r:embed="rId3"/>
                  <a:stretch>
                    <a:fillRect/>
                  </a:stretch>
                </a:blipFill>
                <a:effectLst>
                  <a:outerShdw blurRad="63500" dir="3600000" algn="tl" rotWithShape="0">
                    <a:srgbClr val="000000">
                      <a:alpha val="70000"/>
                    </a:srgbClr>
                  </a:outerShdw>
                </a:effectLst>
              </a:rPr>
              <a:t> </a:t>
            </a:r>
            <a:r>
              <a:rPr lang="en-US" sz="5600" dirty="0" smtClean="0">
                <a:ln w="18415" cmpd="sng">
                  <a:solidFill>
                    <a:schemeClr val="tx1">
                      <a:lumMod val="95000"/>
                      <a:lumOff val="5000"/>
                    </a:schemeClr>
                  </a:solidFill>
                  <a:prstDash val="solid"/>
                </a:ln>
                <a:blipFill>
                  <a:blip r:embed="rId3"/>
                  <a:stretch>
                    <a:fillRect/>
                  </a:stretch>
                </a:blipFill>
                <a:effectLst>
                  <a:outerShdw blurRad="63500" dir="3600000" algn="tl" rotWithShape="0">
                    <a:srgbClr val="000000">
                      <a:alpha val="70000"/>
                    </a:srgbClr>
                  </a:outerShdw>
                </a:effectLst>
              </a:rPr>
              <a:t>Foods</a:t>
            </a:r>
            <a:endParaRPr lang="en-US" sz="5600" b="0" cap="none" spc="0" dirty="0">
              <a:ln w="18415" cmpd="sng">
                <a:solidFill>
                  <a:schemeClr val="tx1">
                    <a:lumMod val="95000"/>
                    <a:lumOff val="5000"/>
                  </a:schemeClr>
                </a:solidFill>
                <a:prstDash val="solid"/>
              </a:ln>
              <a:blipFill>
                <a:blip r:embed="rId3"/>
                <a:stretch>
                  <a:fillRect/>
                </a:stretch>
              </a:blip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2631378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a:off x="0" y="0"/>
            <a:ext cx="35378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flipV="1">
            <a:off x="8790215" y="10"/>
            <a:ext cx="35378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rot="5400000">
            <a:off x="4354400" y="-4000604"/>
            <a:ext cx="435202" cy="84364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rot="16200000">
            <a:off x="4354399" y="2416628"/>
            <a:ext cx="435202" cy="84364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19400" y="685800"/>
            <a:ext cx="3505200" cy="1015663"/>
          </a:xfrm>
          <a:prstGeom prst="rect">
            <a:avLst/>
          </a:prstGeom>
          <a:noFill/>
        </p:spPr>
        <p:txBody>
          <a:bodyPr wrap="square" lIns="91440" tIns="45720" rIns="91440" bIns="45720">
            <a:spAutoFit/>
          </a:bodyPr>
          <a:lstStyle/>
          <a:p>
            <a:pPr algn="ctr"/>
            <a:r>
              <a:rPr lang="en-US" sz="6000" b="1" cap="none" spc="0" dirty="0" err="1" smtClean="0">
                <a:ln w="38100" cmpd="dbl">
                  <a:solidFill>
                    <a:srgbClr val="7E0000"/>
                  </a:solidFill>
                  <a:prstDash val="solid"/>
                  <a:miter lim="800000"/>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7020000" algn="tl">
                    <a:srgbClr val="000000">
                      <a:alpha val="35000"/>
                    </a:srgbClr>
                  </a:outerShdw>
                </a:effectLst>
                <a:latin typeface="Arial" pitchFamily="34" charset="0"/>
                <a:cs typeface="Arial" pitchFamily="34" charset="0"/>
              </a:rPr>
              <a:t>Mansaf</a:t>
            </a:r>
            <a:endParaRPr lang="en-US" sz="6000" b="1" cap="none" spc="0" dirty="0">
              <a:ln w="38100" cmpd="dbl">
                <a:solidFill>
                  <a:srgbClr val="7E0000"/>
                </a:solidFill>
                <a:prstDash val="solid"/>
                <a:miter lim="800000"/>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7020000" algn="tl">
                  <a:srgbClr val="000000">
                    <a:alpha val="35000"/>
                  </a:srgbClr>
                </a:outerShdw>
              </a:effectLst>
              <a:latin typeface="Arial" pitchFamily="34" charset="0"/>
              <a:cs typeface="Arial" pitchFamily="34" charset="0"/>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812" r="7812"/>
          <a:stretch/>
        </p:blipFill>
        <p:spPr bwMode="auto">
          <a:xfrm>
            <a:off x="1371600" y="1812358"/>
            <a:ext cx="6311163" cy="42074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80407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a:off x="0" y="0"/>
            <a:ext cx="35378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flipV="1">
            <a:off x="8790215" y="10"/>
            <a:ext cx="35378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rot="5400000">
            <a:off x="4354400" y="-4000604"/>
            <a:ext cx="435202" cy="84364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rot="16200000">
            <a:off x="4354399" y="2416628"/>
            <a:ext cx="435202" cy="84364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819400" y="609600"/>
            <a:ext cx="3505200" cy="1015663"/>
          </a:xfrm>
          <a:prstGeom prst="rect">
            <a:avLst/>
          </a:prstGeom>
          <a:noFill/>
        </p:spPr>
        <p:txBody>
          <a:bodyPr wrap="square" lIns="91440" tIns="45720" rIns="91440" bIns="45720">
            <a:spAutoFit/>
          </a:bodyPr>
          <a:lstStyle/>
          <a:p>
            <a:pPr algn="ctr"/>
            <a:r>
              <a:rPr lang="en-US" sz="6000" b="1" cap="none" spc="0" dirty="0" err="1" smtClean="0">
                <a:ln w="38100" cmpd="dbl">
                  <a:solidFill>
                    <a:srgbClr val="7E0000"/>
                  </a:solidFill>
                  <a:prstDash val="solid"/>
                  <a:miter lim="800000"/>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7020000" algn="tl">
                    <a:srgbClr val="000000">
                      <a:alpha val="35000"/>
                    </a:srgbClr>
                  </a:outerShdw>
                </a:effectLst>
                <a:latin typeface="Arial" pitchFamily="34" charset="0"/>
                <a:cs typeface="Arial" pitchFamily="34" charset="0"/>
              </a:rPr>
              <a:t>Mansaf</a:t>
            </a:r>
            <a:endParaRPr lang="en-US" sz="6000" b="1" cap="none" spc="0" dirty="0">
              <a:ln w="38100" cmpd="dbl">
                <a:solidFill>
                  <a:srgbClr val="7E0000"/>
                </a:solidFill>
                <a:prstDash val="solid"/>
                <a:miter lim="800000"/>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7020000" algn="tl">
                  <a:srgbClr val="000000">
                    <a:alpha val="35000"/>
                  </a:srgbClr>
                </a:outerShdw>
              </a:effectLst>
              <a:latin typeface="Arial" pitchFamily="34" charset="0"/>
              <a:cs typeface="Arial" pitchFamily="34" charset="0"/>
            </a:endParaRPr>
          </a:p>
        </p:txBody>
      </p:sp>
      <p:sp>
        <p:nvSpPr>
          <p:cNvPr id="10" name="Subtitle 2"/>
          <p:cNvSpPr>
            <a:spLocks noGrp="1"/>
          </p:cNvSpPr>
          <p:nvPr>
            <p:ph type="subTitle" idx="1"/>
          </p:nvPr>
        </p:nvSpPr>
        <p:spPr>
          <a:xfrm>
            <a:off x="762000" y="1600200"/>
            <a:ext cx="7696200" cy="4648200"/>
          </a:xfrm>
        </p:spPr>
        <p:txBody>
          <a:bodyPr>
            <a:noAutofit/>
          </a:bodyPr>
          <a:lstStyle/>
          <a:p>
            <a:pPr algn="just" rtl="0">
              <a:lnSpc>
                <a:spcPts val="4000"/>
              </a:lnSpc>
            </a:pPr>
            <a:r>
              <a:rPr lang="en-US" sz="2400" b="0" i="0" dirty="0" smtClean="0">
                <a:solidFill>
                  <a:srgbClr val="480000"/>
                </a:solidFill>
                <a:effectLst/>
                <a:latin typeface="Arial" pitchFamily="34" charset="0"/>
                <a:cs typeface="Arial" pitchFamily="34" charset="0"/>
              </a:rPr>
              <a:t>Jordan’s most famous traditional dish and a nationally celebrated pride is </a:t>
            </a:r>
            <a:r>
              <a:rPr lang="en-US" sz="2400" b="1" dirty="0" err="1">
                <a:solidFill>
                  <a:srgbClr val="480000"/>
                </a:solidFill>
                <a:latin typeface="Arial" pitchFamily="34" charset="0"/>
                <a:cs typeface="Arial" pitchFamily="34" charset="0"/>
              </a:rPr>
              <a:t>M</a:t>
            </a:r>
            <a:r>
              <a:rPr lang="en-US" sz="2400" b="1" i="0" dirty="0" err="1" smtClean="0">
                <a:solidFill>
                  <a:srgbClr val="480000"/>
                </a:solidFill>
                <a:effectLst/>
                <a:latin typeface="Arial" pitchFamily="34" charset="0"/>
                <a:cs typeface="Arial" pitchFamily="34" charset="0"/>
              </a:rPr>
              <a:t>ansaf</a:t>
            </a:r>
            <a:r>
              <a:rPr lang="en-US" sz="2400" b="0" i="0" dirty="0" smtClean="0">
                <a:solidFill>
                  <a:srgbClr val="480000"/>
                </a:solidFill>
                <a:effectLst/>
                <a:latin typeface="Arial" pitchFamily="34" charset="0"/>
                <a:cs typeface="Arial" pitchFamily="34" charset="0"/>
              </a:rPr>
              <a:t>. The very fatty dish consists of rice stirred with heavy domestic margarine, cooked separately from the thick yogurt essence, and is stirred until boiled. Big lumps of meat are added to the yogurt to cook until it’s well-done.</a:t>
            </a:r>
          </a:p>
          <a:p>
            <a:pPr algn="just" rtl="0"/>
            <a:endParaRPr lang="en-US" sz="1200" dirty="0">
              <a:solidFill>
                <a:srgbClr val="480000"/>
              </a:solidFill>
              <a:latin typeface="Figtree"/>
            </a:endParaRPr>
          </a:p>
          <a:p>
            <a:pPr algn="just" rtl="0">
              <a:lnSpc>
                <a:spcPts val="4000"/>
              </a:lnSpc>
            </a:pPr>
            <a:r>
              <a:rPr lang="en-US" sz="2400" b="1" i="0" dirty="0" err="1" smtClean="0">
                <a:solidFill>
                  <a:srgbClr val="480000"/>
                </a:solidFill>
                <a:effectLst/>
                <a:latin typeface="Figtree"/>
              </a:rPr>
              <a:t>Manasf</a:t>
            </a:r>
            <a:r>
              <a:rPr lang="en-US" sz="2400" b="0" i="0" dirty="0" smtClean="0">
                <a:solidFill>
                  <a:srgbClr val="480000"/>
                </a:solidFill>
                <a:effectLst/>
                <a:latin typeface="Figtree"/>
              </a:rPr>
              <a:t> Is closely associated with the </a:t>
            </a:r>
            <a:r>
              <a:rPr lang="en-US" sz="2400" dirty="0">
                <a:solidFill>
                  <a:srgbClr val="480000"/>
                </a:solidFill>
                <a:latin typeface="Figtree"/>
              </a:rPr>
              <a:t>B</a:t>
            </a:r>
            <a:r>
              <a:rPr lang="en-US" sz="2400" b="0" i="0" dirty="0" smtClean="0">
                <a:solidFill>
                  <a:srgbClr val="480000"/>
                </a:solidFill>
                <a:effectLst/>
                <a:latin typeface="Figtree"/>
              </a:rPr>
              <a:t>edouin culture of Jordan, and particularly </a:t>
            </a:r>
            <a:r>
              <a:rPr lang="en-US" sz="2400" b="1" i="0" dirty="0" smtClean="0">
                <a:solidFill>
                  <a:srgbClr val="480000"/>
                </a:solidFill>
                <a:effectLst/>
                <a:latin typeface="Figtree"/>
              </a:rPr>
              <a:t>in </a:t>
            </a:r>
            <a:r>
              <a:rPr lang="en-US" sz="2400" b="1" i="0" dirty="0" err="1" smtClean="0">
                <a:solidFill>
                  <a:srgbClr val="480000"/>
                </a:solidFill>
                <a:effectLst/>
                <a:latin typeface="Figtree"/>
              </a:rPr>
              <a:t>Karak</a:t>
            </a:r>
            <a:r>
              <a:rPr lang="en-US" sz="2400" b="0" i="0" dirty="0" smtClean="0">
                <a:solidFill>
                  <a:srgbClr val="480000"/>
                </a:solidFill>
                <a:effectLst/>
                <a:latin typeface="Figtree"/>
              </a:rPr>
              <a:t>, south of Jordan.</a:t>
            </a:r>
          </a:p>
          <a:p>
            <a:pPr algn="just" rtl="0">
              <a:lnSpc>
                <a:spcPts val="4000"/>
              </a:lnSpc>
            </a:pPr>
            <a:endParaRPr lang="ar-JO" sz="2400" dirty="0">
              <a:solidFill>
                <a:srgbClr val="480000"/>
              </a:solidFill>
            </a:endParaRPr>
          </a:p>
        </p:txBody>
      </p:sp>
    </p:spTree>
    <p:extLst>
      <p:ext uri="{BB962C8B-B14F-4D97-AF65-F5344CB8AC3E}">
        <p14:creationId xmlns:p14="http://schemas.microsoft.com/office/powerpoint/2010/main" val="212760281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a:off x="0" y="0"/>
            <a:ext cx="35378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flipV="1">
            <a:off x="8790215" y="10"/>
            <a:ext cx="35378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rot="5400000">
            <a:off x="4354400" y="-4000604"/>
            <a:ext cx="435202" cy="84364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rot="16200000">
            <a:off x="4354399" y="2416628"/>
            <a:ext cx="435202" cy="843643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https://cdn-v2.theculturetrip.com/10x/wp-content/uploads/2017/03/b49d1b867772f191a0dbcda19596982aef8428cd.webp"/>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1828800"/>
            <a:ext cx="5810250" cy="43529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781083" y="685800"/>
            <a:ext cx="3647153" cy="923330"/>
          </a:xfrm>
          <a:prstGeom prst="rect">
            <a:avLst/>
          </a:prstGeom>
          <a:noFill/>
        </p:spPr>
        <p:txBody>
          <a:bodyPr wrap="none" lIns="91440" tIns="45720" rIns="91440" bIns="45720">
            <a:spAutoFit/>
          </a:bodyPr>
          <a:lstStyle/>
          <a:p>
            <a:pPr algn="ctr"/>
            <a:r>
              <a:rPr lang="en-US" sz="5400" b="1" cap="none" spc="0" dirty="0" err="1" smtClean="0">
                <a:ln w="38100" cmpd="dbl">
                  <a:solidFill>
                    <a:srgbClr val="7E0000"/>
                  </a:solidFill>
                  <a:prstDash val="solid"/>
                  <a:miter lim="800000"/>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7020000" algn="tl">
                    <a:srgbClr val="000000">
                      <a:alpha val="35000"/>
                    </a:srgbClr>
                  </a:outerShdw>
                </a:effectLst>
                <a:latin typeface="Arial" pitchFamily="34" charset="0"/>
                <a:cs typeface="Arial" pitchFamily="34" charset="0"/>
              </a:rPr>
              <a:t>Makmoura</a:t>
            </a:r>
            <a:endParaRPr lang="en-US" sz="5400" b="1" cap="none" spc="0" dirty="0">
              <a:ln w="38100" cmpd="dbl">
                <a:solidFill>
                  <a:srgbClr val="7E0000"/>
                </a:solidFill>
                <a:prstDash val="solid"/>
                <a:miter lim="800000"/>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7020000" algn="tl">
                  <a:srgbClr val="000000">
                    <a:alpha val="35000"/>
                  </a:srgbClr>
                </a:outerShdw>
              </a:effectLst>
              <a:latin typeface="Arial" pitchFamily="34" charset="0"/>
              <a:cs typeface="Arial" pitchFamily="34" charset="0"/>
            </a:endParaRPr>
          </a:p>
        </p:txBody>
      </p:sp>
    </p:spTree>
    <p:extLst>
      <p:ext uri="{BB962C8B-B14F-4D97-AF65-F5344CB8AC3E}">
        <p14:creationId xmlns:p14="http://schemas.microsoft.com/office/powerpoint/2010/main" val="84739119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600200"/>
            <a:ext cx="7696200" cy="4648200"/>
          </a:xfrm>
        </p:spPr>
        <p:txBody>
          <a:bodyPr>
            <a:noAutofit/>
          </a:bodyPr>
          <a:lstStyle/>
          <a:p>
            <a:pPr algn="just" rtl="0">
              <a:lnSpc>
                <a:spcPts val="4000"/>
              </a:lnSpc>
            </a:pPr>
            <a:r>
              <a:rPr lang="en-US" sz="2400" b="0" i="0" dirty="0" smtClean="0">
                <a:solidFill>
                  <a:srgbClr val="480000"/>
                </a:solidFill>
                <a:effectLst/>
                <a:latin typeface="Arial" pitchFamily="34" charset="0"/>
                <a:cs typeface="Arial" pitchFamily="34" charset="0"/>
              </a:rPr>
              <a:t>This is an old Jordanian-oriented dish, eaten mostly by people </a:t>
            </a:r>
            <a:r>
              <a:rPr lang="en-US" sz="2400" b="1" i="0" dirty="0" smtClean="0">
                <a:solidFill>
                  <a:srgbClr val="480000"/>
                </a:solidFill>
                <a:effectLst/>
                <a:latin typeface="Arial" pitchFamily="34" charset="0"/>
                <a:cs typeface="Arial" pitchFamily="34" charset="0"/>
              </a:rPr>
              <a:t>in North Jordan</a:t>
            </a:r>
            <a:r>
              <a:rPr lang="en-US" sz="2400" b="0" i="0" dirty="0" smtClean="0">
                <a:solidFill>
                  <a:srgbClr val="480000"/>
                </a:solidFill>
                <a:effectLst/>
                <a:latin typeface="Arial" pitchFamily="34" charset="0"/>
                <a:cs typeface="Arial" pitchFamily="34" charset="0"/>
              </a:rPr>
              <a:t>. Some Jordanians might not even recognize it, nonetheless, it is a traditional Jordanian dish deeply rooted to the country life. </a:t>
            </a:r>
            <a:r>
              <a:rPr lang="en-US" sz="2400" b="1" dirty="0" err="1" smtClean="0">
                <a:solidFill>
                  <a:srgbClr val="480000"/>
                </a:solidFill>
                <a:effectLst/>
                <a:latin typeface="Arial" pitchFamily="34" charset="0"/>
                <a:cs typeface="Arial" pitchFamily="34" charset="0"/>
              </a:rPr>
              <a:t>Makmoura</a:t>
            </a:r>
            <a:r>
              <a:rPr lang="en-US" sz="2400" b="0" i="0" dirty="0" smtClean="0">
                <a:solidFill>
                  <a:srgbClr val="480000"/>
                </a:solidFill>
                <a:effectLst/>
                <a:latin typeface="Arial" pitchFamily="34" charset="0"/>
                <a:cs typeface="Arial" pitchFamily="34" charset="0"/>
              </a:rPr>
              <a:t>, meaning buried, is exactly what it sounds like. Boiled chicken and onions are buried under a thick blanket of dough and cooked in the oven until well-done. It is later served in triangle pieces, exactly like cake.</a:t>
            </a:r>
            <a:endParaRPr lang="ar-JO" sz="2400" dirty="0">
              <a:solidFill>
                <a:srgbClr val="480000"/>
              </a:solidFill>
              <a:latin typeface="Arial" pitchFamily="34" charset="0"/>
              <a:cs typeface="Arial" pitchFamily="34" charset="0"/>
            </a:endParaRPr>
          </a:p>
        </p:txBody>
      </p:sp>
      <p:pic>
        <p:nvPicPr>
          <p:cNvPr id="1026"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a:off x="0" y="0"/>
            <a:ext cx="35378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flipV="1">
            <a:off x="8790215" y="10"/>
            <a:ext cx="35378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rot="5400000">
            <a:off x="4354400" y="-4000604"/>
            <a:ext cx="435202" cy="84364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rot="16200000">
            <a:off x="4354399" y="2416628"/>
            <a:ext cx="435202" cy="84364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781083" y="685800"/>
            <a:ext cx="3647153" cy="923330"/>
          </a:xfrm>
          <a:prstGeom prst="rect">
            <a:avLst/>
          </a:prstGeom>
          <a:noFill/>
        </p:spPr>
        <p:txBody>
          <a:bodyPr wrap="none" lIns="91440" tIns="45720" rIns="91440" bIns="45720">
            <a:spAutoFit/>
          </a:bodyPr>
          <a:lstStyle/>
          <a:p>
            <a:pPr algn="ctr"/>
            <a:r>
              <a:rPr lang="en-US" sz="5400" b="1" cap="none" spc="0" dirty="0" err="1" smtClean="0">
                <a:ln w="38100" cmpd="dbl">
                  <a:solidFill>
                    <a:srgbClr val="7E0000"/>
                  </a:solidFill>
                  <a:prstDash val="solid"/>
                  <a:miter lim="800000"/>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7020000" algn="tl">
                    <a:srgbClr val="000000">
                      <a:alpha val="35000"/>
                    </a:srgbClr>
                  </a:outerShdw>
                </a:effectLst>
                <a:latin typeface="Arial" pitchFamily="34" charset="0"/>
                <a:cs typeface="Arial" pitchFamily="34" charset="0"/>
              </a:rPr>
              <a:t>Makmoura</a:t>
            </a:r>
            <a:endParaRPr lang="en-US" sz="5400" b="1" cap="none" spc="0" dirty="0">
              <a:ln w="38100" cmpd="dbl">
                <a:solidFill>
                  <a:srgbClr val="7E0000"/>
                </a:solidFill>
                <a:prstDash val="solid"/>
                <a:miter lim="800000"/>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7020000" algn="tl">
                  <a:srgbClr val="000000">
                    <a:alpha val="35000"/>
                  </a:srgbClr>
                </a:outerShdw>
              </a:effectLst>
              <a:latin typeface="Arial" pitchFamily="34" charset="0"/>
              <a:cs typeface="Arial" pitchFamily="34" charset="0"/>
            </a:endParaRPr>
          </a:p>
        </p:txBody>
      </p:sp>
    </p:spTree>
    <p:extLst>
      <p:ext uri="{BB962C8B-B14F-4D97-AF65-F5344CB8AC3E}">
        <p14:creationId xmlns:p14="http://schemas.microsoft.com/office/powerpoint/2010/main" val="102930864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a:off x="0" y="0"/>
            <a:ext cx="35378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flipV="1">
            <a:off x="8790215" y="10"/>
            <a:ext cx="35378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rot="5400000">
            <a:off x="4354400" y="-4000604"/>
            <a:ext cx="435202" cy="84364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rot="16200000">
            <a:off x="4354399" y="2416628"/>
            <a:ext cx="435202" cy="84364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65482" y="762000"/>
            <a:ext cx="3735318" cy="1015663"/>
          </a:xfrm>
          <a:prstGeom prst="rect">
            <a:avLst/>
          </a:prstGeom>
        </p:spPr>
        <p:txBody>
          <a:bodyPr wrap="none">
            <a:spAutoFit/>
          </a:bodyPr>
          <a:lstStyle/>
          <a:p>
            <a:r>
              <a:rPr lang="en-US" sz="6000" b="1" dirty="0" err="1" smtClean="0">
                <a:ln w="38100" cmpd="dbl">
                  <a:solidFill>
                    <a:srgbClr val="7E0000"/>
                  </a:solidFill>
                  <a:prstDash val="solid"/>
                  <a:miter lim="800000"/>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7020000" algn="tl">
                    <a:srgbClr val="000000">
                      <a:alpha val="35000"/>
                    </a:srgbClr>
                  </a:outerShdw>
                </a:effectLst>
                <a:latin typeface="Arial" pitchFamily="34" charset="0"/>
                <a:cs typeface="Arial" pitchFamily="34" charset="0"/>
              </a:rPr>
              <a:t>Harrisseh</a:t>
            </a:r>
            <a:endParaRPr lang="ar-JO" dirty="0">
              <a:blipFill dpi="0" rotWithShape="1">
                <a:blip r:embed="rId3">
                  <a:extLst>
                    <a:ext uri="{28A0092B-C50C-407E-A947-70E740481C1C}">
                      <a14:useLocalDpi xmlns:a14="http://schemas.microsoft.com/office/drawing/2010/main" val="0"/>
                    </a:ext>
                  </a:extLst>
                </a:blip>
                <a:srcRect/>
                <a:stretch>
                  <a:fillRect/>
                </a:stretch>
              </a:blipFill>
            </a:endParaRP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786"/>
          <a:stretch/>
        </p:blipFill>
        <p:spPr bwMode="auto">
          <a:xfrm>
            <a:off x="974273" y="1930063"/>
            <a:ext cx="7407727" cy="42862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14734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a:off x="0" y="0"/>
            <a:ext cx="35378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flipV="1">
            <a:off x="8790215" y="10"/>
            <a:ext cx="35378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rot="5400000">
            <a:off x="4354400" y="-4000604"/>
            <a:ext cx="435202" cy="84364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دفتر ملاحظات 60 صفحة نقشة شماغ  عربي Notebook A5"/>
          <p:cNvPicPr>
            <a:picLocks noChangeAspect="1" noChangeArrowheads="1"/>
          </p:cNvPicPr>
          <p:nvPr/>
        </p:nvPicPr>
        <p:blipFill rotWithShape="1">
          <a:blip r:embed="rId2">
            <a:extLst>
              <a:ext uri="{28A0092B-C50C-407E-A947-70E740481C1C}">
                <a14:useLocalDpi xmlns:a14="http://schemas.microsoft.com/office/drawing/2010/main" val="0"/>
              </a:ext>
            </a:extLst>
          </a:blip>
          <a:srcRect l="46428" t="8992" r="39478" b="31105"/>
          <a:stretch/>
        </p:blipFill>
        <p:spPr bwMode="auto">
          <a:xfrm rot="16200000">
            <a:off x="4354399" y="2416628"/>
            <a:ext cx="435202" cy="84364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665482" y="762000"/>
            <a:ext cx="3735318" cy="1015663"/>
          </a:xfrm>
          <a:prstGeom prst="rect">
            <a:avLst/>
          </a:prstGeom>
        </p:spPr>
        <p:txBody>
          <a:bodyPr wrap="none">
            <a:spAutoFit/>
          </a:bodyPr>
          <a:lstStyle/>
          <a:p>
            <a:r>
              <a:rPr lang="en-US" sz="6000" b="1" dirty="0" err="1" smtClean="0">
                <a:ln w="38100" cmpd="dbl">
                  <a:solidFill>
                    <a:srgbClr val="7E0000"/>
                  </a:solidFill>
                  <a:prstDash val="solid"/>
                  <a:miter lim="800000"/>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7020000" algn="tl">
                    <a:srgbClr val="000000">
                      <a:alpha val="35000"/>
                    </a:srgbClr>
                  </a:outerShdw>
                </a:effectLst>
                <a:latin typeface="Arial" pitchFamily="34" charset="0"/>
                <a:cs typeface="Arial" pitchFamily="34" charset="0"/>
              </a:rPr>
              <a:t>Harrisseh</a:t>
            </a:r>
            <a:endParaRPr lang="ar-JO" dirty="0">
              <a:blipFill dpi="0" rotWithShape="1">
                <a:blip r:embed="rId3">
                  <a:extLst>
                    <a:ext uri="{28A0092B-C50C-407E-A947-70E740481C1C}">
                      <a14:useLocalDpi xmlns:a14="http://schemas.microsoft.com/office/drawing/2010/main" val="0"/>
                    </a:ext>
                  </a:extLst>
                </a:blip>
                <a:srcRect/>
                <a:stretch>
                  <a:fillRect/>
                </a:stretch>
              </a:blipFill>
            </a:endParaRPr>
          </a:p>
        </p:txBody>
      </p:sp>
      <p:sp>
        <p:nvSpPr>
          <p:cNvPr id="9" name="Subtitle 2"/>
          <p:cNvSpPr>
            <a:spLocks noGrp="1"/>
          </p:cNvSpPr>
          <p:nvPr>
            <p:ph type="subTitle" idx="1"/>
          </p:nvPr>
        </p:nvSpPr>
        <p:spPr>
          <a:xfrm>
            <a:off x="762000" y="1828800"/>
            <a:ext cx="7696200" cy="4648200"/>
          </a:xfrm>
        </p:spPr>
        <p:txBody>
          <a:bodyPr>
            <a:noAutofit/>
          </a:bodyPr>
          <a:lstStyle/>
          <a:p>
            <a:pPr algn="just" rtl="0">
              <a:lnSpc>
                <a:spcPts val="4000"/>
              </a:lnSpc>
            </a:pPr>
            <a:r>
              <a:rPr lang="en-US" sz="2400" b="1" i="0" dirty="0" err="1" smtClean="0">
                <a:solidFill>
                  <a:srgbClr val="480000"/>
                </a:solidFill>
                <a:effectLst/>
                <a:latin typeface="Arial" pitchFamily="34" charset="0"/>
                <a:cs typeface="Arial" pitchFamily="34" charset="0"/>
              </a:rPr>
              <a:t>Harisseh</a:t>
            </a:r>
            <a:r>
              <a:rPr lang="en-US" sz="2400" b="0" i="0" dirty="0" smtClean="0">
                <a:solidFill>
                  <a:srgbClr val="480000"/>
                </a:solidFill>
                <a:effectLst/>
                <a:latin typeface="Arial" pitchFamily="34" charset="0"/>
                <a:cs typeface="Arial" pitchFamily="34" charset="0"/>
              </a:rPr>
              <a:t> is indeed a well known sweet in Jordan, especially in the middle of part like </a:t>
            </a:r>
            <a:r>
              <a:rPr lang="en-US" sz="2400" b="1" i="0" dirty="0" smtClean="0">
                <a:solidFill>
                  <a:srgbClr val="480000"/>
                </a:solidFill>
                <a:effectLst/>
                <a:latin typeface="Arial" pitchFamily="34" charset="0"/>
                <a:cs typeface="Arial" pitchFamily="34" charset="0"/>
              </a:rPr>
              <a:t>in Salt</a:t>
            </a:r>
            <a:r>
              <a:rPr lang="en-US" sz="2400" b="0" i="0" dirty="0" smtClean="0">
                <a:solidFill>
                  <a:srgbClr val="480000"/>
                </a:solidFill>
                <a:effectLst/>
                <a:latin typeface="Arial" pitchFamily="34" charset="0"/>
                <a:cs typeface="Arial" pitchFamily="34" charset="0"/>
              </a:rPr>
              <a:t>. It's a semolina cake that is soaked in simple syrup, often flavored with orange blossom or rose water. The result is a moist and sweet dessert with a unique texture. When in Salt or other parts of Jordan, you can find </a:t>
            </a:r>
            <a:r>
              <a:rPr lang="en-US" sz="2400" b="1" i="0" dirty="0" err="1" smtClean="0">
                <a:solidFill>
                  <a:srgbClr val="480000"/>
                </a:solidFill>
                <a:effectLst/>
                <a:latin typeface="Arial" pitchFamily="34" charset="0"/>
                <a:cs typeface="Arial" pitchFamily="34" charset="0"/>
              </a:rPr>
              <a:t>Harisseh</a:t>
            </a:r>
            <a:r>
              <a:rPr lang="en-US" sz="2400" b="0" i="0" dirty="0" smtClean="0">
                <a:solidFill>
                  <a:srgbClr val="480000"/>
                </a:solidFill>
                <a:effectLst/>
                <a:latin typeface="Arial" pitchFamily="34" charset="0"/>
                <a:cs typeface="Arial" pitchFamily="34" charset="0"/>
              </a:rPr>
              <a:t> in local bakeries and sweet shops, offering you a taste of the country's delightful traditional sweets.</a:t>
            </a:r>
            <a:endParaRPr lang="ar-JO" sz="2400" dirty="0">
              <a:solidFill>
                <a:srgbClr val="480000"/>
              </a:solidFill>
              <a:latin typeface="Arial" pitchFamily="34" charset="0"/>
              <a:cs typeface="Arial" pitchFamily="34" charset="0"/>
            </a:endParaRPr>
          </a:p>
        </p:txBody>
      </p:sp>
    </p:spTree>
    <p:extLst>
      <p:ext uri="{BB962C8B-B14F-4D97-AF65-F5344CB8AC3E}">
        <p14:creationId xmlns:p14="http://schemas.microsoft.com/office/powerpoint/2010/main" val="240914734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دفتر ملاحظات 60 صفحة نقشة شماغ  عربي Notebook A5"/>
          <p:cNvPicPr>
            <a:picLocks noChangeAspect="1" noChangeArrowheads="1"/>
          </p:cNvPicPr>
          <p:nvPr/>
        </p:nvPicPr>
        <p:blipFill rotWithShape="1">
          <a:blip r:embed="rId3">
            <a:extLst>
              <a:ext uri="{28A0092B-C50C-407E-A947-70E740481C1C}">
                <a14:useLocalDpi xmlns:a14="http://schemas.microsoft.com/office/drawing/2010/main" val="0"/>
              </a:ext>
            </a:extLst>
          </a:blip>
          <a:srcRect l="46428" t="8992" r="39478" b="31105"/>
          <a:stretch/>
        </p:blipFill>
        <p:spPr bwMode="auto">
          <a:xfrm>
            <a:off x="0" y="0"/>
            <a:ext cx="35378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دفتر ملاحظات 60 صفحة نقشة شماغ  عربي Notebook A5"/>
          <p:cNvPicPr>
            <a:picLocks noChangeAspect="1" noChangeArrowheads="1"/>
          </p:cNvPicPr>
          <p:nvPr/>
        </p:nvPicPr>
        <p:blipFill rotWithShape="1">
          <a:blip r:embed="rId3">
            <a:extLst>
              <a:ext uri="{28A0092B-C50C-407E-A947-70E740481C1C}">
                <a14:useLocalDpi xmlns:a14="http://schemas.microsoft.com/office/drawing/2010/main" val="0"/>
              </a:ext>
            </a:extLst>
          </a:blip>
          <a:srcRect l="46428" t="8992" r="39478" b="31105"/>
          <a:stretch/>
        </p:blipFill>
        <p:spPr bwMode="auto">
          <a:xfrm flipV="1">
            <a:off x="8790215" y="10"/>
            <a:ext cx="35378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دفتر ملاحظات 60 صفحة نقشة شماغ  عربي Notebook A5"/>
          <p:cNvPicPr>
            <a:picLocks noChangeAspect="1" noChangeArrowheads="1"/>
          </p:cNvPicPr>
          <p:nvPr/>
        </p:nvPicPr>
        <p:blipFill rotWithShape="1">
          <a:blip r:embed="rId3">
            <a:extLst>
              <a:ext uri="{28A0092B-C50C-407E-A947-70E740481C1C}">
                <a14:useLocalDpi xmlns:a14="http://schemas.microsoft.com/office/drawing/2010/main" val="0"/>
              </a:ext>
            </a:extLst>
          </a:blip>
          <a:srcRect l="46428" t="8992" r="39478" b="31105"/>
          <a:stretch/>
        </p:blipFill>
        <p:spPr bwMode="auto">
          <a:xfrm rot="5400000">
            <a:off x="4354400" y="-4000604"/>
            <a:ext cx="435202" cy="84364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دفتر ملاحظات 60 صفحة نقشة شماغ  عربي Notebook A5"/>
          <p:cNvPicPr>
            <a:picLocks noChangeAspect="1" noChangeArrowheads="1"/>
          </p:cNvPicPr>
          <p:nvPr/>
        </p:nvPicPr>
        <p:blipFill rotWithShape="1">
          <a:blip r:embed="rId3">
            <a:extLst>
              <a:ext uri="{28A0092B-C50C-407E-A947-70E740481C1C}">
                <a14:useLocalDpi xmlns:a14="http://schemas.microsoft.com/office/drawing/2010/main" val="0"/>
              </a:ext>
            </a:extLst>
          </a:blip>
          <a:srcRect l="46428" t="8992" r="39478" b="31105"/>
          <a:stretch/>
        </p:blipFill>
        <p:spPr bwMode="auto">
          <a:xfrm rot="16200000">
            <a:off x="4354399" y="2416628"/>
            <a:ext cx="435202" cy="8436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4176148902"/>
              </p:ext>
            </p:extLst>
          </p:nvPr>
        </p:nvGraphicFramePr>
        <p:xfrm>
          <a:off x="2951163" y="685800"/>
          <a:ext cx="3241675" cy="550863"/>
        </p:xfrm>
        <a:graphic>
          <a:graphicData uri="http://schemas.openxmlformats.org/presentationml/2006/ole">
            <mc:AlternateContent xmlns:mc="http://schemas.openxmlformats.org/markup-compatibility/2006">
              <mc:Choice xmlns:v="urn:schemas-microsoft-com:vml" Requires="v">
                <p:oleObj spid="_x0000_s6152" name="Packager Shell Object" showAsIcon="1" r:id="rId4" imgW="3241080" imgH="551520" progId="Package">
                  <p:embed/>
                </p:oleObj>
              </mc:Choice>
              <mc:Fallback>
                <p:oleObj name="Packager Shell Object" showAsIcon="1" r:id="rId4" imgW="3241080" imgH="551520" progId="Package">
                  <p:embed/>
                  <p:pic>
                    <p:nvPicPr>
                      <p:cNvPr id="0" name=""/>
                      <p:cNvPicPr/>
                      <p:nvPr/>
                    </p:nvPicPr>
                    <p:blipFill>
                      <a:blip r:embed="rId5"/>
                      <a:stretch>
                        <a:fillRect/>
                      </a:stretch>
                    </p:blipFill>
                    <p:spPr>
                      <a:xfrm>
                        <a:off x="2951163" y="685800"/>
                        <a:ext cx="3241675" cy="550863"/>
                      </a:xfrm>
                      <a:prstGeom prst="rect">
                        <a:avLst/>
                      </a:prstGeom>
                    </p:spPr>
                  </p:pic>
                </p:oleObj>
              </mc:Fallback>
            </mc:AlternateContent>
          </a:graphicData>
        </a:graphic>
      </p:graphicFrame>
      <p:pic>
        <p:nvPicPr>
          <p:cNvPr id="6145" name="Picture 1"/>
          <p:cNvPicPr>
            <a:picLocks noChangeAspect="1" noChangeArrowheads="1"/>
          </p:cNvPicPr>
          <p:nvPr/>
        </p:nvPicPr>
        <p:blipFill rotWithShape="1">
          <a:blip r:embed="rId6">
            <a:extLst>
              <a:ext uri="{28A0092B-C50C-407E-A947-70E740481C1C}">
                <a14:useLocalDpi xmlns:a14="http://schemas.microsoft.com/office/drawing/2010/main" val="0"/>
              </a:ext>
            </a:extLst>
          </a:blip>
          <a:srcRect t="9489"/>
          <a:stretch/>
        </p:blipFill>
        <p:spPr bwMode="auto">
          <a:xfrm>
            <a:off x="2667000" y="1447800"/>
            <a:ext cx="3886200" cy="47352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5400000">
            <a:off x="-823581" y="3225971"/>
            <a:ext cx="4267201" cy="1015663"/>
          </a:xfrm>
          <a:prstGeom prst="rect">
            <a:avLst/>
          </a:prstGeom>
          <a:noFill/>
        </p:spPr>
        <p:txBody>
          <a:bodyPr wrap="square" lIns="91440" tIns="45720" rIns="91440" bIns="45720">
            <a:spAutoFit/>
          </a:bodyPr>
          <a:lstStyle/>
          <a:p>
            <a:pPr algn="ctr"/>
            <a:r>
              <a:rPr lang="en-US" sz="6000" b="1" cap="none" spc="0" dirty="0" smtClean="0">
                <a:ln w="18000">
                  <a:solidFill>
                    <a:schemeClr val="accent2">
                      <a:satMod val="140000"/>
                    </a:schemeClr>
                  </a:solidFill>
                  <a:prstDash val="solid"/>
                  <a:miter lim="800000"/>
                </a:ln>
                <a:blipFill dpi="0" rotWithShape="1">
                  <a:blip r:embed="rId7">
                    <a:extLst>
                      <a:ext uri="{28A0092B-C50C-407E-A947-70E740481C1C}">
                        <a14:useLocalDpi xmlns:a14="http://schemas.microsoft.com/office/drawing/2010/main" val="0"/>
                      </a:ext>
                    </a:extLst>
                  </a:blip>
                  <a:srcRect/>
                  <a:stretch>
                    <a:fillRect/>
                  </a:stretch>
                </a:blipFill>
                <a:effectLst>
                  <a:outerShdw blurRad="25500" dist="23000" dir="7020000" algn="tl">
                    <a:srgbClr val="000000">
                      <a:alpha val="50000"/>
                    </a:srgbClr>
                  </a:outerShdw>
                </a:effectLst>
              </a:rPr>
              <a:t>Interview</a:t>
            </a:r>
            <a:endParaRPr lang="en-US" sz="6000" b="1" cap="none" spc="0" dirty="0">
              <a:ln w="18000">
                <a:solidFill>
                  <a:schemeClr val="accent2">
                    <a:satMod val="140000"/>
                  </a:schemeClr>
                </a:solidFill>
                <a:prstDash val="solid"/>
                <a:miter lim="800000"/>
              </a:ln>
              <a:blipFill dpi="0" rotWithShape="1">
                <a:blip r:embed="rId7">
                  <a:extLst>
                    <a:ext uri="{28A0092B-C50C-407E-A947-70E740481C1C}">
                      <a14:useLocalDpi xmlns:a14="http://schemas.microsoft.com/office/drawing/2010/main" val="0"/>
                    </a:ext>
                  </a:extLst>
                </a:blip>
                <a:srcRect/>
                <a:stretch>
                  <a:fillRect/>
                </a:stretch>
              </a:blip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40914734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334</Words>
  <Application>Microsoft Office PowerPoint</Application>
  <PresentationFormat>On-screen Show (4:3)</PresentationFormat>
  <Paragraphs>29</Paragraphs>
  <Slides>10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Arial</vt:lpstr>
      <vt:lpstr>Calibri</vt:lpstr>
      <vt:lpstr>Figtree</vt:lpstr>
      <vt:lpstr>Times New Roman</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LAPTOP</dc:creator>
  <cp:lastModifiedBy>user</cp:lastModifiedBy>
  <cp:revision>14</cp:revision>
  <dcterms:created xsi:type="dcterms:W3CDTF">2023-11-10T08:55:28Z</dcterms:created>
  <dcterms:modified xsi:type="dcterms:W3CDTF">2023-11-13T14:24:51Z</dcterms:modified>
</cp:coreProperties>
</file>