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5" r:id="rId8"/>
    <p:sldId id="266" r:id="rId9"/>
    <p:sldId id="267" r:id="rId10"/>
    <p:sldId id="268" r:id="rId11"/>
    <p:sldId id="269" r:id="rId12"/>
    <p:sldId id="270" r:id="rId13"/>
    <p:sldId id="264" r:id="rId14"/>
    <p:sldId id="262" r:id="rId15"/>
    <p:sldId id="26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F8FF25A-65B9-4196-BD00-06B692629BEC}">
          <p14:sldIdLst>
            <p14:sldId id="256"/>
            <p14:sldId id="258"/>
            <p14:sldId id="257"/>
            <p14:sldId id="259"/>
            <p14:sldId id="260"/>
            <p14:sldId id="261"/>
          </p14:sldIdLst>
        </p14:section>
        <p14:section name="survey statistics" id="{2EA33D1F-63D0-4C38-A08E-441E6BF49C69}">
          <p14:sldIdLst>
            <p14:sldId id="265"/>
            <p14:sldId id="266"/>
            <p14:sldId id="267"/>
            <p14:sldId id="268"/>
            <p14:sldId id="269"/>
            <p14:sldId id="270"/>
          </p14:sldIdLst>
        </p14:section>
        <p14:section name="cites and crosschecking" id="{1BF4C24A-4155-40AA-885E-9E23054D0F4B}">
          <p14:sldIdLst>
            <p14:sldId id="264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4B741E-CA3B-4A3F-8AE6-7DE916614471}" v="447" dt="2023-11-12T07:11:33.800"/>
    <p1510:client id="{8329FCA0-9E5F-414B-82D3-8385E856CB0D}" v="119" dt="2023-11-08T14:05:32.440"/>
    <p1510:client id="{8F43090C-304F-47BE-86BF-B07C52FE1D4E}" v="344" dt="2023-11-12T18:35:56.051"/>
    <p1510:client id="{C5BD2474-D0D8-456C-B670-45823F8EDFEC}" v="1144" dt="2023-11-12T19:38:43.426"/>
    <p1510:client id="{D4AEFFF5-2300-40BB-BC6B-563ADD2D0F1C}" v="578" dt="2023-11-06T14:46:59.2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o.int/health-topics/diabetes#tab=tab_1" TargetMode="External"/><Relationship Id="rId2" Type="http://schemas.openxmlformats.org/officeDocument/2006/relationships/hyperlink" Target="https://www.niddk.nih.gov/health-information/diabetes/overview/what-is-diabete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diabetesaustralia.com.au/about-diabetes/what-is-diabetes/" TargetMode="External"/><Relationship Id="rId4" Type="http://schemas.openxmlformats.org/officeDocument/2006/relationships/hyperlink" Target="https://www.diabetes.org.uk/diabetes-the-basics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yoclinic.org/diseases-conditions/diabetes/symptoms-causes/syc-20371444" TargetMode="External"/><Relationship Id="rId2" Type="http://schemas.openxmlformats.org/officeDocument/2006/relationships/hyperlink" Target="https://www.cdc.gov/diabetes/basics/symptom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webmd.com/diabetes/understanding-diabetes-symptoms" TargetMode="External"/><Relationship Id="rId4" Type="http://schemas.openxmlformats.org/officeDocument/2006/relationships/hyperlink" Target="https://www.diabetes.org.uk/diabetes-the-basics/diabetes-symptoms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abetes.org.uk/diabetes-the-basics/diabetes-treatments" TargetMode="External"/><Relationship Id="rId2" Type="http://schemas.openxmlformats.org/officeDocument/2006/relationships/hyperlink" Target="https://www.mayoclinic.org/diseases-conditions/type-2-diabetes/diagnosis-treatment/drc-2035119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webmd.com/diabetes/type-2-diabetes" TargetMode="External"/><Relationship Id="rId4" Type="http://schemas.openxmlformats.org/officeDocument/2006/relationships/hyperlink" Target="https://www.mayoclinic.org/diseases-conditions/diabetes/diagnosis-treatment/drc-2037145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en-US" sz="4000">
                <a:solidFill>
                  <a:schemeClr val="tx2"/>
                </a:solidFill>
                <a:ea typeface="Calibri Light"/>
                <a:cs typeface="Calibri Light"/>
              </a:rPr>
              <a:t>Diabetes</a:t>
            </a:r>
            <a:endParaRPr lang="en-US" sz="400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  <a:ea typeface="Calibri"/>
                <a:cs typeface="Calibri"/>
              </a:rPr>
              <a:t>By, Victor, Jad, Maya 8C</a:t>
            </a:r>
            <a:endParaRPr lang="en-US" sz="2000">
              <a:solidFill>
                <a:schemeClr val="tx2"/>
              </a:solidFill>
            </a:endParaRPr>
          </a:p>
        </p:txBody>
      </p:sp>
      <p:pic>
        <p:nvPicPr>
          <p:cNvPr id="59" name="Graphic 58" descr="Needle">
            <a:extLst>
              <a:ext uri="{FF2B5EF4-FFF2-40B4-BE49-F238E27FC236}">
                <a16:creationId xmlns:a16="http://schemas.microsoft.com/office/drawing/2014/main" id="{640E4C40-2792-8227-1EB0-C9CBD358D6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66" name="Group 65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7BDD930-0E65-490A-9CE5-554C357C44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912C67-99A1-4956-8F68-1846C2177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D2237C-0A8F-78E0-4EA5-E209C8E7B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398" cy="129941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2"/>
                </a:solidFill>
                <a:ea typeface="Calibri Light"/>
                <a:cs typeface="Calibri Light"/>
              </a:rPr>
              <a:t>Survey statistics: Knowledge about diabetes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A5A8833-C8E4-0073-2F6E-D520C1C47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1909" y="3155368"/>
            <a:ext cx="4460112" cy="3227626"/>
          </a:xfrm>
        </p:spPr>
        <p:txBody>
          <a:bodyPr anchor="ctr"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  <a:ea typeface="Calibri"/>
                <a:cs typeface="Calibri"/>
              </a:rPr>
              <a:t>As we can see the most known cause of diabetes among survey takers is genetics, unlike inadequate production of insulin which is the least known among survey takers.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69E5994-073E-4708-B3E6-43BFED0CE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381784" y="4178643"/>
            <a:ext cx="3061444" cy="2297267"/>
            <a:chOff x="-305" y="-1"/>
            <a:chExt cx="3832880" cy="2876136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32F818D-9087-4691-AABA-465619A0C2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8B7668A-5C96-4FB9-BFA9-38094EB87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F4F95BD-8661-4C45-94E3-CF3159BF4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E85BBF8A-E2FB-47F6-A60F-4FB855D50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Content Placeholder 3" descr="A blue and red pie chart with a red triangle&#10;&#10;Description automatically generated">
            <a:extLst>
              <a:ext uri="{FF2B5EF4-FFF2-40B4-BE49-F238E27FC236}">
                <a16:creationId xmlns:a16="http://schemas.microsoft.com/office/drawing/2014/main" id="{69401AF0-4338-B3BF-76E7-7BFF4076B2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671" y="1451398"/>
            <a:ext cx="4954693" cy="2266771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DD81D498-EAA8-40F3-8230-AE4DEDA38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906190" y="0"/>
            <a:ext cx="3282247" cy="2837712"/>
            <a:chOff x="-305" y="-4155"/>
            <a:chExt cx="2514948" cy="2174333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62F2402-5879-41A3-ACEC-6D2811BA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BD41895-A230-4959-97BA-80F516383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670BD54-10A6-4092-9E32-647B2F870D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C2B9A82-4826-4BF4-A16E-0B005FE761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9CDCAFFD-6ADB-6F30-CE26-F625801C5B25}"/>
              </a:ext>
            </a:extLst>
          </p:cNvPr>
          <p:cNvSpPr txBox="1">
            <a:spLocks/>
          </p:cNvSpPr>
          <p:nvPr/>
        </p:nvSpPr>
        <p:spPr>
          <a:xfrm>
            <a:off x="5918891" y="1118224"/>
            <a:ext cx="5029200" cy="3227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chemeClr val="tx2"/>
                </a:solidFill>
                <a:ea typeface="Calibri"/>
                <a:cs typeface="Calibri"/>
              </a:rPr>
              <a:t>As we can make out a large handful of survey takers know the causes of diabetes, except a small few.</a:t>
            </a:r>
          </a:p>
        </p:txBody>
      </p:sp>
      <p:pic>
        <p:nvPicPr>
          <p:cNvPr id="9" name="Picture 8" descr="A graph with red and white bars&#10;&#10;Description automatically generated">
            <a:extLst>
              <a:ext uri="{FF2B5EF4-FFF2-40B4-BE49-F238E27FC236}">
                <a16:creationId xmlns:a16="http://schemas.microsoft.com/office/drawing/2014/main" id="{7402D88D-6E9E-C966-3EA8-8BD987CB00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4228" y="3880335"/>
            <a:ext cx="4948178" cy="297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292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7BDD930-0E65-490A-9CE5-554C357C44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912C67-99A1-4956-8F68-1846C2177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544AC1-22E4-9056-8003-01092143A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398" cy="1299411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tx2"/>
                </a:solidFill>
                <a:ea typeface="Calibri Light"/>
                <a:cs typeface="Calibri Light"/>
              </a:rPr>
              <a:t>Diabetes in survey takers family tree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3F7962-ABC2-A75A-59A8-472A70712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516" y="1216609"/>
            <a:ext cx="5029200" cy="3227626"/>
          </a:xfrm>
        </p:spPr>
        <p:txBody>
          <a:bodyPr anchor="ctr"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  <a:ea typeface="Calibri"/>
                <a:cs typeface="Calibri"/>
              </a:rPr>
              <a:t>As we can see most survey takers have a diabetic in their family.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69E5994-073E-4708-B3E6-43BFED0CE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381784" y="4178643"/>
            <a:ext cx="3061444" cy="2297267"/>
            <a:chOff x="-305" y="-1"/>
            <a:chExt cx="3832880" cy="2876136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32F818D-9087-4691-AABA-465619A0C2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8B7668A-5C96-4FB9-BFA9-38094EB87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F4F95BD-8661-4C45-94E3-CF3159BF4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E85BBF8A-E2FB-47F6-A60F-4FB855D50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Content Placeholder 3" descr="A blue and red circle with numbers and a red circle with a number&#10;&#10;Description automatically generated">
            <a:extLst>
              <a:ext uri="{FF2B5EF4-FFF2-40B4-BE49-F238E27FC236}">
                <a16:creationId xmlns:a16="http://schemas.microsoft.com/office/drawing/2014/main" id="{A95C8895-9CFB-F443-5785-701DC5F263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671" y="1419926"/>
            <a:ext cx="4954693" cy="2638373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DD81D498-EAA8-40F3-8230-AE4DEDA38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906190" y="0"/>
            <a:ext cx="3282247" cy="2837712"/>
            <a:chOff x="-305" y="-4155"/>
            <a:chExt cx="2514948" cy="2174333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62F2402-5879-41A3-ACEC-6D2811BA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BD41895-A230-4959-97BA-80F516383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670BD54-10A6-4092-9E32-647B2F870D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C2B9A82-4826-4BF4-A16E-0B005FE761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Picture 4" descr="A blue circle with white text&#10;&#10;Description automatically generated">
            <a:extLst>
              <a:ext uri="{FF2B5EF4-FFF2-40B4-BE49-F238E27FC236}">
                <a16:creationId xmlns:a16="http://schemas.microsoft.com/office/drawing/2014/main" id="{0F31EA06-A3AE-4A03-30EC-A8F7B08065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522" y="4143853"/>
            <a:ext cx="5565494" cy="2802956"/>
          </a:xfrm>
          <a:prstGeom prst="rect">
            <a:avLst/>
          </a:prstGeom>
        </p:spPr>
      </p:pic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B75873D8-2945-6BCD-0C98-5F10138B58DE}"/>
              </a:ext>
            </a:extLst>
          </p:cNvPr>
          <p:cNvSpPr txBox="1">
            <a:spLocks/>
          </p:cNvSpPr>
          <p:nvPr/>
        </p:nvSpPr>
        <p:spPr>
          <a:xfrm>
            <a:off x="7047422" y="3712882"/>
            <a:ext cx="5029200" cy="3227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chemeClr val="tx2"/>
                </a:solidFill>
                <a:ea typeface="Calibri"/>
                <a:cs typeface="Calibri"/>
              </a:rPr>
              <a:t>As we can observe all survey takers only have 1 to 3 diabetics in their family.</a:t>
            </a:r>
          </a:p>
        </p:txBody>
      </p:sp>
    </p:spTree>
    <p:extLst>
      <p:ext uri="{BB962C8B-B14F-4D97-AF65-F5344CB8AC3E}">
        <p14:creationId xmlns:p14="http://schemas.microsoft.com/office/powerpoint/2010/main" val="22818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7BDD930-0E65-490A-9CE5-554C357C44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912C67-99A1-4956-8F68-1846C2177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ABF123-1E1D-4A3D-AC8A-75FA52D9D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398" cy="1299411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tx2"/>
                </a:solidFill>
                <a:ea typeface="Calibri Light"/>
                <a:cs typeface="Calibri Light"/>
              </a:rPr>
              <a:t>Cause(s) of diabetes in survey takers family tree</a:t>
            </a:r>
            <a:endParaRPr lang="en-US" sz="3600">
              <a:solidFill>
                <a:schemeClr val="tx2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F4F027C-0A09-BA96-9EE7-44FE4E2B9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3023" y="1419166"/>
            <a:ext cx="5029200" cy="3227626"/>
          </a:xfrm>
        </p:spPr>
        <p:txBody>
          <a:bodyPr anchor="ctr"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  <a:ea typeface="Calibri"/>
                <a:cs typeface="Calibri"/>
              </a:rPr>
              <a:t>As we can see half of the survey takers know the cause of diabetes in their family tree while the other half doesn't</a:t>
            </a:r>
            <a:endParaRPr lang="en-US" sz="1800" dirty="0" err="1">
              <a:solidFill>
                <a:schemeClr val="tx2"/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69E5994-073E-4708-B3E6-43BFED0CE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381784" y="4178643"/>
            <a:ext cx="3061444" cy="2297267"/>
            <a:chOff x="-305" y="-1"/>
            <a:chExt cx="3832880" cy="2876136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32F818D-9087-4691-AABA-465619A0C2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8B7668A-5C96-4FB9-BFA9-38094EB87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F4F95BD-8661-4C45-94E3-CF3159BF4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E85BBF8A-E2FB-47F6-A60F-4FB855D50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Content Placeholder 3" descr="A blue and red circle with text overlay&#10;&#10;Description automatically generated">
            <a:extLst>
              <a:ext uri="{FF2B5EF4-FFF2-40B4-BE49-F238E27FC236}">
                <a16:creationId xmlns:a16="http://schemas.microsoft.com/office/drawing/2014/main" id="{B6A42C80-82CB-3D6B-F522-A521FDD10F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671" y="1417082"/>
            <a:ext cx="4954693" cy="2489732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DD81D498-EAA8-40F3-8230-AE4DEDA38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906190" y="0"/>
            <a:ext cx="3282247" cy="2837712"/>
            <a:chOff x="-305" y="-4155"/>
            <a:chExt cx="2514948" cy="2174333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62F2402-5879-41A3-ACEC-6D2811BA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BD41895-A230-4959-97BA-80F516383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670BD54-10A6-4092-9E32-647B2F870D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C2B9A82-4826-4BF4-A16E-0B005FE761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Picture 4" descr="A white background with black text&#10;&#10;Description automatically generated">
            <a:extLst>
              <a:ext uri="{FF2B5EF4-FFF2-40B4-BE49-F238E27FC236}">
                <a16:creationId xmlns:a16="http://schemas.microsoft.com/office/drawing/2014/main" id="{AB919444-6E29-50AC-B5B9-4B3D5E3308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1671" y="4375457"/>
            <a:ext cx="5478684" cy="1830276"/>
          </a:xfrm>
          <a:prstGeom prst="rect">
            <a:avLst/>
          </a:prstGeom>
        </p:spPr>
      </p:pic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CEFBF77C-5301-45B2-15E2-CB7FD9FCA6F0}"/>
              </a:ext>
            </a:extLst>
          </p:cNvPr>
          <p:cNvSpPr txBox="1">
            <a:spLocks/>
          </p:cNvSpPr>
          <p:nvPr/>
        </p:nvSpPr>
        <p:spPr>
          <a:xfrm>
            <a:off x="6651955" y="3944376"/>
            <a:ext cx="5029200" cy="3227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chemeClr val="tx2"/>
                </a:solidFill>
                <a:ea typeface="Calibri"/>
                <a:cs typeface="Calibri"/>
              </a:rPr>
              <a:t>The most common cause(s) in survey takers </a:t>
            </a:r>
            <a:r>
              <a:rPr lang="en-US" sz="1800">
                <a:solidFill>
                  <a:schemeClr val="tx2"/>
                </a:solidFill>
                <a:ea typeface="Calibri"/>
                <a:cs typeface="Calibri"/>
              </a:rPr>
              <a:t>family tree are:</a:t>
            </a:r>
          </a:p>
          <a:p>
            <a:r>
              <a:rPr lang="en-US" sz="1800" dirty="0">
                <a:solidFill>
                  <a:schemeClr val="tx2"/>
                </a:solidFill>
                <a:ea typeface="Calibri"/>
                <a:cs typeface="Calibri"/>
              </a:rPr>
              <a:t>Problems with blood sugar levels</a:t>
            </a:r>
          </a:p>
          <a:p>
            <a:r>
              <a:rPr lang="en-US" sz="1800" dirty="0">
                <a:solidFill>
                  <a:schemeClr val="tx2"/>
                </a:solidFill>
                <a:ea typeface="Calibri"/>
                <a:cs typeface="Calibri"/>
              </a:rPr>
              <a:t>Genetics</a:t>
            </a:r>
          </a:p>
        </p:txBody>
      </p:sp>
    </p:spTree>
    <p:extLst>
      <p:ext uri="{BB962C8B-B14F-4D97-AF65-F5344CB8AC3E}">
        <p14:creationId xmlns:p14="http://schemas.microsoft.com/office/powerpoint/2010/main" val="3251855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368A7-8A8D-3BA8-7036-33711BC98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Citation and crosschecking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E2153-FAB6-170A-97C8-AB56AA0D9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ea typeface="Calibri"/>
                <a:cs typeface="Calibri"/>
              </a:rPr>
              <a:t>Slide 6 bullet point 1</a:t>
            </a:r>
          </a:p>
          <a:p>
            <a:r>
              <a:rPr lang="en-US" dirty="0">
                <a:ea typeface="Calibri"/>
                <a:cs typeface="Calibri"/>
              </a:rPr>
              <a:t>Cite: </a:t>
            </a:r>
            <a:r>
              <a:rPr lang="en-US" dirty="0">
                <a:ea typeface="+mn-lt"/>
                <a:cs typeface="+mn-lt"/>
              </a:rPr>
              <a:t>U.S. Department of Health and Human Services. (n.d.). </a:t>
            </a:r>
            <a:r>
              <a:rPr lang="en-US" i="1" dirty="0">
                <a:ea typeface="+mn-lt"/>
                <a:cs typeface="+mn-lt"/>
              </a:rPr>
              <a:t>What is diabetes? - </a:t>
            </a:r>
            <a:r>
              <a:rPr lang="en-US" i="1" dirty="0" err="1">
                <a:ea typeface="+mn-lt"/>
                <a:cs typeface="+mn-lt"/>
              </a:rPr>
              <a:t>niddk</a:t>
            </a:r>
            <a:r>
              <a:rPr lang="en-US" dirty="0">
                <a:ea typeface="+mn-lt"/>
                <a:cs typeface="+mn-lt"/>
              </a:rPr>
              <a:t>. National Institute of Diabetes and Digestive and Kidney Diseases. </a:t>
            </a:r>
            <a:r>
              <a:rPr lang="en-US" dirty="0">
                <a:ea typeface="+mn-lt"/>
                <a:cs typeface="+mn-lt"/>
                <a:hlinkClick r:id="rId2"/>
              </a:rPr>
              <a:t>https://www.niddk.nih.gov/health-information/diabetes/overview/what-is-diabetes</a:t>
            </a:r>
            <a:r>
              <a:rPr lang="en-US" dirty="0">
                <a:ea typeface="+mn-lt"/>
                <a:cs typeface="+mn-lt"/>
              </a:rPr>
              <a:t> </a:t>
            </a:r>
          </a:p>
          <a:p>
            <a:r>
              <a:rPr lang="en-US" dirty="0">
                <a:ea typeface="Calibri"/>
                <a:cs typeface="Calibri"/>
              </a:rPr>
              <a:t>Cross checking:</a:t>
            </a:r>
          </a:p>
          <a:p>
            <a:r>
              <a:rPr lang="en-US" dirty="0">
                <a:ea typeface="+mn-lt"/>
                <a:cs typeface="+mn-lt"/>
                <a:hlinkClick r:id="rId3"/>
              </a:rPr>
              <a:t>https://www.who.int/health-topics/diabetes#tab=tab_1</a:t>
            </a:r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+mn-lt"/>
                <a:cs typeface="+mn-lt"/>
                <a:hlinkClick r:id="rId4"/>
              </a:rPr>
              <a:t>https://www.diabetes.org.uk/diabetes-the-basics</a:t>
            </a:r>
            <a:endParaRPr lang="en-US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  <a:hlinkClick r:id="rId5"/>
              </a:rPr>
              <a:t>https://www.diabetesaustralia.com.au/about-diabetes/what-is-diabetes/</a:t>
            </a:r>
            <a:endParaRPr lang="en-US" dirty="0">
              <a:ea typeface="Calibri"/>
              <a:cs typeface="Calibri"/>
            </a:endParaRPr>
          </a:p>
          <a:p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6492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F0A8D-9F52-006C-EDC8-9A67E92AC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Citation and crosschecking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1D234-9CEB-4082-A0C7-A8092E3EB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ea typeface="Calibri"/>
                <a:cs typeface="Calibri"/>
              </a:rPr>
              <a:t>Slide 6 bullet point 3 </a:t>
            </a:r>
          </a:p>
          <a:p>
            <a:r>
              <a:rPr lang="en-US" dirty="0">
                <a:ea typeface="Calibri"/>
                <a:cs typeface="Calibri"/>
              </a:rPr>
              <a:t>Cite: </a:t>
            </a:r>
            <a:r>
              <a:rPr lang="en-US" dirty="0">
                <a:ea typeface="+mn-lt"/>
                <a:cs typeface="+mn-lt"/>
              </a:rPr>
              <a:t>Centers for Disease Control and Prevention. (2023, September 7). </a:t>
            </a:r>
            <a:r>
              <a:rPr lang="en-US" i="1" dirty="0">
                <a:ea typeface="+mn-lt"/>
                <a:cs typeface="+mn-lt"/>
              </a:rPr>
              <a:t>Diabetes symptoms</a:t>
            </a:r>
            <a:r>
              <a:rPr lang="en-US" dirty="0">
                <a:ea typeface="+mn-lt"/>
                <a:cs typeface="+mn-lt"/>
              </a:rPr>
              <a:t>. Centers for Disease Control and Prevention. </a:t>
            </a:r>
            <a:r>
              <a:rPr lang="en-US" dirty="0">
                <a:ea typeface="+mn-lt"/>
                <a:cs typeface="+mn-lt"/>
                <a:hlinkClick r:id="rId2"/>
              </a:rPr>
              <a:t>https://www.cdc.gov/diabetes/basics/symptoms.html</a:t>
            </a:r>
            <a:r>
              <a:rPr lang="en-US" dirty="0">
                <a:ea typeface="+mn-lt"/>
                <a:cs typeface="+mn-lt"/>
              </a:rPr>
              <a:t> </a:t>
            </a:r>
          </a:p>
          <a:p>
            <a:r>
              <a:rPr lang="en-US" dirty="0">
                <a:ea typeface="Calibri" panose="020F0502020204030204"/>
                <a:cs typeface="Calibri" panose="020F0502020204030204"/>
              </a:rPr>
              <a:t>Cross checking:</a:t>
            </a:r>
          </a:p>
          <a:p>
            <a:r>
              <a:rPr lang="en-US">
                <a:ea typeface="+mn-lt"/>
                <a:cs typeface="+mn-lt"/>
                <a:hlinkClick r:id="rId3"/>
              </a:rPr>
              <a:t>https://www.mayoclinic.org/diseases-conditions/diabetes/symptoms-causes/syc-20371444</a:t>
            </a:r>
          </a:p>
          <a:p>
            <a:r>
              <a:rPr lang="en-US">
                <a:ea typeface="+mn-lt"/>
                <a:cs typeface="+mn-lt"/>
                <a:hlinkClick r:id="rId4"/>
              </a:rPr>
              <a:t>https://www.diabetes.org.uk/diabetes-the-basics/diabetes-symptoms</a:t>
            </a:r>
            <a:endParaRPr lang="en-US">
              <a:ea typeface="Calibri" panose="020F0502020204030204"/>
              <a:cs typeface="Calibri" panose="020F0502020204030204"/>
            </a:endParaRPr>
          </a:p>
          <a:p>
            <a:r>
              <a:rPr lang="en-US">
                <a:ea typeface="+mn-lt"/>
                <a:cs typeface="+mn-lt"/>
                <a:hlinkClick r:id="rId5"/>
              </a:rPr>
              <a:t>https://www.webmd.com/diabetes/understanding-diabetes-symptoms</a:t>
            </a:r>
            <a:endParaRPr lang="en-US">
              <a:ea typeface="Calibri" panose="020F0502020204030204"/>
              <a:cs typeface="Calibri" panose="020F0502020204030204"/>
            </a:endParaRPr>
          </a:p>
          <a:p>
            <a:endParaRPr lang="en-US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endParaRPr lang="en-US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36204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76DF0-DBFF-F02E-04BF-04E751967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Citation and crosschecking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B7079-DBCB-0EE7-19E1-05E75D68E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dirty="0">
                <a:ea typeface="Calibri"/>
                <a:cs typeface="Calibri"/>
              </a:rPr>
              <a:t>Slide 6 bullet point 4</a:t>
            </a:r>
            <a:endParaRPr lang="en-US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Cite: </a:t>
            </a:r>
            <a:r>
              <a:rPr lang="en-US" dirty="0">
                <a:ea typeface="+mn-lt"/>
                <a:cs typeface="+mn-lt"/>
              </a:rPr>
              <a:t>Mayo Foundation for Medical Education and Research. (2023, March 14). </a:t>
            </a:r>
            <a:r>
              <a:rPr lang="en-US" i="1" dirty="0">
                <a:ea typeface="+mn-lt"/>
                <a:cs typeface="+mn-lt"/>
              </a:rPr>
              <a:t>Type 2 diabetes</a:t>
            </a:r>
            <a:r>
              <a:rPr lang="en-US" dirty="0">
                <a:ea typeface="+mn-lt"/>
                <a:cs typeface="+mn-lt"/>
              </a:rPr>
              <a:t>. Mayo Clinic. </a:t>
            </a:r>
            <a:r>
              <a:rPr lang="en-US" dirty="0">
                <a:ea typeface="+mn-lt"/>
                <a:cs typeface="+mn-lt"/>
                <a:hlinkClick r:id="rId2"/>
              </a:rPr>
              <a:t>https://www.mayoclinic.org/diseases-conditions/type-2-diabetes/diagnosis-treatment/drc-20351199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Calibri"/>
                <a:cs typeface="Calibri"/>
              </a:rPr>
              <a:t>Cross checking:</a:t>
            </a:r>
            <a:endParaRPr lang="en-US">
              <a:ea typeface="Calibri"/>
              <a:cs typeface="Calibri"/>
            </a:endParaRPr>
          </a:p>
          <a:p>
            <a:r>
              <a:rPr lang="en-US" dirty="0">
                <a:ea typeface="+mn-lt"/>
                <a:cs typeface="+mn-lt"/>
                <a:hlinkClick r:id="rId3"/>
              </a:rPr>
              <a:t>https://www.diabetes.org.uk/diabetes-the-basics/diabetes-treatments</a:t>
            </a:r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+mn-lt"/>
                <a:cs typeface="+mn-lt"/>
                <a:hlinkClick r:id="rId4"/>
              </a:rPr>
              <a:t>https://www.mayoclinic.org/diseases-conditions/diabetes/diagnosis-treatment/drc-20371451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  <a:hlinkClick r:id="rId5"/>
              </a:rPr>
              <a:t>https://www.webmd.com/diabetes/type-2-diabetes</a:t>
            </a:r>
            <a:endParaRPr lang="en-US" dirty="0">
              <a:ea typeface="Calibri"/>
              <a:cs typeface="Calibri"/>
            </a:endParaRPr>
          </a:p>
          <a:p>
            <a:endParaRPr lang="en-US">
              <a:ea typeface="Calibri"/>
              <a:cs typeface="Calibri"/>
            </a:endParaRPr>
          </a:p>
          <a:p>
            <a:endParaRPr lang="en-US">
              <a:ea typeface="Calibri"/>
              <a:cs typeface="Calibri"/>
            </a:endParaRPr>
          </a:p>
          <a:p>
            <a:endParaRPr lang="en-US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5244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57F8C4E-B8D5-A6F3-8E1D-9F954983F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466" y="991261"/>
            <a:ext cx="5754696" cy="1837349"/>
          </a:xfrm>
        </p:spPr>
        <p:txBody>
          <a:bodyPr anchor="ctr">
            <a:normAutofit/>
          </a:bodyPr>
          <a:lstStyle/>
          <a:p>
            <a:pPr algn="ctr"/>
            <a:r>
              <a:rPr lang="en-US" sz="3600">
                <a:solidFill>
                  <a:schemeClr val="tx2"/>
                </a:solidFill>
                <a:ea typeface="Calibri Light"/>
                <a:cs typeface="Calibri Light"/>
              </a:rPr>
              <a:t>What are the effects of Diabetes</a:t>
            </a:r>
            <a:endParaRPr lang="en-US" sz="3600">
              <a:solidFill>
                <a:schemeClr val="tx2"/>
              </a:solidFill>
            </a:endParaRPr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B1FA83B2-2B77-EC9B-8AF9-A2DC4F3A3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954" y="2979336"/>
            <a:ext cx="5709721" cy="243086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000">
                <a:solidFill>
                  <a:schemeClr val="tx2"/>
                </a:solidFill>
                <a:ea typeface="Calibri"/>
                <a:cs typeface="Calibri"/>
              </a:rPr>
              <a:t>The effects of Diabetes are as followed:</a:t>
            </a:r>
          </a:p>
          <a:p>
            <a:pPr marL="457200" indent="-457200"/>
            <a:r>
              <a:rPr lang="en-US" sz="2000">
                <a:solidFill>
                  <a:schemeClr val="tx2"/>
                </a:solidFill>
                <a:ea typeface="Calibri"/>
                <a:cs typeface="Calibri"/>
              </a:rPr>
              <a:t>Heart disease.</a:t>
            </a:r>
          </a:p>
          <a:p>
            <a:pPr marL="457200" indent="-457200"/>
            <a:r>
              <a:rPr lang="en-US" sz="2000">
                <a:solidFill>
                  <a:schemeClr val="tx2"/>
                </a:solidFill>
                <a:ea typeface="Calibri"/>
                <a:cs typeface="Calibri"/>
              </a:rPr>
              <a:t>Blindness.</a:t>
            </a:r>
          </a:p>
          <a:p>
            <a:pPr marL="457200" indent="-457200"/>
            <a:r>
              <a:rPr lang="en-US" sz="2000">
                <a:solidFill>
                  <a:schemeClr val="tx2"/>
                </a:solidFill>
                <a:ea typeface="Calibri"/>
                <a:cs typeface="Calibri"/>
              </a:rPr>
              <a:t>Kidney failure.</a:t>
            </a:r>
          </a:p>
          <a:p>
            <a:pPr marL="457200" indent="-457200"/>
            <a:r>
              <a:rPr lang="en-US" sz="2000">
                <a:solidFill>
                  <a:schemeClr val="tx2"/>
                </a:solidFill>
                <a:ea typeface="Calibri"/>
                <a:cs typeface="Calibri"/>
              </a:rPr>
              <a:t>Nerve damage etc.</a:t>
            </a:r>
          </a:p>
          <a:p>
            <a:pPr marL="457200" indent="-457200"/>
            <a:endParaRPr lang="en-US" sz="2000">
              <a:solidFill>
                <a:schemeClr val="tx2"/>
              </a:solidFill>
              <a:ea typeface="Calibri"/>
              <a:cs typeface="Calibri"/>
            </a:endParaRPr>
          </a:p>
          <a:p>
            <a:pPr marL="457200" indent="-457200"/>
            <a:endParaRPr lang="en-US" sz="2000">
              <a:solidFill>
                <a:schemeClr val="tx2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9062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B06E8EE-6D8A-9D91-B1A9-8AFAD0118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466" y="991261"/>
            <a:ext cx="5754696" cy="183734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Target Audience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8218B-0C8A-5546-AC43-67D2840E1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954" y="2979336"/>
            <a:ext cx="5709721" cy="243086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0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Our target audience will be middle schoolers; grades 6-8.</a:t>
            </a:r>
          </a:p>
        </p:txBody>
      </p:sp>
    </p:spTree>
    <p:extLst>
      <p:ext uri="{BB962C8B-B14F-4D97-AF65-F5344CB8AC3E}">
        <p14:creationId xmlns:p14="http://schemas.microsoft.com/office/powerpoint/2010/main" val="377121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C1FE09B-FA0C-308D-0246-7A1CA1EFC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466" y="991261"/>
            <a:ext cx="5754696" cy="1837349"/>
          </a:xfrm>
        </p:spPr>
        <p:txBody>
          <a:bodyPr anchor="ctr">
            <a:normAutofit/>
          </a:bodyPr>
          <a:lstStyle/>
          <a:p>
            <a:pPr algn="ctr"/>
            <a:r>
              <a:rPr lang="en-US" sz="3600">
                <a:solidFill>
                  <a:schemeClr val="tx2"/>
                </a:solidFill>
                <a:ea typeface="Calibri Light"/>
                <a:cs typeface="Calibri Light"/>
              </a:rPr>
              <a:t>How to reduce the risk of getting diabetes</a:t>
            </a:r>
            <a:endParaRPr lang="en-US" sz="360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12B6F-65D9-01D3-B744-EC0840291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954" y="2979336"/>
            <a:ext cx="5709721" cy="24308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>
                <a:solidFill>
                  <a:schemeClr val="tx2"/>
                </a:solidFill>
                <a:ea typeface="Calibri"/>
                <a:cs typeface="Calibri"/>
              </a:rPr>
              <a:t>Exercising often / exercise regularly.</a:t>
            </a:r>
          </a:p>
          <a:p>
            <a:r>
              <a:rPr lang="en-US" sz="2000">
                <a:solidFill>
                  <a:schemeClr val="tx2"/>
                </a:solidFill>
                <a:ea typeface="Calibri"/>
                <a:cs typeface="Calibri"/>
              </a:rPr>
              <a:t>Drink a minimum of 2L a water per day.</a:t>
            </a:r>
          </a:p>
          <a:p>
            <a:r>
              <a:rPr lang="en-US" sz="2000">
                <a:solidFill>
                  <a:schemeClr val="tx2"/>
                </a:solidFill>
                <a:ea typeface="Calibri"/>
                <a:cs typeface="Calibri"/>
              </a:rPr>
              <a:t>Lead and maintain a healthy diet.</a:t>
            </a:r>
          </a:p>
          <a:p>
            <a:r>
              <a:rPr lang="en-US" sz="2000">
                <a:solidFill>
                  <a:schemeClr val="tx2"/>
                </a:solidFill>
                <a:ea typeface="Calibri"/>
                <a:cs typeface="Calibri"/>
              </a:rPr>
              <a:t>Reducing consumption of junk food and sweets.</a:t>
            </a:r>
          </a:p>
          <a:p>
            <a:r>
              <a:rPr lang="en-US" sz="2000">
                <a:solidFill>
                  <a:schemeClr val="tx2"/>
                </a:solidFill>
                <a:ea typeface="Calibri"/>
                <a:cs typeface="Calibri"/>
              </a:rPr>
              <a:t>Maintain a healthy lifestyle.</a:t>
            </a:r>
          </a:p>
          <a:p>
            <a:endParaRPr lang="en-US" sz="2000">
              <a:solidFill>
                <a:schemeClr val="tx2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50545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48140F3-774D-367B-7ED8-4039AF63D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466" y="991261"/>
            <a:ext cx="5754696" cy="1837349"/>
          </a:xfrm>
        </p:spPr>
        <p:txBody>
          <a:bodyPr anchor="ctr">
            <a:normAutofit/>
          </a:bodyPr>
          <a:lstStyle/>
          <a:p>
            <a:pPr algn="ctr"/>
            <a:r>
              <a:rPr lang="en-US" sz="3600">
                <a:solidFill>
                  <a:schemeClr val="tx2"/>
                </a:solidFill>
                <a:ea typeface="Calibri Light"/>
                <a:cs typeface="Calibri Light"/>
              </a:rPr>
              <a:t>The common questions about Diabetes </a:t>
            </a:r>
            <a:endParaRPr lang="en-US" sz="360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EE2B7-FD82-C049-A74E-BA0848539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954" y="2979336"/>
            <a:ext cx="5709721" cy="24308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>
                <a:solidFill>
                  <a:schemeClr val="tx2"/>
                </a:solidFill>
                <a:ea typeface="Calibri"/>
                <a:cs typeface="Calibri"/>
              </a:rPr>
              <a:t>What is Diabetes</a:t>
            </a:r>
          </a:p>
          <a:p>
            <a:r>
              <a:rPr lang="en-US" sz="2000">
                <a:solidFill>
                  <a:schemeClr val="tx2"/>
                </a:solidFill>
                <a:ea typeface="Calibri"/>
                <a:cs typeface="Calibri"/>
              </a:rPr>
              <a:t>What are the causes of Diabetes </a:t>
            </a:r>
          </a:p>
          <a:p>
            <a:r>
              <a:rPr lang="en-US" sz="2000">
                <a:solidFill>
                  <a:schemeClr val="tx2"/>
                </a:solidFill>
                <a:ea typeface="Calibri"/>
                <a:cs typeface="Calibri"/>
              </a:rPr>
              <a:t>What are signs and symptoms of Diabetes</a:t>
            </a:r>
          </a:p>
          <a:p>
            <a:r>
              <a:rPr lang="en-US" sz="2000">
                <a:solidFill>
                  <a:schemeClr val="tx2"/>
                </a:solidFill>
                <a:ea typeface="Calibri"/>
                <a:cs typeface="Calibri"/>
              </a:rPr>
              <a:t>How to treat Diabetes</a:t>
            </a:r>
          </a:p>
          <a:p>
            <a:r>
              <a:rPr lang="en-US" sz="2000">
                <a:solidFill>
                  <a:schemeClr val="tx2"/>
                </a:solidFill>
                <a:ea typeface="Calibri"/>
                <a:cs typeface="Calibri"/>
              </a:rPr>
              <a:t>How does Diabetes affect a person's daily life</a:t>
            </a:r>
          </a:p>
        </p:txBody>
      </p:sp>
    </p:spTree>
    <p:extLst>
      <p:ext uri="{BB962C8B-B14F-4D97-AF65-F5344CB8AC3E}">
        <p14:creationId xmlns:p14="http://schemas.microsoft.com/office/powerpoint/2010/main" val="1556350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8408E04-94DC-5B9B-073E-84735D464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466" y="991261"/>
            <a:ext cx="5754696" cy="1837349"/>
          </a:xfrm>
        </p:spPr>
        <p:txBody>
          <a:bodyPr anchor="ctr">
            <a:normAutofit/>
          </a:bodyPr>
          <a:lstStyle/>
          <a:p>
            <a:pPr algn="ctr"/>
            <a:r>
              <a:rPr lang="en-US" sz="3600">
                <a:solidFill>
                  <a:schemeClr val="tx2"/>
                </a:solidFill>
                <a:ea typeface="Calibri Light"/>
                <a:cs typeface="Calibri Light"/>
              </a:rPr>
              <a:t>Answers to those common questions</a:t>
            </a:r>
            <a:endParaRPr lang="en-US" sz="360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FF341-1DFB-6420-A2B6-4254A4DCC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8436" y="2516349"/>
            <a:ext cx="5806176" cy="258519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600" dirty="0">
                <a:solidFill>
                  <a:schemeClr val="tx2"/>
                </a:solidFill>
                <a:ea typeface="Calibri"/>
                <a:cs typeface="Calibri"/>
              </a:rPr>
              <a:t>Diabetes is a disease that occurs when your blood glucose, also called blood sugar, is too high.</a:t>
            </a:r>
          </a:p>
          <a:p>
            <a:r>
              <a:rPr lang="en-US" sz="1600" dirty="0">
                <a:solidFill>
                  <a:schemeClr val="tx2"/>
                </a:solidFill>
                <a:ea typeface="Calibri"/>
                <a:cs typeface="Calibri"/>
              </a:rPr>
              <a:t>There are many causes to diabetes but the most common are: genes, 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  <a:ea typeface="Calibri"/>
                <a:cs typeface="Calibri"/>
              </a:rPr>
              <a:t>obesity, physical inactivity.</a:t>
            </a:r>
          </a:p>
          <a:p>
            <a:r>
              <a:rPr lang="en-US" sz="1600" dirty="0">
                <a:solidFill>
                  <a:schemeClr val="tx2"/>
                </a:solidFill>
                <a:ea typeface="Calibri"/>
                <a:cs typeface="Calibri"/>
              </a:rPr>
              <a:t>The most common symptoms of diabetes are: to be very thirsty, have blurry vision, lose weight without trying, feel very tired, the need to urinate a lot.</a:t>
            </a:r>
          </a:p>
          <a:p>
            <a:r>
              <a:rPr lang="en-US" sz="1600" dirty="0">
                <a:solidFill>
                  <a:schemeClr val="tx2"/>
                </a:solidFill>
                <a:ea typeface="Calibri"/>
                <a:cs typeface="Calibri"/>
              </a:rPr>
              <a:t>There is no way to cure diabetes but there are some ways that you can get your blood sugar levels back in range again and these ways are: healthy eating, regular exercise, weight loss, diabetes medication or insulin therapy.</a:t>
            </a:r>
          </a:p>
          <a:p>
            <a:r>
              <a:rPr lang="en-US" sz="1600" dirty="0">
                <a:solidFill>
                  <a:schemeClr val="tx2"/>
                </a:solidFill>
                <a:ea typeface="Calibri"/>
                <a:cs typeface="Calibri"/>
              </a:rPr>
              <a:t>Diabetes affects a person's lifestyle in a negative way, in terms of school or work success, self-confidence, relationships, and many more ways.</a:t>
            </a:r>
          </a:p>
          <a:p>
            <a:endParaRPr lang="en-US" sz="1100">
              <a:solidFill>
                <a:schemeClr val="tx2"/>
              </a:solidFill>
              <a:ea typeface="Calibri"/>
              <a:cs typeface="Calibri"/>
            </a:endParaRPr>
          </a:p>
          <a:p>
            <a:endParaRPr lang="en-US" sz="1100">
              <a:solidFill>
                <a:schemeClr val="tx2"/>
              </a:solidFill>
              <a:ea typeface="Calibri"/>
              <a:cs typeface="Calibri"/>
            </a:endParaRPr>
          </a:p>
          <a:p>
            <a:endParaRPr lang="en-US" sz="1100">
              <a:solidFill>
                <a:schemeClr val="tx2"/>
              </a:solidFill>
              <a:ea typeface="Calibri"/>
              <a:cs typeface="Calibri"/>
            </a:endParaRPr>
          </a:p>
          <a:p>
            <a:pPr marL="0" indent="0">
              <a:buNone/>
            </a:pPr>
            <a:endParaRPr lang="en-US" sz="1100">
              <a:solidFill>
                <a:schemeClr val="tx2"/>
              </a:solidFill>
              <a:ea typeface="Calibri"/>
              <a:cs typeface="Calibri"/>
            </a:endParaRPr>
          </a:p>
          <a:p>
            <a:endParaRPr lang="en-US" sz="1100">
              <a:solidFill>
                <a:schemeClr val="tx2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6591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4" name="Rectangle 93">
            <a:extLst>
              <a:ext uri="{FF2B5EF4-FFF2-40B4-BE49-F238E27FC236}">
                <a16:creationId xmlns:a16="http://schemas.microsoft.com/office/drawing/2014/main" id="{17BDD930-0E65-490A-9CE5-554C357C44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3A912C67-99A1-4956-8F68-1846C2177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A39009-724A-8B04-DFBD-A54AFE287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398" cy="129941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6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Survey statistics</a:t>
            </a:r>
            <a:r>
              <a:rPr lang="en-US" sz="3600" dirty="0">
                <a:solidFill>
                  <a:schemeClr val="tx2"/>
                </a:solidFill>
              </a:rPr>
              <a:t>: Regular exercise</a:t>
            </a:r>
            <a:endParaRPr lang="en-US" sz="36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6" name="Content Placeholder 43">
            <a:extLst>
              <a:ext uri="{FF2B5EF4-FFF2-40B4-BE49-F238E27FC236}">
                <a16:creationId xmlns:a16="http://schemas.microsoft.com/office/drawing/2014/main" id="{15B55208-29A0-B283-5C9D-C39D7C82D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0618" y="1149090"/>
            <a:ext cx="5029200" cy="3227626"/>
          </a:xfrm>
        </p:spPr>
        <p:txBody>
          <a:bodyPr anchor="ctr"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  <a:ea typeface="Calibri"/>
                <a:cs typeface="Calibri"/>
              </a:rPr>
              <a:t>As we can see most survey takers exercise for more than an hour a week, but ¼ of people don’t exercise so we can see that ¾ of people are regularly exercising.</a:t>
            </a: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569E5994-073E-4708-B3E6-43BFED0CE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381784" y="4178643"/>
            <a:ext cx="3061444" cy="2297267"/>
            <a:chOff x="-305" y="-1"/>
            <a:chExt cx="3832880" cy="2876136"/>
          </a:xfrm>
        </p:grpSpPr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532F818D-9087-4691-AABA-465619A0C2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68B7668A-5C96-4FB9-BFA9-38094EB87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BF4F95BD-8661-4C45-94E3-CF3159BF4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E85BBF8A-E2FB-47F6-A60F-4FB855D50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Content Placeholder 4" descr="A pie chart with numbers and a few percentages">
            <a:extLst>
              <a:ext uri="{FF2B5EF4-FFF2-40B4-BE49-F238E27FC236}">
                <a16:creationId xmlns:a16="http://schemas.microsoft.com/office/drawing/2014/main" id="{111739F7-3AB4-701F-5482-947D94C186B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671" y="1421750"/>
            <a:ext cx="5745629" cy="2586497"/>
          </a:xfrm>
          <a:prstGeom prst="rect">
            <a:avLst/>
          </a:prstGeom>
        </p:spPr>
      </p:pic>
      <p:grpSp>
        <p:nvGrpSpPr>
          <p:cNvPr id="100" name="Group 99">
            <a:extLst>
              <a:ext uri="{FF2B5EF4-FFF2-40B4-BE49-F238E27FC236}">
                <a16:creationId xmlns:a16="http://schemas.microsoft.com/office/drawing/2014/main" id="{DD81D498-EAA8-40F3-8230-AE4DEDA38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906190" y="0"/>
            <a:ext cx="3282247" cy="2837712"/>
            <a:chOff x="-305" y="-4155"/>
            <a:chExt cx="2514948" cy="2174333"/>
          </a:xfrm>
        </p:grpSpPr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262F2402-5879-41A3-ACEC-6D2811BA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BBD41895-A230-4959-97BA-80F516383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E670BD54-10A6-4092-9E32-647B2F870D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1C2B9A82-4826-4BF4-A16E-0B005FE761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29209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7BDD930-0E65-490A-9CE5-554C357C44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912C67-99A1-4956-8F68-1846C2177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B970DC-BC14-D020-9DC7-849366CBC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398" cy="1299411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tx2"/>
                </a:solidFill>
                <a:ea typeface="Calibri Light"/>
                <a:cs typeface="Calibri Light"/>
              </a:rPr>
              <a:t>Survey statistics: Diet</a:t>
            </a:r>
            <a:endParaRPr lang="en-US" sz="3600">
              <a:solidFill>
                <a:schemeClr val="tx2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735A258-3C6C-337F-F886-947BCAFBF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2059" y="976400"/>
            <a:ext cx="5029200" cy="3227626"/>
          </a:xfrm>
        </p:spPr>
        <p:txBody>
          <a:bodyPr anchor="ctr"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  <a:ea typeface="Calibri"/>
                <a:cs typeface="Calibri"/>
              </a:rPr>
              <a:t>As we can see most of the survey takers lead a healthy diet,  to be exact 2 thirds of them lead a healthy diet, whereas the other survey takers do not lead a healthy diet.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69E5994-073E-4708-B3E6-43BFED0CE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381784" y="4178643"/>
            <a:ext cx="3061444" cy="2297267"/>
            <a:chOff x="-305" y="-1"/>
            <a:chExt cx="3832880" cy="2876136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32F818D-9087-4691-AABA-465619A0C2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8B7668A-5C96-4FB9-BFA9-38094EB87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F4F95BD-8661-4C45-94E3-CF3159BF4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E85BBF8A-E2FB-47F6-A60F-4FB855D50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Content Placeholder 3" descr="A pie chart with numbers and a red and blue circle&#10;&#10;Description automatically generated">
            <a:extLst>
              <a:ext uri="{FF2B5EF4-FFF2-40B4-BE49-F238E27FC236}">
                <a16:creationId xmlns:a16="http://schemas.microsoft.com/office/drawing/2014/main" id="{EF971A58-5334-C31F-DEED-CB803D893F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772" y="1387433"/>
            <a:ext cx="5562363" cy="2751584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DD81D498-EAA8-40F3-8230-AE4DEDA38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906190" y="0"/>
            <a:ext cx="3282247" cy="2837712"/>
            <a:chOff x="-305" y="-4155"/>
            <a:chExt cx="2514948" cy="2174333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62F2402-5879-41A3-ACEC-6D2811BA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BD41895-A230-4959-97BA-80F516383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670BD54-10A6-4092-9E32-647B2F870D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C2B9A82-4826-4BF4-A16E-0B005FE761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15373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7BDD930-0E65-490A-9CE5-554C357C44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912C67-99A1-4956-8F68-1846C2177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95A0D6-CCA4-688B-5413-14182E2D4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398" cy="1299411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tx2"/>
                </a:solidFill>
                <a:ea typeface="Calibri Light"/>
                <a:cs typeface="Calibri Light"/>
              </a:rPr>
              <a:t>Survey statistics: Knowledge about diabetes</a:t>
            </a:r>
            <a:endParaRPr lang="en-US" sz="3600">
              <a:solidFill>
                <a:schemeClr val="tx2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E4D4F10-6BB5-8E15-28DA-C500DA5F6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9124" y="2837064"/>
            <a:ext cx="5029200" cy="3227626"/>
          </a:xfrm>
        </p:spPr>
        <p:txBody>
          <a:bodyPr anchor="ctr"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  <a:ea typeface="Calibri"/>
                <a:cs typeface="Calibri"/>
              </a:rPr>
              <a:t>As we can observe most survey takers know that there are type 1 and 2 diabetes except a small handful of them.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69E5994-073E-4708-B3E6-43BFED0CE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381784" y="4178643"/>
            <a:ext cx="3061444" cy="2297267"/>
            <a:chOff x="-305" y="-1"/>
            <a:chExt cx="3832880" cy="2876136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32F818D-9087-4691-AABA-465619A0C2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8B7668A-5C96-4FB9-BFA9-38094EB87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F4F95BD-8661-4C45-94E3-CF3159BF4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E85BBF8A-E2FB-47F6-A60F-4FB855D50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Content Placeholder 3" descr="A blue and red pie chart with a triangle and white text&#10;&#10;Description automatically generated">
            <a:extLst>
              <a:ext uri="{FF2B5EF4-FFF2-40B4-BE49-F238E27FC236}">
                <a16:creationId xmlns:a16="http://schemas.microsoft.com/office/drawing/2014/main" id="{BAA9DE3C-B234-3929-199B-0B8EB3734E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228" y="1421039"/>
            <a:ext cx="4954693" cy="2192451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DD81D498-EAA8-40F3-8230-AE4DEDA38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906190" y="0"/>
            <a:ext cx="3282247" cy="2837712"/>
            <a:chOff x="-305" y="-4155"/>
            <a:chExt cx="2514948" cy="2174333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62F2402-5879-41A3-ACEC-6D2811BA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BD41895-A230-4959-97BA-80F516383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670BD54-10A6-4092-9E32-647B2F870D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C2B9A82-4826-4BF4-A16E-0B005FE761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Picture 4" descr="A blue and red pie chart&#10;&#10;Description automatically generated">
            <a:extLst>
              <a:ext uri="{FF2B5EF4-FFF2-40B4-BE49-F238E27FC236}">
                <a16:creationId xmlns:a16="http://schemas.microsoft.com/office/drawing/2014/main" id="{C74F56AE-2EA6-0FF5-8A12-9C7CA6192D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4506" y="3757786"/>
            <a:ext cx="4292279" cy="1821341"/>
          </a:xfrm>
          <a:prstGeom prst="rect">
            <a:avLst/>
          </a:prstGeom>
        </p:spPr>
      </p:pic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96A1CAEC-C67C-B8CB-C274-F6C18AE6CF1E}"/>
              </a:ext>
            </a:extLst>
          </p:cNvPr>
          <p:cNvSpPr txBox="1">
            <a:spLocks/>
          </p:cNvSpPr>
          <p:nvPr/>
        </p:nvSpPr>
        <p:spPr>
          <a:xfrm>
            <a:off x="5812790" y="799920"/>
            <a:ext cx="5029200" cy="3227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chemeClr val="tx2"/>
                </a:solidFill>
                <a:ea typeface="Calibri"/>
                <a:cs typeface="Calibri"/>
              </a:rPr>
              <a:t>As we can see all of the survey takers know what diabetes is except 1.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968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Diabetes</vt:lpstr>
      <vt:lpstr>What are the effects of Diabetes</vt:lpstr>
      <vt:lpstr>Target Audience</vt:lpstr>
      <vt:lpstr>How to reduce the risk of getting diabetes</vt:lpstr>
      <vt:lpstr>The common questions about Diabetes </vt:lpstr>
      <vt:lpstr>Answers to those common questions</vt:lpstr>
      <vt:lpstr>Survey statistics: Regular exercise</vt:lpstr>
      <vt:lpstr>Survey statistics: Diet</vt:lpstr>
      <vt:lpstr>Survey statistics: Knowledge about diabetes</vt:lpstr>
      <vt:lpstr>Survey statistics: Knowledge about diabetes</vt:lpstr>
      <vt:lpstr>Diabetes in survey takers family tree</vt:lpstr>
      <vt:lpstr>Cause(s) of diabetes in survey takers family tree</vt:lpstr>
      <vt:lpstr>Citation and crosschecking</vt:lpstr>
      <vt:lpstr>Citation and crosschecking</vt:lpstr>
      <vt:lpstr>Citation and crosschecking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292</cp:revision>
  <dcterms:created xsi:type="dcterms:W3CDTF">2023-11-06T13:41:08Z</dcterms:created>
  <dcterms:modified xsi:type="dcterms:W3CDTF">2023-11-12T19:39:59Z</dcterms:modified>
</cp:coreProperties>
</file>