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l">
              <a:defRPr sz="900" spc="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lIns="109728" tIns="109728" rIns="109728" bIns="91440" anchor="t"/>
          <a:lstStyle>
            <a:lvl1pPr algn="r">
              <a:defRPr sz="800" spc="7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lIns="109728" tIns="109728" rIns="109728" bIns="91440" anchor="t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4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81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12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s://www.mayoclinic.org/" TargetMode="External"/><Relationship Id="rId7" Type="http://schemas.openxmlformats.org/officeDocument/2006/relationships/slide" Target="slide4.xml"/><Relationship Id="rId2" Type="http://schemas.openxmlformats.org/officeDocument/2006/relationships/hyperlink" Target="https://www.nimh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health.clevelandclinic.org/" TargetMode="External"/><Relationship Id="rId10" Type="http://schemas.openxmlformats.org/officeDocument/2006/relationships/slide" Target="slide8.xml"/><Relationship Id="rId4" Type="http://schemas.openxmlformats.org/officeDocument/2006/relationships/hyperlink" Target="https://www.healthdirect.gov.au/" TargetMode="External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.clevelandclinic.org/" TargetMode="External"/><Relationship Id="rId3" Type="http://schemas.openxmlformats.org/officeDocument/2006/relationships/hyperlink" Target="https://my.clevelandclinic.org/" TargetMode="External"/><Relationship Id="rId7" Type="http://schemas.openxmlformats.org/officeDocument/2006/relationships/hyperlink" Target="https://www.mayoclinic.org/" TargetMode="External"/><Relationship Id="rId2" Type="http://schemas.openxmlformats.org/officeDocument/2006/relationships/hyperlink" Target="https://www.nhs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eppardpratt.org/" TargetMode="External"/><Relationship Id="rId5" Type="http://schemas.openxmlformats.org/officeDocument/2006/relationships/hyperlink" Target="https://www.healthdirect.gov/" TargetMode="External"/><Relationship Id="rId4" Type="http://schemas.openxmlformats.org/officeDocument/2006/relationships/hyperlink" Target="https://www.nimh.nih.gov/" TargetMode="External"/><Relationship Id="rId9" Type="http://schemas.openxmlformats.org/officeDocument/2006/relationships/hyperlink" Target="https://thiswayup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87399-A8D9-F6E3-B3A6-C80D8A52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1062038"/>
            <a:ext cx="6096000" cy="2881311"/>
          </a:xfrm>
        </p:spPr>
        <p:txBody>
          <a:bodyPr>
            <a:normAutofit/>
          </a:bodyPr>
          <a:lstStyle/>
          <a:p>
            <a:pPr algn="r"/>
            <a:r>
              <a:rPr lang="en-GB" sz="8000" dirty="0"/>
              <a:t>Social Anxiety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AEA90-50C4-5332-A176-4840E3BC7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99" y="4170408"/>
            <a:ext cx="6524625" cy="1754142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Done by: Elena, Reine, Qais, Adam</a:t>
            </a:r>
          </a:p>
        </p:txBody>
      </p:sp>
      <p:pic>
        <p:nvPicPr>
          <p:cNvPr id="15" name="Picture 14" descr="Person with idea concept">
            <a:extLst>
              <a:ext uri="{FF2B5EF4-FFF2-40B4-BE49-F238E27FC236}">
                <a16:creationId xmlns:a16="http://schemas.microsoft.com/office/drawing/2014/main" id="{4C1A2CD2-A028-5394-BB29-57D59E0E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81" r="23518" b="-2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293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625,700+ Light Bulb Stock Photos, Pictures &amp; Royalty-Free Images - iStock |  Lightbulb icon, Idea, Light bulb idea">
            <a:extLst>
              <a:ext uri="{FF2B5EF4-FFF2-40B4-BE49-F238E27FC236}">
                <a16:creationId xmlns:a16="http://schemas.microsoft.com/office/drawing/2014/main" id="{C2A48F8B-ED7B-394F-2BED-2C5376676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 r="1" b="11235"/>
          <a:stretch/>
        </p:blipFill>
        <p:spPr bwMode="auto">
          <a:xfrm>
            <a:off x="20" y="10"/>
            <a:ext cx="1219143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C53A0-7016-70A1-630E-93DB327E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5334000" cy="353501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87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0F46-1871-5194-4150-04E68F4F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7650"/>
            <a:ext cx="9144000" cy="1263649"/>
          </a:xfrm>
        </p:spPr>
        <p:txBody>
          <a:bodyPr/>
          <a:lstStyle/>
          <a:p>
            <a:r>
              <a:rPr lang="en-GB" sz="5400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7797F-32FA-8C10-02B5-08692C62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52538"/>
            <a:ext cx="10668000" cy="5357812"/>
          </a:xfrm>
        </p:spPr>
        <p:txBody>
          <a:bodyPr/>
          <a:lstStyle/>
          <a:p>
            <a:r>
              <a:rPr lang="en-GB" dirty="0"/>
              <a:t>Slide 2: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https://www.nimh.nih.gov/</a:t>
            </a:r>
            <a:endParaRPr lang="en-GB" dirty="0"/>
          </a:p>
          <a:p>
            <a:r>
              <a:rPr lang="en-GB" dirty="0"/>
              <a:t>Slide 4: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https://www.mayoclinic.org/</a:t>
            </a:r>
            <a:endParaRPr lang="en-GB" dirty="0"/>
          </a:p>
          <a:p>
            <a:r>
              <a:rPr lang="en-GB" dirty="0"/>
              <a:t>Slide 5: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https://www.mayoclinic.org/</a:t>
            </a:r>
            <a:endParaRPr lang="en-GB" dirty="0"/>
          </a:p>
          <a:p>
            <a:r>
              <a:rPr lang="en-GB" dirty="0"/>
              <a:t>Slide 6: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https://www.healthdirect.gov.au/</a:t>
            </a:r>
            <a:endParaRPr lang="en-GB" dirty="0"/>
          </a:p>
          <a:p>
            <a:r>
              <a:rPr lang="en-GB" dirty="0"/>
              <a:t>Slide 8: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https://health.clevelandclinic.org/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>
            <a:hlinkClick r:id="rId6" action="ppaction://hlinksldjump"/>
            <a:extLst>
              <a:ext uri="{FF2B5EF4-FFF2-40B4-BE49-F238E27FC236}">
                <a16:creationId xmlns:a16="http://schemas.microsoft.com/office/drawing/2014/main" id="{5C26C18B-B2D7-208D-481F-32C5BEAF81DE}"/>
              </a:ext>
            </a:extLst>
          </p:cNvPr>
          <p:cNvSpPr/>
          <p:nvPr/>
        </p:nvSpPr>
        <p:spPr>
          <a:xfrm>
            <a:off x="6800850" y="1989136"/>
            <a:ext cx="609600" cy="5238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" name="Oval 4">
            <a:hlinkClick r:id="rId7" action="ppaction://hlinksldjump"/>
            <a:extLst>
              <a:ext uri="{FF2B5EF4-FFF2-40B4-BE49-F238E27FC236}">
                <a16:creationId xmlns:a16="http://schemas.microsoft.com/office/drawing/2014/main" id="{9937857D-1793-5BDD-4FF6-C57980E32983}"/>
              </a:ext>
            </a:extLst>
          </p:cNvPr>
          <p:cNvSpPr/>
          <p:nvPr/>
        </p:nvSpPr>
        <p:spPr>
          <a:xfrm>
            <a:off x="6800850" y="2797175"/>
            <a:ext cx="609600" cy="5238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" name="Oval 5">
            <a:hlinkClick r:id="rId8" action="ppaction://hlinksldjump"/>
            <a:extLst>
              <a:ext uri="{FF2B5EF4-FFF2-40B4-BE49-F238E27FC236}">
                <a16:creationId xmlns:a16="http://schemas.microsoft.com/office/drawing/2014/main" id="{5C83BE9A-F6B9-4825-EE1C-4B4A248F8556}"/>
              </a:ext>
            </a:extLst>
          </p:cNvPr>
          <p:cNvSpPr/>
          <p:nvPr/>
        </p:nvSpPr>
        <p:spPr>
          <a:xfrm>
            <a:off x="6800850" y="3798887"/>
            <a:ext cx="609600" cy="5238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94E40D10-3FBA-538B-2FCF-06954F1635BD}"/>
              </a:ext>
            </a:extLst>
          </p:cNvPr>
          <p:cNvSpPr/>
          <p:nvPr/>
        </p:nvSpPr>
        <p:spPr>
          <a:xfrm>
            <a:off x="7791450" y="4868070"/>
            <a:ext cx="609600" cy="5238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D6941936-8511-039A-0C46-C16E01E985B2}"/>
              </a:ext>
            </a:extLst>
          </p:cNvPr>
          <p:cNvSpPr/>
          <p:nvPr/>
        </p:nvSpPr>
        <p:spPr>
          <a:xfrm>
            <a:off x="7791450" y="5894389"/>
            <a:ext cx="609600" cy="52387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2F85653-15C2-E5E4-DA26-3C707D7BFAF6}"/>
              </a:ext>
            </a:extLst>
          </p:cNvPr>
          <p:cNvSpPr/>
          <p:nvPr/>
        </p:nvSpPr>
        <p:spPr>
          <a:xfrm rot="10800000">
            <a:off x="7477125" y="1974849"/>
            <a:ext cx="1323975" cy="5381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BF5730-3123-28CB-3FFF-A846A24C8463}"/>
              </a:ext>
            </a:extLst>
          </p:cNvPr>
          <p:cNvSpPr txBox="1"/>
          <p:nvPr/>
        </p:nvSpPr>
        <p:spPr>
          <a:xfrm>
            <a:off x="8801100" y="1666875"/>
            <a:ext cx="162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 ME TO GO BACK TO SLIDE</a:t>
            </a:r>
          </a:p>
        </p:txBody>
      </p:sp>
    </p:spTree>
    <p:extLst>
      <p:ext uri="{BB962C8B-B14F-4D97-AF65-F5344CB8AC3E}">
        <p14:creationId xmlns:p14="http://schemas.microsoft.com/office/powerpoint/2010/main" val="362025504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05BA-2237-5631-EE39-205E1278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52424"/>
            <a:ext cx="9048750" cy="781050"/>
          </a:xfrm>
        </p:spPr>
        <p:txBody>
          <a:bodyPr/>
          <a:lstStyle/>
          <a:p>
            <a:r>
              <a:rPr lang="en-GB" dirty="0"/>
              <a:t>Cross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90BA-C759-1746-FF9E-182E0C37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133473"/>
            <a:ext cx="10668000" cy="5581651"/>
          </a:xfrm>
        </p:spPr>
        <p:txBody>
          <a:bodyPr/>
          <a:lstStyle/>
          <a:p>
            <a:r>
              <a:rPr lang="en-GB" sz="2000" dirty="0"/>
              <a:t>Slide 2: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https://www.nhs.uk/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https://my.clevelandclinic.org/</a:t>
            </a:r>
            <a:endParaRPr lang="en-GB" sz="2000" dirty="0"/>
          </a:p>
          <a:p>
            <a:r>
              <a:rPr lang="en-GB" sz="2000" dirty="0"/>
              <a:t>Slide 4: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https://www.nimh.nih.gov/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5"/>
              </a:rPr>
              <a:t>https://www.healthdirect.gov</a:t>
            </a:r>
            <a:endParaRPr lang="en-GB" sz="2000" dirty="0"/>
          </a:p>
          <a:p>
            <a:r>
              <a:rPr lang="en-GB" sz="2000" dirty="0"/>
              <a:t>Slide 5:</a:t>
            </a:r>
          </a:p>
          <a:p>
            <a:pPr marL="0" indent="0">
              <a:buNone/>
            </a:pPr>
            <a:r>
              <a:rPr lang="en-GB" sz="2000" dirty="0">
                <a:hlinkClick r:id="rId6"/>
              </a:rPr>
              <a:t>https://www.sheppardpratt.org/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5"/>
              </a:rPr>
              <a:t>https://www.healthdirect.gov</a:t>
            </a:r>
            <a:endParaRPr lang="en-GB" sz="2000" dirty="0"/>
          </a:p>
          <a:p>
            <a:r>
              <a:rPr lang="en-GB" sz="2000" dirty="0"/>
              <a:t>Slide 6:</a:t>
            </a:r>
          </a:p>
          <a:p>
            <a:pPr marL="0" indent="0">
              <a:buNone/>
            </a:pPr>
            <a:r>
              <a:rPr lang="en-GB" sz="2000" dirty="0">
                <a:hlinkClick r:id="rId7"/>
              </a:rPr>
              <a:t>https://www.mayoclinic.org/</a:t>
            </a:r>
            <a:endParaRPr lang="en-GB" sz="2000" dirty="0"/>
          </a:p>
          <a:p>
            <a:r>
              <a:rPr lang="en-GB" sz="2000" dirty="0"/>
              <a:t>Slide 8:</a:t>
            </a:r>
          </a:p>
          <a:p>
            <a:pPr marL="0" indent="0">
              <a:buNone/>
            </a:pPr>
            <a:r>
              <a:rPr lang="en-GB" sz="2000" dirty="0">
                <a:hlinkClick r:id="rId8"/>
              </a:rPr>
              <a:t>https://health.clevelandclinic.org/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9"/>
              </a:rPr>
              <a:t>https://thiswayup.org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09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3EA65-E5FB-9B22-02C3-26E91374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GB" dirty="0"/>
              <a:t>What is social anxiety?</a:t>
            </a:r>
          </a:p>
        </p:txBody>
      </p:sp>
      <p:pic>
        <p:nvPicPr>
          <p:cNvPr id="1026" name="Picture 2" descr="Mindfulness and Social Anxiety - Centered Recovery Programs">
            <a:extLst>
              <a:ext uri="{FF2B5EF4-FFF2-40B4-BE49-F238E27FC236}">
                <a16:creationId xmlns:a16="http://schemas.microsoft.com/office/drawing/2014/main" id="{54E2A69F-ACA3-B6F5-60F5-90C981637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19659" b="-1"/>
          <a:stretch/>
        </p:blipFill>
        <p:spPr bwMode="auto"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8613-6D67-2BC6-A949-DECE81B1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GB" sz="2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anxiety is a </a:t>
            </a:r>
            <a:r>
              <a:rPr lang="en-GB" sz="2200" kern="100">
                <a:latin typeface="Arial" panose="020B0604020202020204" pitchFamily="34" charset="0"/>
                <a:cs typeface="Arial" panose="020B0604020202020204" pitchFamily="34" charset="0"/>
              </a:rPr>
              <a:t>type of anxiety. People with this anxiety fear being watched and judged by people. It's a fear that does not go away and affects everyday activities, self-confidence, relationships and work or school life.</a:t>
            </a:r>
          </a:p>
        </p:txBody>
      </p:sp>
    </p:spTree>
    <p:extLst>
      <p:ext uri="{BB962C8B-B14F-4D97-AF65-F5344CB8AC3E}">
        <p14:creationId xmlns:p14="http://schemas.microsoft.com/office/powerpoint/2010/main" val="210579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ue circle with a red triangle&#10;&#10;Description automatically generated">
            <a:extLst>
              <a:ext uri="{FF2B5EF4-FFF2-40B4-BE49-F238E27FC236}">
                <a16:creationId xmlns:a16="http://schemas.microsoft.com/office/drawing/2014/main" id="{C6596CAF-E846-77B1-A222-F4FBFEAEF6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5659"/>
            <a:ext cx="4670612" cy="24170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A862B-073A-6E3B-1151-CB5A8631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452" y="790900"/>
            <a:ext cx="5289177" cy="272736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Percentage of people who know what social anxiety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6F64-AA91-3D13-44FD-C6049276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4452" y="3809999"/>
            <a:ext cx="3939990" cy="11116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After a survey, we found out that 96.8% of people know what social anxiety is.</a:t>
            </a:r>
          </a:p>
        </p:txBody>
      </p:sp>
    </p:spTree>
    <p:extLst>
      <p:ext uri="{BB962C8B-B14F-4D97-AF65-F5344CB8AC3E}">
        <p14:creationId xmlns:p14="http://schemas.microsoft.com/office/powerpoint/2010/main" val="2849395701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14548CE4-8403-48E2-8485-18E40FC6D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eart Rate - What's Normal? - Apollo Hospitals Blog">
            <a:extLst>
              <a:ext uri="{FF2B5EF4-FFF2-40B4-BE49-F238E27FC236}">
                <a16:creationId xmlns:a16="http://schemas.microsoft.com/office/drawing/2014/main" id="{72AC0E11-3071-1531-7E73-689C7E55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18517"/>
          <a:stretch/>
        </p:blipFill>
        <p:spPr bwMode="auto">
          <a:xfrm>
            <a:off x="20" y="10"/>
            <a:ext cx="4404098" cy="6857990"/>
          </a:xfrm>
          <a:custGeom>
            <a:avLst/>
            <a:gdLst/>
            <a:ahLst/>
            <a:cxnLst/>
            <a:rect l="l" t="t" r="r" b="b"/>
            <a:pathLst>
              <a:path w="4404118" h="6858000">
                <a:moveTo>
                  <a:pt x="2339583" y="0"/>
                </a:moveTo>
                <a:lnTo>
                  <a:pt x="2355830" y="61476"/>
                </a:lnTo>
                <a:cubicBezTo>
                  <a:pt x="2361586" y="83045"/>
                  <a:pt x="2368094" y="103971"/>
                  <a:pt x="2377524" y="122586"/>
                </a:cubicBezTo>
                <a:cubicBezTo>
                  <a:pt x="2392415" y="151907"/>
                  <a:pt x="2419460" y="173413"/>
                  <a:pt x="2444420" y="192440"/>
                </a:cubicBezTo>
                <a:cubicBezTo>
                  <a:pt x="2495529" y="231487"/>
                  <a:pt x="2527080" y="290106"/>
                  <a:pt x="2559207" y="349349"/>
                </a:cubicBezTo>
                <a:cubicBezTo>
                  <a:pt x="2571632" y="372606"/>
                  <a:pt x="2588563" y="392138"/>
                  <a:pt x="2602225" y="414481"/>
                </a:cubicBezTo>
                <a:cubicBezTo>
                  <a:pt x="2608496" y="424893"/>
                  <a:pt x="2614942" y="437236"/>
                  <a:pt x="2616684" y="450003"/>
                </a:cubicBezTo>
                <a:cubicBezTo>
                  <a:pt x="2622547" y="490034"/>
                  <a:pt x="2641148" y="514975"/>
                  <a:pt x="2669003" y="533869"/>
                </a:cubicBezTo>
                <a:cubicBezTo>
                  <a:pt x="2681901" y="542764"/>
                  <a:pt x="2691903" y="559689"/>
                  <a:pt x="2700535" y="575333"/>
                </a:cubicBezTo>
                <a:cubicBezTo>
                  <a:pt x="2729512" y="628690"/>
                  <a:pt x="2754821" y="684525"/>
                  <a:pt x="2807479" y="710990"/>
                </a:cubicBezTo>
                <a:cubicBezTo>
                  <a:pt x="2820500" y="717450"/>
                  <a:pt x="2830720" y="740669"/>
                  <a:pt x="2835001" y="758969"/>
                </a:cubicBezTo>
                <a:cubicBezTo>
                  <a:pt x="2842218" y="789390"/>
                  <a:pt x="2843647" y="820083"/>
                  <a:pt x="2870022" y="838495"/>
                </a:cubicBezTo>
                <a:cubicBezTo>
                  <a:pt x="2878885" y="844641"/>
                  <a:pt x="2881584" y="867894"/>
                  <a:pt x="2882402" y="884069"/>
                </a:cubicBezTo>
                <a:cubicBezTo>
                  <a:pt x="2885078" y="932638"/>
                  <a:pt x="2898165" y="960616"/>
                  <a:pt x="2936995" y="969072"/>
                </a:cubicBezTo>
                <a:cubicBezTo>
                  <a:pt x="3007357" y="984417"/>
                  <a:pt x="3043775" y="1046171"/>
                  <a:pt x="3076951" y="1112096"/>
                </a:cubicBezTo>
                <a:cubicBezTo>
                  <a:pt x="3100643" y="1158994"/>
                  <a:pt x="3117151" y="1211409"/>
                  <a:pt x="3141387" y="1257566"/>
                </a:cubicBezTo>
                <a:cubicBezTo>
                  <a:pt x="3153277" y="1279930"/>
                  <a:pt x="3173543" y="1297754"/>
                  <a:pt x="3193071" y="1311394"/>
                </a:cubicBezTo>
                <a:cubicBezTo>
                  <a:pt x="3224094" y="1332909"/>
                  <a:pt x="3241804" y="1362627"/>
                  <a:pt x="3250073" y="1405992"/>
                </a:cubicBezTo>
                <a:cubicBezTo>
                  <a:pt x="3257673" y="1446266"/>
                  <a:pt x="3273857" y="1483664"/>
                  <a:pt x="3283740" y="1523444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4" y="1687006"/>
                  <a:pt x="3323416" y="1708173"/>
                </a:cubicBezTo>
                <a:cubicBezTo>
                  <a:pt x="3340602" y="1747889"/>
                  <a:pt x="3341593" y="1786419"/>
                  <a:pt x="3330834" y="1831463"/>
                </a:cubicBezTo>
                <a:cubicBezTo>
                  <a:pt x="3323215" y="1863606"/>
                  <a:pt x="3323028" y="1899517"/>
                  <a:pt x="3325458" y="1932531"/>
                </a:cubicBezTo>
                <a:cubicBezTo>
                  <a:pt x="3328288" y="1972134"/>
                  <a:pt x="3328527" y="2009738"/>
                  <a:pt x="3320394" y="2050249"/>
                </a:cubicBezTo>
                <a:cubicBezTo>
                  <a:pt x="3309254" y="2105857"/>
                  <a:pt x="3314506" y="2159685"/>
                  <a:pt x="3338141" y="2210114"/>
                </a:cubicBezTo>
                <a:cubicBezTo>
                  <a:pt x="3363243" y="2264284"/>
                  <a:pt x="3384387" y="2321440"/>
                  <a:pt x="3404628" y="2378738"/>
                </a:cubicBezTo>
                <a:cubicBezTo>
                  <a:pt x="3410511" y="2395084"/>
                  <a:pt x="3411689" y="2418120"/>
                  <a:pt x="3407259" y="2435467"/>
                </a:cubicBezTo>
                <a:cubicBezTo>
                  <a:pt x="3392793" y="2491151"/>
                  <a:pt x="3380194" y="2549275"/>
                  <a:pt x="3356495" y="2599849"/>
                </a:cubicBezTo>
                <a:cubicBezTo>
                  <a:pt x="3320179" y="2677233"/>
                  <a:pt x="3293483" y="2755427"/>
                  <a:pt x="3294074" y="2842361"/>
                </a:cubicBezTo>
                <a:cubicBezTo>
                  <a:pt x="3294172" y="2865245"/>
                  <a:pt x="3302178" y="2890058"/>
                  <a:pt x="3312858" y="2908439"/>
                </a:cubicBezTo>
                <a:cubicBezTo>
                  <a:pt x="3331888" y="2941339"/>
                  <a:pt x="3348643" y="2973100"/>
                  <a:pt x="3351202" y="3016205"/>
                </a:cubicBezTo>
                <a:cubicBezTo>
                  <a:pt x="3353458" y="3055184"/>
                  <a:pt x="3399269" y="3091033"/>
                  <a:pt x="3438099" y="3085336"/>
                </a:cubicBezTo>
                <a:cubicBezTo>
                  <a:pt x="3481887" y="3078970"/>
                  <a:pt x="3514312" y="3095239"/>
                  <a:pt x="3539878" y="3136681"/>
                </a:cubicBezTo>
                <a:cubicBezTo>
                  <a:pt x="3550096" y="3153637"/>
                  <a:pt x="3567509" y="3163435"/>
                  <a:pt x="3579433" y="3179271"/>
                </a:cubicBezTo>
                <a:cubicBezTo>
                  <a:pt x="3589310" y="3192368"/>
                  <a:pt x="3599714" y="3207990"/>
                  <a:pt x="3603096" y="3224801"/>
                </a:cubicBezTo>
                <a:cubicBezTo>
                  <a:pt x="3609269" y="3254802"/>
                  <a:pt x="3620336" y="3275144"/>
                  <a:pt x="3643662" y="3288499"/>
                </a:cubicBezTo>
                <a:cubicBezTo>
                  <a:pt x="3677663" y="3307714"/>
                  <a:pt x="3709940" y="3331312"/>
                  <a:pt x="3743281" y="3352066"/>
                </a:cubicBezTo>
                <a:cubicBezTo>
                  <a:pt x="3762563" y="3364307"/>
                  <a:pt x="3771612" y="3383279"/>
                  <a:pt x="3773604" y="3409971"/>
                </a:cubicBezTo>
                <a:cubicBezTo>
                  <a:pt x="3774973" y="3425409"/>
                  <a:pt x="3774833" y="3445264"/>
                  <a:pt x="3782303" y="3455027"/>
                </a:cubicBezTo>
                <a:cubicBezTo>
                  <a:pt x="3823032" y="3508129"/>
                  <a:pt x="3817073" y="3575628"/>
                  <a:pt x="3816834" y="3641755"/>
                </a:cubicBezTo>
                <a:cubicBezTo>
                  <a:pt x="3816868" y="3649380"/>
                  <a:pt x="3816465" y="3656950"/>
                  <a:pt x="3815414" y="3664423"/>
                </a:cubicBezTo>
                <a:cubicBezTo>
                  <a:pt x="3801919" y="3755638"/>
                  <a:pt x="3815819" y="3842268"/>
                  <a:pt x="3831022" y="3929077"/>
                </a:cubicBezTo>
                <a:cubicBezTo>
                  <a:pt x="3835097" y="3951977"/>
                  <a:pt x="3833989" y="3977140"/>
                  <a:pt x="3833427" y="4001566"/>
                </a:cubicBezTo>
                <a:cubicBezTo>
                  <a:pt x="3832188" y="4065371"/>
                  <a:pt x="3821392" y="4131101"/>
                  <a:pt x="3844622" y="4190727"/>
                </a:cubicBezTo>
                <a:cubicBezTo>
                  <a:pt x="3862782" y="4237659"/>
                  <a:pt x="3887520" y="4278712"/>
                  <a:pt x="3928268" y="4300238"/>
                </a:cubicBezTo>
                <a:cubicBezTo>
                  <a:pt x="3955639" y="4314708"/>
                  <a:pt x="3971141" y="4338123"/>
                  <a:pt x="3977747" y="4374448"/>
                </a:cubicBezTo>
                <a:cubicBezTo>
                  <a:pt x="3983513" y="4405752"/>
                  <a:pt x="3995802" y="4434707"/>
                  <a:pt x="4003670" y="4465215"/>
                </a:cubicBezTo>
                <a:cubicBezTo>
                  <a:pt x="4007817" y="4481320"/>
                  <a:pt x="4013181" y="4499770"/>
                  <a:pt x="4010889" y="4516055"/>
                </a:cubicBezTo>
                <a:cubicBezTo>
                  <a:pt x="4004766" y="4559572"/>
                  <a:pt x="3997230" y="4603706"/>
                  <a:pt x="3985367" y="4645602"/>
                </a:cubicBezTo>
                <a:cubicBezTo>
                  <a:pt x="3979327" y="4666529"/>
                  <a:pt x="3964001" y="4685883"/>
                  <a:pt x="3949671" y="4701292"/>
                </a:cubicBezTo>
                <a:cubicBezTo>
                  <a:pt x="3934619" y="4717144"/>
                  <a:pt x="3926217" y="4732840"/>
                  <a:pt x="3934280" y="4754123"/>
                </a:cubicBezTo>
                <a:cubicBezTo>
                  <a:pt x="3954470" y="4807057"/>
                  <a:pt x="3975168" y="4859522"/>
                  <a:pt x="3997064" y="4911338"/>
                </a:cubicBezTo>
                <a:cubicBezTo>
                  <a:pt x="4000886" y="4920316"/>
                  <a:pt x="4011419" y="4925608"/>
                  <a:pt x="4019528" y="4930834"/>
                </a:cubicBezTo>
                <a:cubicBezTo>
                  <a:pt x="4057441" y="4955228"/>
                  <a:pt x="4096344" y="4977308"/>
                  <a:pt x="4133308" y="5003744"/>
                </a:cubicBezTo>
                <a:cubicBezTo>
                  <a:pt x="4145954" y="5012874"/>
                  <a:pt x="4153881" y="5031960"/>
                  <a:pt x="4163240" y="5047160"/>
                </a:cubicBezTo>
                <a:cubicBezTo>
                  <a:pt x="4166325" y="5051950"/>
                  <a:pt x="4165736" y="5060853"/>
                  <a:pt x="4169223" y="5064337"/>
                </a:cubicBezTo>
                <a:cubicBezTo>
                  <a:pt x="4201572" y="5095297"/>
                  <a:pt x="4199843" y="5142157"/>
                  <a:pt x="4206880" y="5186434"/>
                </a:cubicBezTo>
                <a:cubicBezTo>
                  <a:pt x="4212828" y="5224301"/>
                  <a:pt x="4215657" y="5263904"/>
                  <a:pt x="4222813" y="5299486"/>
                </a:cubicBezTo>
                <a:cubicBezTo>
                  <a:pt x="4234060" y="5354705"/>
                  <a:pt x="4242835" y="5405490"/>
                  <a:pt x="4235257" y="5464049"/>
                </a:cubicBezTo>
                <a:cubicBezTo>
                  <a:pt x="4232096" y="5488106"/>
                  <a:pt x="4247880" y="5518914"/>
                  <a:pt x="4261474" y="5540158"/>
                </a:cubicBezTo>
                <a:cubicBezTo>
                  <a:pt x="4287766" y="5581156"/>
                  <a:pt x="4293039" y="5623827"/>
                  <a:pt x="4280115" y="5674826"/>
                </a:cubicBezTo>
                <a:cubicBezTo>
                  <a:pt x="4275759" y="5691638"/>
                  <a:pt x="4279993" y="5711838"/>
                  <a:pt x="4282322" y="5729864"/>
                </a:cubicBezTo>
                <a:cubicBezTo>
                  <a:pt x="4284366" y="5746757"/>
                  <a:pt x="4288475" y="5763124"/>
                  <a:pt x="4293132" y="5778754"/>
                </a:cubicBezTo>
                <a:cubicBezTo>
                  <a:pt x="4298890" y="5797536"/>
                  <a:pt x="4302061" y="5820581"/>
                  <a:pt x="4313246" y="5832226"/>
                </a:cubicBezTo>
                <a:cubicBezTo>
                  <a:pt x="4348093" y="5868983"/>
                  <a:pt x="4358048" y="5922385"/>
                  <a:pt x="4360648" y="5971487"/>
                </a:cubicBezTo>
                <a:cubicBezTo>
                  <a:pt x="4364319" y="6036528"/>
                  <a:pt x="4361672" y="6107215"/>
                  <a:pt x="4321661" y="6165296"/>
                </a:cubicBezTo>
                <a:cubicBezTo>
                  <a:pt x="4297541" y="6200015"/>
                  <a:pt x="4287954" y="6235151"/>
                  <a:pt x="4306753" y="6277545"/>
                </a:cubicBezTo>
                <a:cubicBezTo>
                  <a:pt x="4319729" y="6306327"/>
                  <a:pt x="4304165" y="6357226"/>
                  <a:pt x="4281339" y="6379605"/>
                </a:cubicBezTo>
                <a:cubicBezTo>
                  <a:pt x="4273124" y="6387708"/>
                  <a:pt x="4264871" y="6396077"/>
                  <a:pt x="4251023" y="6409646"/>
                </a:cubicBezTo>
                <a:cubicBezTo>
                  <a:pt x="4300272" y="6444619"/>
                  <a:pt x="4296891" y="6503223"/>
                  <a:pt x="4299881" y="6560548"/>
                </a:cubicBezTo>
                <a:cubicBezTo>
                  <a:pt x="4301794" y="6595663"/>
                  <a:pt x="4327948" y="6607784"/>
                  <a:pt x="4352197" y="6617730"/>
                </a:cubicBezTo>
                <a:cubicBezTo>
                  <a:pt x="4395933" y="6635319"/>
                  <a:pt x="4412086" y="6665089"/>
                  <a:pt x="4400475" y="6720904"/>
                </a:cubicBezTo>
                <a:lnTo>
                  <a:pt x="4366138" y="6858000"/>
                </a:lnTo>
                <a:lnTo>
                  <a:pt x="0" y="6858000"/>
                </a:lnTo>
                <a:lnTo>
                  <a:pt x="1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87DD2577-05DC-4EEF-A945-D296C733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0308A-C860-36F4-2790-C99DAD02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310" y="699248"/>
            <a:ext cx="3334814" cy="2381342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Symptoms of social anxiety</a:t>
            </a:r>
            <a:endParaRPr lang="en-GB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D3BC4B52-CC4A-4682-AFF8-09B671A2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Panic episode in crowded space color vector illustration set By ntl-studio  | TheHungryJPEG">
            <a:extLst>
              <a:ext uri="{FF2B5EF4-FFF2-40B4-BE49-F238E27FC236}">
                <a16:creationId xmlns:a16="http://schemas.microsoft.com/office/drawing/2014/main" id="{43D8A97F-EBAD-4314-AE7C-8AAEC011B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r="29278"/>
          <a:stretch/>
        </p:blipFill>
        <p:spPr bwMode="auto">
          <a:xfrm>
            <a:off x="8298032" y="1"/>
            <a:ext cx="3893968" cy="6858000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36A362B9-12E6-445C-8985-B2586694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D30A5-A61A-86DD-49E5-4910F86C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434" y="3352801"/>
            <a:ext cx="3252578" cy="2805951"/>
          </a:xfrm>
        </p:spPr>
        <p:txBody>
          <a:bodyPr>
            <a:normAutofit/>
          </a:bodyPr>
          <a:lstStyle/>
          <a:p>
            <a:pPr marL="342900" lvl="0" indent="-342900" rtl="0"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Rapid heart rate when speaking Infront of people.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places where there are other people.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 to make eye contact with people.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timid or shy or</a:t>
            </a:r>
            <a:r>
              <a:rPr lang="en-GB" sz="15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 in a low voice in front of a large group.</a:t>
            </a:r>
          </a:p>
          <a:p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9725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8D612-1473-38A8-5DFF-A271D59D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GB" dirty="0"/>
              <a:t>Causes of social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F527-AD62-04DD-FB5E-4A22F0983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people with social anxiety have the fear of being judged or embarrassed the causes are:</a:t>
            </a:r>
          </a:p>
          <a:p>
            <a:pPr>
              <a:spcAft>
                <a:spcPts val="800"/>
              </a:spcAft>
            </a:pPr>
            <a:r>
              <a:rPr lang="en-GB" sz="13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Genetics</a:t>
            </a:r>
          </a:p>
          <a:p>
            <a:pPr>
              <a:spcAft>
                <a:spcPts val="800"/>
              </a:spcAft>
            </a:pPr>
            <a:r>
              <a:rPr lang="en-GB" sz="13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Bullying</a:t>
            </a:r>
          </a:p>
          <a:p>
            <a:pPr>
              <a:spcAft>
                <a:spcPts val="800"/>
              </a:spcAft>
            </a:pPr>
            <a:r>
              <a:rPr lang="en-GB" sz="13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Trauma or abuse</a:t>
            </a:r>
            <a:endParaRPr lang="en-GB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300" dirty="0">
                <a:latin typeface="Arial" panose="020B0604020202020204" pitchFamily="34" charset="0"/>
              </a:rPr>
              <a:t>After a survey, the results show the </a:t>
            </a:r>
          </a:p>
          <a:p>
            <a:pPr marL="0" indent="0">
              <a:buNone/>
            </a:pPr>
            <a:r>
              <a:rPr lang="en-GB" sz="1300" dirty="0">
                <a:latin typeface="Arial" panose="020B0604020202020204" pitchFamily="34" charset="0"/>
              </a:rPr>
              <a:t>most known cause for social anxiety </a:t>
            </a:r>
          </a:p>
          <a:p>
            <a:pPr marL="0" indent="0">
              <a:buNone/>
            </a:pPr>
            <a:r>
              <a:rPr lang="en-GB" sz="1300" dirty="0">
                <a:latin typeface="Arial" panose="020B0604020202020204" pitchFamily="34" charset="0"/>
              </a:rPr>
              <a:t>is bullying.</a:t>
            </a:r>
            <a:endParaRPr lang="en-GB" sz="13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 descr="A graph with purple bars&#10;&#10;Description automatically generated">
            <a:extLst>
              <a:ext uri="{FF2B5EF4-FFF2-40B4-BE49-F238E27FC236}">
                <a16:creationId xmlns:a16="http://schemas.microsoft.com/office/drawing/2014/main" id="{55356755-E057-00B1-8963-2BFCF93BE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57" y="1442720"/>
            <a:ext cx="503866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C8F39-F700-638C-10C4-77667D32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497" y="841377"/>
            <a:ext cx="4745505" cy="166649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Consequences of social anxiety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 descr="A graph with purple bars&#10;&#10;Description automatically generated">
            <a:extLst>
              <a:ext uri="{FF2B5EF4-FFF2-40B4-BE49-F238E27FC236}">
                <a16:creationId xmlns:a16="http://schemas.microsoft.com/office/drawing/2014/main" id="{9A05165B-458B-8756-053C-06E07BC82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5" y="1309031"/>
            <a:ext cx="4369112" cy="32439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9FB1-6E6C-413D-39CC-A187CC99D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4495" y="2796988"/>
            <a:ext cx="4745505" cy="328077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2400" dirty="0">
                <a:effectLst/>
              </a:rPr>
              <a:t>Loneliness</a:t>
            </a:r>
          </a:p>
          <a:p>
            <a:pPr marL="342900" lvl="0"/>
            <a:r>
              <a:rPr lang="en-US" sz="2400" dirty="0">
                <a:effectLst/>
              </a:rPr>
              <a:t>Affect schoolwork.</a:t>
            </a:r>
          </a:p>
          <a:p>
            <a:pPr marL="342900" lvl="0"/>
            <a:r>
              <a:rPr lang="en-US" sz="2400" dirty="0">
                <a:effectLst/>
              </a:rPr>
              <a:t>Depression</a:t>
            </a:r>
          </a:p>
          <a:p>
            <a:pPr marL="342900" lvl="0"/>
            <a:endParaRPr lang="en-US" sz="2400" dirty="0"/>
          </a:p>
          <a:p>
            <a:pPr marL="342900" lvl="0"/>
            <a:r>
              <a:rPr lang="en-US" sz="2400" dirty="0">
                <a:effectLst/>
              </a:rPr>
              <a:t>The results show that depression is the most known consequence of social anxiety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72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E2D3B-5E75-0247-2B4A-E23C707A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062039"/>
            <a:ext cx="6096000" cy="244792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/>
              <a:t>What's the most common age to have social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8B89-E503-6B7E-A8B4-C24E9F771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5766" y="4086222"/>
            <a:ext cx="6096000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The most common age to have social anxiety is teenage years. Usually, 13-17</a:t>
            </a:r>
          </a:p>
        </p:txBody>
      </p:sp>
      <p:pic>
        <p:nvPicPr>
          <p:cNvPr id="8" name="Content Placeholder 7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15896709-A84C-1018-4742-3C8B8ADAE0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4" y="1597818"/>
            <a:ext cx="4014407" cy="366236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161F592-9D07-4C65-93BF-7E883196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2"/>
            <a:ext cx="874716" cy="6858002"/>
            <a:chOff x="3697284" y="-2"/>
            <a:chExt cx="874716" cy="6858002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1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8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6FBBC-73E6-7AF8-5733-A4900AA1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70" y="809918"/>
            <a:ext cx="9538915" cy="1010931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 how to deal with social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1BFB-4ABB-32B6-A1B9-0324E86AC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2942386"/>
            <a:ext cx="3540650" cy="3572714"/>
          </a:xfrm>
        </p:spPr>
        <p:txBody>
          <a:bodyPr>
            <a:normAutofit fontScale="92500" lnSpcReduction="20000"/>
          </a:bodyPr>
          <a:lstStyle/>
          <a:p>
            <a:r>
              <a:rPr lang="en-GB" sz="1600" dirty="0"/>
              <a:t>There are many methods to help you deal with social anxiety,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See a therapist.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Take medication prescribed by a doctor.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Learn about your disorder.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/>
              <a:t>Seek help from friends or family.</a:t>
            </a:r>
          </a:p>
          <a:p>
            <a:pPr marL="514350" indent="-514350">
              <a:buFont typeface="+mj-lt"/>
              <a:buAutoNum type="arabicPeriod"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 most common solution for social anxiety is to see a therapist as shown in the graph.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FA9ACCC-0126-48E3-BE37-405CBDAC1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18712"/>
            <a:ext cx="12192000" cy="1029386"/>
            <a:chOff x="0" y="3014035"/>
            <a:chExt cx="12192000" cy="1203824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A2D09E29-DA9C-48B4-8529-45E27815C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D777C00-D019-4D9B-B6A9-48984C81A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What is social anxiety and how can you spot the signs? - LCC">
            <a:extLst>
              <a:ext uri="{FF2B5EF4-FFF2-40B4-BE49-F238E27FC236}">
                <a16:creationId xmlns:a16="http://schemas.microsoft.com/office/drawing/2014/main" id="{B066998F-C1A3-DFC0-AB3F-753A98B2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759" l="10000" r="90000">
                        <a14:foregroundMark x1="57963" y1="92500" x2="57963" y2="92500"/>
                        <a14:foregroundMark x1="35926" y1="96759" x2="35926" y2="96759"/>
                        <a14:foregroundMark x1="21481" y1="52593" x2="21481" y2="52593"/>
                        <a14:foregroundMark x1="18704" y1="44815" x2="18704" y2="44815"/>
                        <a14:foregroundMark x1="26759" y1="21019" x2="26759" y2="21019"/>
                        <a14:foregroundMark x1="11389" y1="38519" x2="11389" y2="38519"/>
                        <a14:foregroundMark x1="18704" y1="29444" x2="18704" y2="29444"/>
                        <a14:foregroundMark x1="13426" y1="36759" x2="13426" y2="36759"/>
                        <a14:foregroundMark x1="33796" y1="44537" x2="33796" y2="44537"/>
                        <a14:foregroundMark x1="47130" y1="57130" x2="47130" y2="57130"/>
                        <a14:foregroundMark x1="56204" y1="55000" x2="56204" y2="55000"/>
                        <a14:foregroundMark x1="48519" y1="54630" x2="48519" y2="54630"/>
                        <a14:foregroundMark x1="64259" y1="36481" x2="64259" y2="36481"/>
                        <a14:foregroundMark x1="55185" y1="39259" x2="55185" y2="39259"/>
                        <a14:foregroundMark x1="45741" y1="18889" x2="45741" y2="18889"/>
                        <a14:foregroundMark x1="43611" y1="25556" x2="43611" y2="25556"/>
                        <a14:foregroundMark x1="38333" y1="17500" x2="38333" y2="17500"/>
                        <a14:foregroundMark x1="57593" y1="14352" x2="57593" y2="14352"/>
                        <a14:foregroundMark x1="47778" y1="17870" x2="47778" y2="17870"/>
                        <a14:foregroundMark x1="63611" y1="16852" x2="63611" y2="16852"/>
                        <a14:foregroundMark x1="63889" y1="20648" x2="63889" y2="20648"/>
                        <a14:foregroundMark x1="63241" y1="14722" x2="63241" y2="14722"/>
                        <a14:foregroundMark x1="72315" y1="22407" x2="72315" y2="22407"/>
                        <a14:foregroundMark x1="67407" y1="28426" x2="67407" y2="28426"/>
                        <a14:foregroundMark x1="69167" y1="28426" x2="69167" y2="28426"/>
                        <a14:foregroundMark x1="75185" y1="28426" x2="75185" y2="28426"/>
                        <a14:foregroundMark x1="80093" y1="26944" x2="80093" y2="26944"/>
                        <a14:foregroundMark x1="76852" y1="26296" x2="76852" y2="26296"/>
                        <a14:foregroundMark x1="79352" y1="27685" x2="79352" y2="27685"/>
                        <a14:foregroundMark x1="86389" y1="42407" x2="86389" y2="42407"/>
                        <a14:foregroundMark x1="86389" y1="42407" x2="88148" y2="40278"/>
                        <a14:foregroundMark x1="82500" y1="39907" x2="82500" y2="39907"/>
                        <a14:foregroundMark x1="82500" y1="39907" x2="82500" y2="39907"/>
                        <a14:foregroundMark x1="75463" y1="47315" x2="75463" y2="47315"/>
                        <a14:foregroundMark x1="75463" y1="47315" x2="74444" y2="47685"/>
                        <a14:foregroundMark x1="77593" y1="57500" x2="77593" y2="57500"/>
                        <a14:foregroundMark x1="77593" y1="57500" x2="76574" y2="58148"/>
                        <a14:foregroundMark x1="58981" y1="38519" x2="58981" y2="38519"/>
                        <a14:foregroundMark x1="58981" y1="38519" x2="58981" y2="38519"/>
                        <a14:foregroundMark x1="57963" y1="37870" x2="57963" y2="37870"/>
                        <a14:foregroundMark x1="57963" y1="37870" x2="57963" y2="37870"/>
                        <a14:foregroundMark x1="67037" y1="43796" x2="67037" y2="43796"/>
                        <a14:foregroundMark x1="69907" y1="42037" x2="69907" y2="42037"/>
                        <a14:foregroundMark x1="68519" y1="44815" x2="68519" y2="44815"/>
                        <a14:foregroundMark x1="68519" y1="44815" x2="69537" y2="43148"/>
                        <a14:foregroundMark x1="69167" y1="42407" x2="69167" y2="42407"/>
                        <a14:foregroundMark x1="31296" y1="28056" x2="31296" y2="2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57" y="2790072"/>
            <a:ext cx="3470083" cy="34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e chart with different colored triangles&#10;&#10;Description automatically generated">
            <a:extLst>
              <a:ext uri="{FF2B5EF4-FFF2-40B4-BE49-F238E27FC236}">
                <a16:creationId xmlns:a16="http://schemas.microsoft.com/office/drawing/2014/main" id="{95B3DBA7-B848-FE34-B24F-88893E212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24" y="3203597"/>
            <a:ext cx="4316675" cy="29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E3C29-F851-87DE-6F0A-42BB87F0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2" y="1163594"/>
            <a:ext cx="6095998" cy="1624055"/>
          </a:xfrm>
        </p:spPr>
        <p:txBody>
          <a:bodyPr anchor="b">
            <a:normAutofit/>
          </a:bodyPr>
          <a:lstStyle/>
          <a:p>
            <a:r>
              <a:rPr lang="en-GB" dirty="0"/>
              <a:t>IN CONCLUSION:</a:t>
            </a:r>
          </a:p>
        </p:txBody>
      </p:sp>
      <p:pic>
        <p:nvPicPr>
          <p:cNvPr id="1026" name="Picture 2" descr="How to Write a Conclusion that Ties Your Assignment Together -  MakeMyAssignments Blog">
            <a:extLst>
              <a:ext uri="{FF2B5EF4-FFF2-40B4-BE49-F238E27FC236}">
                <a16:creationId xmlns:a16="http://schemas.microsoft.com/office/drawing/2014/main" id="{159A88D3-CA10-8CD5-E5A1-D19815A8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964" l="9984" r="92754">
                        <a14:foregroundMark x1="18196" y1="47670" x2="18196" y2="47670"/>
                        <a14:foregroundMark x1="27053" y1="43011" x2="27053" y2="43011"/>
                        <a14:foregroundMark x1="16586" y1="44444" x2="16586" y2="44444"/>
                        <a14:foregroundMark x1="25604" y1="48029" x2="25604" y2="48029"/>
                        <a14:foregroundMark x1="27536" y1="45161" x2="27536" y2="45161"/>
                        <a14:foregroundMark x1="30596" y1="37276" x2="30596" y2="37276"/>
                        <a14:foregroundMark x1="30757" y1="37276" x2="30757" y2="37276"/>
                        <a14:foregroundMark x1="30757" y1="37276" x2="30757" y2="37276"/>
                        <a14:foregroundMark x1="30757" y1="37276" x2="30757" y2="37276"/>
                        <a14:foregroundMark x1="32850" y1="42294" x2="32850" y2="42294"/>
                        <a14:foregroundMark x1="32850" y1="42294" x2="32850" y2="42294"/>
                        <a14:foregroundMark x1="34944" y1="46237" x2="34944" y2="46237"/>
                        <a14:foregroundMark x1="30274" y1="45878" x2="30274" y2="45878"/>
                        <a14:foregroundMark x1="37520" y1="41577" x2="37520" y2="41577"/>
                        <a14:foregroundMark x1="44283" y1="43011" x2="44283" y2="43011"/>
                        <a14:foregroundMark x1="44283" y1="43011" x2="44283" y2="43011"/>
                        <a14:foregroundMark x1="44283" y1="42294" x2="44283" y2="42294"/>
                        <a14:foregroundMark x1="51369" y1="41219" x2="51369" y2="41219"/>
                        <a14:foregroundMark x1="51369" y1="41219" x2="51369" y2="41219"/>
                        <a14:foregroundMark x1="50564" y1="40860" x2="50564" y2="40860"/>
                        <a14:foregroundMark x1="54911" y1="45161" x2="54911" y2="45161"/>
                        <a14:foregroundMark x1="54911" y1="45161" x2="54911" y2="45161"/>
                        <a14:foregroundMark x1="47504" y1="48029" x2="47504" y2="48029"/>
                        <a14:foregroundMark x1="55233" y1="39785" x2="55233" y2="39785"/>
                        <a14:foregroundMark x1="60709" y1="37993" x2="60709" y2="37993"/>
                        <a14:foregroundMark x1="59420" y1="37276" x2="59420" y2="37276"/>
                        <a14:foregroundMark x1="61675" y1="43369" x2="61675" y2="43369"/>
                        <a14:foregroundMark x1="61675" y1="43369" x2="61675" y2="43369"/>
                        <a14:foregroundMark x1="65378" y1="44086" x2="65378" y2="44086"/>
                        <a14:foregroundMark x1="69726" y1="37993" x2="69726" y2="37993"/>
                        <a14:foregroundMark x1="72464" y1="42652" x2="72464" y2="42652"/>
                        <a14:foregroundMark x1="72464" y1="42652" x2="72464" y2="42652"/>
                        <a14:foregroundMark x1="71176" y1="42294" x2="71176" y2="42294"/>
                        <a14:foregroundMark x1="72142" y1="45878" x2="72142" y2="45878"/>
                        <a14:foregroundMark x1="75845" y1="40502" x2="75845" y2="40502"/>
                        <a14:foregroundMark x1="78100" y1="44086" x2="78100" y2="44086"/>
                        <a14:foregroundMark x1="78100" y1="44086" x2="78100" y2="44086"/>
                        <a14:foregroundMark x1="78100" y1="44086" x2="78100" y2="44086"/>
                        <a14:foregroundMark x1="78100" y1="44086" x2="78100" y2="44086"/>
                        <a14:foregroundMark x1="79388" y1="40860" x2="79388" y2="40860"/>
                        <a14:foregroundMark x1="79388" y1="40860" x2="79388" y2="40860"/>
                        <a14:foregroundMark x1="75684" y1="36201" x2="75684" y2="36201"/>
                        <a14:foregroundMark x1="75684" y1="36201" x2="75684" y2="36201"/>
                        <a14:foregroundMark x1="85185" y1="65591" x2="85185" y2="65591"/>
                        <a14:foregroundMark x1="52070" y1="74396" x2="50081" y2="74194"/>
                        <a14:foregroundMark x1="52290" y1="74418" x2="52142" y2="74403"/>
                        <a14:foregroundMark x1="92754" y1="46595" x2="92754" y2="46595"/>
                        <a14:foregroundMark x1="92754" y1="46595" x2="92754" y2="46595"/>
                        <a14:backgroundMark x1="91143" y1="75986" x2="54750" y2="81362"/>
                        <a14:backgroundMark x1="54750" y1="81362" x2="67794" y2="70968"/>
                        <a14:backgroundMark x1="67794" y1="70968" x2="78100" y2="72401"/>
                        <a14:backgroundMark x1="78100" y1="72401" x2="62802" y2="82437"/>
                        <a14:backgroundMark x1="62802" y1="82437" x2="57166" y2="82079"/>
                        <a14:backgroundMark x1="53140" y1="75627" x2="53140" y2="75627"/>
                        <a14:backgroundMark x1="53140" y1="75627" x2="52174" y2="73835"/>
                        <a14:backgroundMark x1="52657" y1="78136" x2="52335" y2="75627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  <a14:backgroundMark x1="50725" y1="75269" x2="50725" y2="75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43844"/>
            <a:ext cx="4064000" cy="26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57C72-9654-EB80-6798-5F7FFB49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2" y="3047999"/>
            <a:ext cx="6095998" cy="3048001"/>
          </a:xfrm>
        </p:spPr>
        <p:txBody>
          <a:bodyPr>
            <a:normAutofit/>
          </a:bodyPr>
          <a:lstStyle/>
          <a:p>
            <a:r>
              <a:rPr lang="en-GB" sz="2200"/>
              <a:t>social anxiety is the Intense fear of interacting or talking with stranger or even talking in front of a large group of people. The most common age to have social anxiety is in the teenage year specifically 13-17. There are many consequences but many solutions.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13599-D656-3604-A10D-C7692AE32E4A}"/>
              </a:ext>
            </a:extLst>
          </p:cNvPr>
          <p:cNvSpPr/>
          <p:nvPr/>
        </p:nvSpPr>
        <p:spPr>
          <a:xfrm>
            <a:off x="8372475" y="1866900"/>
            <a:ext cx="333375" cy="1238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4843E-F114-D9C7-DE0A-F0E61939BCBF}"/>
              </a:ext>
            </a:extLst>
          </p:cNvPr>
          <p:cNvSpPr/>
          <p:nvPr/>
        </p:nvSpPr>
        <p:spPr>
          <a:xfrm>
            <a:off x="1981200" y="4257040"/>
            <a:ext cx="436880" cy="3556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0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E2E35"/>
      </a:dk2>
      <a:lt2>
        <a:srgbClr val="E2E8E2"/>
      </a:lt2>
      <a:accent1>
        <a:srgbClr val="CC41CF"/>
      </a:accent1>
      <a:accent2>
        <a:srgbClr val="7E2FBD"/>
      </a:accent2>
      <a:accent3>
        <a:srgbClr val="5541CF"/>
      </a:accent3>
      <a:accent4>
        <a:srgbClr val="2F56BD"/>
      </a:accent4>
      <a:accent5>
        <a:srgbClr val="41A3CF"/>
      </a:accent5>
      <a:accent6>
        <a:srgbClr val="2CB4A5"/>
      </a:accent6>
      <a:hlink>
        <a:srgbClr val="3F82BF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496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 Pro</vt:lpstr>
      <vt:lpstr>Verdana Pro Cond SemiBold</vt:lpstr>
      <vt:lpstr>TornVTI</vt:lpstr>
      <vt:lpstr>Social Anxiety</vt:lpstr>
      <vt:lpstr>What is social anxiety?</vt:lpstr>
      <vt:lpstr>Percentage of people who know what social anxiety is</vt:lpstr>
      <vt:lpstr>Symptoms of social anxiety</vt:lpstr>
      <vt:lpstr>Causes of social anxiety</vt:lpstr>
      <vt:lpstr> Consequences of social anxiety</vt:lpstr>
      <vt:lpstr>What's the most common age to have social anxiety?</vt:lpstr>
      <vt:lpstr> how to deal with social anxiety?</vt:lpstr>
      <vt:lpstr>IN CONCLUSION:</vt:lpstr>
      <vt:lpstr>THANK YOU</vt:lpstr>
      <vt:lpstr>Citations</vt:lpstr>
      <vt:lpstr>Cross checking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Anxiety</dc:title>
  <dc:creator>Elena Sahawneh</dc:creator>
  <cp:lastModifiedBy>Elena Sahawneh</cp:lastModifiedBy>
  <cp:revision>12</cp:revision>
  <dcterms:created xsi:type="dcterms:W3CDTF">2023-11-02T07:43:10Z</dcterms:created>
  <dcterms:modified xsi:type="dcterms:W3CDTF">2023-11-12T13:15:21Z</dcterms:modified>
</cp:coreProperties>
</file>