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63" r:id="rId3"/>
    <p:sldId id="262" r:id="rId4"/>
    <p:sldId id="259" r:id="rId5"/>
    <p:sldId id="261" r:id="rId6"/>
    <p:sldId id="264" r:id="rId7"/>
    <p:sldId id="265" r:id="rId8"/>
    <p:sldId id="266" r:id="rId9"/>
    <p:sldId id="268" r:id="rId10"/>
    <p:sldId id="267"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5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A5C7646-4C3D-4C1E-811B-6CBEC43E81A7}" type="datetimeFigureOut">
              <a:rPr lang="en-US" smtClean="0"/>
              <a:t>11/11/2023</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2136863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5C7646-4C3D-4C1E-811B-6CBEC43E81A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124665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A5C7646-4C3D-4C1E-811B-6CBEC43E81A7}" type="datetimeFigureOut">
              <a:rPr lang="en-US" smtClean="0"/>
              <a:t>11/11/2023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398176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A5C7646-4C3D-4C1E-811B-6CBEC43E81A7}" type="datetimeFigureOut">
              <a:rPr lang="en-US" smtClean="0"/>
              <a:t>11/11/2023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1C0081A-16D5-4D9F-932C-AEBF2C6C0965}"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54396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A5C7646-4C3D-4C1E-811B-6CBEC43E81A7}" type="datetimeFigureOut">
              <a:rPr lang="en-US" smtClean="0"/>
              <a:t>11/11/2023</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3653352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A5C7646-4C3D-4C1E-811B-6CBEC43E81A7}" type="datetimeFigureOut">
              <a:rPr lang="en-US" smtClean="0"/>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886330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A5C7646-4C3D-4C1E-811B-6CBEC43E81A7}" type="datetimeFigureOut">
              <a:rPr lang="en-US" smtClean="0"/>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199266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5C7646-4C3D-4C1E-811B-6CBEC43E81A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17114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A5C7646-4C3D-4C1E-811B-6CBEC43E81A7}" type="datetimeFigureOut">
              <a:rPr lang="en-US" smtClean="0"/>
              <a:t>11/11/2023</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345605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5C7646-4C3D-4C1E-811B-6CBEC43E81A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1239323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A5C7646-4C3D-4C1E-811B-6CBEC43E81A7}" type="datetimeFigureOut">
              <a:rPr lang="en-US" smtClean="0"/>
              <a:t>11/11/2023</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2739604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5C7646-4C3D-4C1E-811B-6CBEC43E81A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860712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5C7646-4C3D-4C1E-811B-6CBEC43E81A7}" type="datetimeFigureOut">
              <a:rPr lang="en-US" smtClean="0"/>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273104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5C7646-4C3D-4C1E-811B-6CBEC43E81A7}" type="datetimeFigureOut">
              <a:rPr lang="en-US" smtClean="0"/>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328418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C7646-4C3D-4C1E-811B-6CBEC43E81A7}" type="datetimeFigureOut">
              <a:rPr lang="en-US" smtClean="0"/>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409102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5C7646-4C3D-4C1E-811B-6CBEC43E81A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281135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5C7646-4C3D-4C1E-811B-6CBEC43E81A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C0081A-16D5-4D9F-932C-AEBF2C6C0965}" type="slidenum">
              <a:rPr lang="en-US" smtClean="0"/>
              <a:t>‹#›</a:t>
            </a:fld>
            <a:endParaRPr lang="en-US"/>
          </a:p>
        </p:txBody>
      </p:sp>
    </p:spTree>
    <p:extLst>
      <p:ext uri="{BB962C8B-B14F-4D97-AF65-F5344CB8AC3E}">
        <p14:creationId xmlns:p14="http://schemas.microsoft.com/office/powerpoint/2010/main" val="2150583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A5C7646-4C3D-4C1E-811B-6CBEC43E81A7}" type="datetimeFigureOut">
              <a:rPr lang="en-US" smtClean="0"/>
              <a:t>11/11/2023</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1C0081A-16D5-4D9F-932C-AEBF2C6C0965}" type="slidenum">
              <a:rPr lang="en-US" smtClean="0"/>
              <a:t>‹#›</a:t>
            </a:fld>
            <a:endParaRPr lang="en-US"/>
          </a:p>
        </p:txBody>
      </p:sp>
    </p:spTree>
    <p:extLst>
      <p:ext uri="{BB962C8B-B14F-4D97-AF65-F5344CB8AC3E}">
        <p14:creationId xmlns:p14="http://schemas.microsoft.com/office/powerpoint/2010/main" val="375517733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iddk.nih.gov/health-information/diabetes/overview/symptoms-causes" TargetMode="External"/><Relationship Id="rId7" Type="http://schemas.openxmlformats.org/officeDocument/2006/relationships/hyperlink" Target="https://www.who.int/news-room/fact-sheets/detail/diabetes" TargetMode="External"/><Relationship Id="rId2" Type="http://schemas.openxmlformats.org/officeDocument/2006/relationships/hyperlink" Target="https://my.clevelandclinic.org/health/diseases/7104-" TargetMode="External"/><Relationship Id="rId1" Type="http://schemas.openxmlformats.org/officeDocument/2006/relationships/slideLayout" Target="../slideLayouts/slideLayout2.xml"/><Relationship Id="rId6" Type="http://schemas.openxmlformats.org/officeDocument/2006/relationships/hyperlink" Target="https://www.bhf.org.uk/informationsupport/risk-factors/diabetes" TargetMode="External"/><Relationship Id="rId5" Type="http://schemas.openxmlformats.org/officeDocument/2006/relationships/hyperlink" Target="https://www.nhs.uk/conditions/type-2-diabetes/" TargetMode="External"/><Relationship Id="rId4" Type="http://schemas.openxmlformats.org/officeDocument/2006/relationships/hyperlink" Target="https://www.diabetes.org.uk/diabetes-the-basics/diabetes-symptom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1B6F-1477-9268-A21E-25178584280E}"/>
              </a:ext>
            </a:extLst>
          </p:cNvPr>
          <p:cNvSpPr>
            <a:spLocks noGrp="1"/>
          </p:cNvSpPr>
          <p:nvPr>
            <p:ph type="ctrTitle"/>
          </p:nvPr>
        </p:nvSpPr>
        <p:spPr/>
        <p:txBody>
          <a:bodyPr/>
          <a:lstStyle/>
          <a:p>
            <a:r>
              <a:rPr lang="en-US" dirty="0"/>
              <a:t>Diabetes </a:t>
            </a:r>
          </a:p>
        </p:txBody>
      </p:sp>
      <p:sp>
        <p:nvSpPr>
          <p:cNvPr id="3" name="Subtitle 2">
            <a:extLst>
              <a:ext uri="{FF2B5EF4-FFF2-40B4-BE49-F238E27FC236}">
                <a16:creationId xmlns:a16="http://schemas.microsoft.com/office/drawing/2014/main" id="{F72ECD9D-6E7B-3EA0-F291-01BB8E16AA71}"/>
              </a:ext>
            </a:extLst>
          </p:cNvPr>
          <p:cNvSpPr>
            <a:spLocks noGrp="1"/>
          </p:cNvSpPr>
          <p:nvPr>
            <p:ph type="subTitle" idx="1"/>
          </p:nvPr>
        </p:nvSpPr>
        <p:spPr/>
        <p:txBody>
          <a:bodyPr/>
          <a:lstStyle/>
          <a:p>
            <a:r>
              <a:rPr lang="en-US" dirty="0"/>
              <a:t>By: Naser ,Issa , Emil , Kareem Wahab</a:t>
            </a:r>
          </a:p>
        </p:txBody>
      </p:sp>
    </p:spTree>
    <p:extLst>
      <p:ext uri="{BB962C8B-B14F-4D97-AF65-F5344CB8AC3E}">
        <p14:creationId xmlns:p14="http://schemas.microsoft.com/office/powerpoint/2010/main" val="19982687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8B11-42BE-41DF-8455-E0CA469FCA75}"/>
              </a:ext>
            </a:extLst>
          </p:cNvPr>
          <p:cNvSpPr>
            <a:spLocks noGrp="1"/>
          </p:cNvSpPr>
          <p:nvPr>
            <p:ph type="title"/>
          </p:nvPr>
        </p:nvSpPr>
        <p:spPr>
          <a:xfrm>
            <a:off x="685800" y="764373"/>
            <a:ext cx="8610600" cy="1293028"/>
          </a:xfrm>
        </p:spPr>
        <p:txBody>
          <a:bodyPr/>
          <a:lstStyle/>
          <a:p>
            <a:pPr algn="l"/>
            <a:r>
              <a:rPr lang="en-US" dirty="0"/>
              <a:t>Cross checking </a:t>
            </a:r>
          </a:p>
        </p:txBody>
      </p:sp>
      <p:sp>
        <p:nvSpPr>
          <p:cNvPr id="3" name="Content Placeholder 2">
            <a:extLst>
              <a:ext uri="{FF2B5EF4-FFF2-40B4-BE49-F238E27FC236}">
                <a16:creationId xmlns:a16="http://schemas.microsoft.com/office/drawing/2014/main" id="{3C76A8BE-FE52-4255-A056-D90CF74763E8}"/>
              </a:ext>
            </a:extLst>
          </p:cNvPr>
          <p:cNvSpPr>
            <a:spLocks noGrp="1"/>
          </p:cNvSpPr>
          <p:nvPr>
            <p:ph idx="1"/>
          </p:nvPr>
        </p:nvSpPr>
        <p:spPr>
          <a:xfrm>
            <a:off x="685800" y="2194560"/>
            <a:ext cx="11229680" cy="4024125"/>
          </a:xfrm>
        </p:spPr>
        <p:txBody>
          <a:bodyPr/>
          <a:lstStyle/>
          <a:p>
            <a:pPr marL="457200" indent="-457200">
              <a:buFont typeface="+mj-lt"/>
              <a:buAutoNum type="arabicPeriod"/>
            </a:pPr>
            <a:r>
              <a:rPr lang="en-US" sz="2400" dirty="0">
                <a:hlinkClick r:id="rId2"/>
              </a:rPr>
              <a:t>https://my.clevelandclinic.org/health/diseases/7104-</a:t>
            </a:r>
            <a:r>
              <a:rPr lang="en-US" sz="2400" dirty="0"/>
              <a:t>  </a:t>
            </a:r>
          </a:p>
          <a:p>
            <a:pPr marL="0" indent="0">
              <a:buNone/>
            </a:pPr>
            <a:r>
              <a:rPr lang="en-US" sz="2400" dirty="0"/>
              <a:t>2. </a:t>
            </a:r>
            <a:r>
              <a:rPr lang="en-US" sz="2400" dirty="0">
                <a:hlinkClick r:id="rId3"/>
              </a:rPr>
              <a:t>https://www.niddk.nih.gov/health-information/diabetes/overview/symptoms-causes</a:t>
            </a:r>
            <a:endParaRPr lang="en-US" sz="2400" dirty="0"/>
          </a:p>
          <a:p>
            <a:pPr marL="0" indent="0">
              <a:buNone/>
            </a:pPr>
            <a:r>
              <a:rPr lang="en-US" sz="2400" dirty="0"/>
              <a:t>3. </a:t>
            </a:r>
            <a:r>
              <a:rPr lang="en-US" sz="2400" dirty="0">
                <a:solidFill>
                  <a:srgbClr val="BE5024"/>
                </a:solidFill>
                <a:hlinkClick r:id="rId4"/>
              </a:rPr>
              <a:t>https://www.diabetes.org.uk/diabetes-the-basics/diabetes-symptoms</a:t>
            </a:r>
            <a:r>
              <a:rPr lang="en-US" dirty="0">
                <a:hlinkClick r:id="rId5"/>
              </a:rPr>
              <a:t>  </a:t>
            </a:r>
          </a:p>
          <a:p>
            <a:pPr marL="0" indent="0">
              <a:buNone/>
            </a:pPr>
            <a:endParaRPr lang="en-US" u="sng" dirty="0">
              <a:hlinkClick r:id="rId5"/>
            </a:endParaRPr>
          </a:p>
          <a:p>
            <a:pPr marL="0" indent="0">
              <a:buNone/>
            </a:pPr>
            <a:r>
              <a:rPr lang="en-US" dirty="0"/>
              <a:t>1.</a:t>
            </a:r>
            <a:r>
              <a:rPr lang="en-US" u="sng" dirty="0">
                <a:hlinkClick r:id="rId5"/>
              </a:rPr>
              <a:t> https://www.nhs.uk/conditions/type-2-diabetes/</a:t>
            </a:r>
            <a:r>
              <a:rPr lang="en-US" dirty="0"/>
              <a:t>(</a:t>
            </a:r>
            <a:r>
              <a:rPr lang="en-US" sz="2400" dirty="0">
                <a:solidFill>
                  <a:srgbClr val="BE5024"/>
                </a:solidFill>
              </a:rPr>
              <a:t> </a:t>
            </a:r>
            <a:r>
              <a:rPr lang="en-US" sz="2400" dirty="0"/>
              <a:t>cross checking )</a:t>
            </a:r>
          </a:p>
          <a:p>
            <a:pPr marL="0" indent="0">
              <a:buNone/>
            </a:pPr>
            <a:r>
              <a:rPr lang="en-US" sz="2400" dirty="0"/>
              <a:t>2.</a:t>
            </a:r>
            <a:r>
              <a:rPr lang="en-US" u="sng" dirty="0">
                <a:hlinkClick r:id="rId6"/>
              </a:rPr>
              <a:t> https://www.bhf.org.uk/informationsupport/risk-factors/diabetes</a:t>
            </a:r>
            <a:r>
              <a:rPr lang="en-US" dirty="0"/>
              <a:t>(cross  checking)</a:t>
            </a:r>
            <a:endParaRPr lang="en-US" sz="2400" dirty="0"/>
          </a:p>
          <a:p>
            <a:pPr marL="0" indent="0">
              <a:buNone/>
            </a:pPr>
            <a:r>
              <a:rPr lang="en-US" sz="2400" dirty="0"/>
              <a:t>3.</a:t>
            </a:r>
            <a:r>
              <a:rPr lang="en-US" u="sng" dirty="0">
                <a:hlinkClick r:id="rId7"/>
              </a:rPr>
              <a:t> https://www.who.int/news-room/fact-sheets/detail/diabetes</a:t>
            </a:r>
            <a:r>
              <a:rPr lang="en-US" dirty="0"/>
              <a:t> </a:t>
            </a:r>
            <a:r>
              <a:rPr lang="en-US" u="sng" dirty="0"/>
              <a:t>(cross checking)</a:t>
            </a:r>
            <a:endParaRPr lang="en-US" sz="24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501504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5401-25F3-4729-8D8F-69DF28538E3A}"/>
              </a:ext>
            </a:extLst>
          </p:cNvPr>
          <p:cNvSpPr>
            <a:spLocks noGrp="1"/>
          </p:cNvSpPr>
          <p:nvPr>
            <p:ph type="title"/>
          </p:nvPr>
        </p:nvSpPr>
        <p:spPr>
          <a:xfrm>
            <a:off x="2895600" y="2103118"/>
            <a:ext cx="8610600" cy="91441"/>
          </a:xfrm>
        </p:spPr>
        <p:txBody>
          <a:bodyPr>
            <a:normAutofit fontScale="90000"/>
          </a:bodyPr>
          <a:lstStyle/>
          <a:p>
            <a:r>
              <a:rPr lang="en-US" dirty="0">
                <a:solidFill>
                  <a:schemeClr val="bg1"/>
                </a:solidFill>
              </a:rPr>
              <a:t>.</a:t>
            </a:r>
          </a:p>
        </p:txBody>
      </p:sp>
      <p:pic>
        <p:nvPicPr>
          <p:cNvPr id="1026" name="Picture 2" descr="https://tse3.mm.bing.net/th?id=OIP.5vC5Qjn9c6Wo0BlBbNf0GgHaHa&amp;pid=Api&amp;P=0&amp;h=220">
            <a:extLst>
              <a:ext uri="{FF2B5EF4-FFF2-40B4-BE49-F238E27FC236}">
                <a16:creationId xmlns:a16="http://schemas.microsoft.com/office/drawing/2014/main" id="{CD0CB87C-0577-4DE3-A2AE-E761BDF998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8166" y="1150071"/>
            <a:ext cx="7381188" cy="4229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8638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9474-084C-11E0-4E1F-45331F0645EF}"/>
              </a:ext>
            </a:extLst>
          </p:cNvPr>
          <p:cNvSpPr>
            <a:spLocks noGrp="1"/>
          </p:cNvSpPr>
          <p:nvPr>
            <p:ph type="title"/>
          </p:nvPr>
        </p:nvSpPr>
        <p:spPr/>
        <p:txBody>
          <a:bodyPr/>
          <a:lstStyle/>
          <a:p>
            <a:endParaRPr lang="en-US" dirty="0"/>
          </a:p>
        </p:txBody>
      </p:sp>
      <p:pic>
        <p:nvPicPr>
          <p:cNvPr id="7" name="intreview vedio">
            <a:hlinkClick r:id="" action="ppaction://media"/>
            <a:extLst>
              <a:ext uri="{FF2B5EF4-FFF2-40B4-BE49-F238E27FC236}">
                <a16:creationId xmlns:a16="http://schemas.microsoft.com/office/drawing/2014/main" id="{2BE958CD-2EDE-78B2-E27E-B2D4DAFFCA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 y="0"/>
            <a:ext cx="12115800" cy="6858000"/>
          </a:xfrm>
        </p:spPr>
      </p:pic>
    </p:spTree>
    <p:extLst>
      <p:ext uri="{BB962C8B-B14F-4D97-AF65-F5344CB8AC3E}">
        <p14:creationId xmlns:p14="http://schemas.microsoft.com/office/powerpoint/2010/main" val="3053571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C554-E3ED-82B4-FF58-1BD6A711EB2C}"/>
              </a:ext>
            </a:extLst>
          </p:cNvPr>
          <p:cNvSpPr>
            <a:spLocks noGrp="1"/>
          </p:cNvSpPr>
          <p:nvPr>
            <p:ph type="title"/>
          </p:nvPr>
        </p:nvSpPr>
        <p:spPr/>
        <p:txBody>
          <a:bodyPr/>
          <a:lstStyle/>
          <a:p>
            <a:r>
              <a:rPr lang="en-US" dirty="0"/>
              <a:t>Introduction about diabetes </a:t>
            </a:r>
          </a:p>
        </p:txBody>
      </p:sp>
      <p:sp>
        <p:nvSpPr>
          <p:cNvPr id="3" name="Content Placeholder 2">
            <a:extLst>
              <a:ext uri="{FF2B5EF4-FFF2-40B4-BE49-F238E27FC236}">
                <a16:creationId xmlns:a16="http://schemas.microsoft.com/office/drawing/2014/main" id="{3FF3FEA0-8080-9E2B-EEBF-4C8E7ECC7326}"/>
              </a:ext>
            </a:extLst>
          </p:cNvPr>
          <p:cNvSpPr>
            <a:spLocks noGrp="1"/>
          </p:cNvSpPr>
          <p:nvPr>
            <p:ph idx="1"/>
          </p:nvPr>
        </p:nvSpPr>
        <p:spPr>
          <a:xfrm>
            <a:off x="685800" y="2194560"/>
            <a:ext cx="3718089" cy="4024125"/>
          </a:xfrm>
        </p:spPr>
        <p:txBody>
          <a:bodyPr/>
          <a:lstStyle/>
          <a:p>
            <a:pPr marL="0" indent="0">
              <a:buNone/>
            </a:pPr>
            <a:r>
              <a:rPr lang="en-US" dirty="0"/>
              <a:t>Diabetes is a serious condition where your blood glucose level is too high. It can happen when your body doesn't produce enough insulin or the insulin it produces isn't effective. Or, when your body can't produce any insulin at all.</a:t>
            </a:r>
          </a:p>
          <a:p>
            <a:pPr marL="0" indent="0">
              <a:buNone/>
            </a:pPr>
            <a:endParaRPr lang="en-US" dirty="0"/>
          </a:p>
        </p:txBody>
      </p:sp>
      <p:pic>
        <p:nvPicPr>
          <p:cNvPr id="5" name="Picture 4">
            <a:extLst>
              <a:ext uri="{FF2B5EF4-FFF2-40B4-BE49-F238E27FC236}">
                <a16:creationId xmlns:a16="http://schemas.microsoft.com/office/drawing/2014/main" id="{D39BA93A-4C22-45FF-B494-D7FC7E394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8311" y="1989842"/>
            <a:ext cx="5828122" cy="4514653"/>
          </a:xfrm>
          <a:prstGeom prst="rect">
            <a:avLst/>
          </a:prstGeom>
        </p:spPr>
      </p:pic>
    </p:spTree>
    <p:extLst>
      <p:ext uri="{BB962C8B-B14F-4D97-AF65-F5344CB8AC3E}">
        <p14:creationId xmlns:p14="http://schemas.microsoft.com/office/powerpoint/2010/main" val="280109616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1F12-7BC0-DD4E-DB1A-54974B898C7F}"/>
              </a:ext>
            </a:extLst>
          </p:cNvPr>
          <p:cNvSpPr>
            <a:spLocks noGrp="1"/>
          </p:cNvSpPr>
          <p:nvPr>
            <p:ph type="title"/>
          </p:nvPr>
        </p:nvSpPr>
        <p:spPr/>
        <p:txBody>
          <a:bodyPr/>
          <a:lstStyle/>
          <a:p>
            <a:r>
              <a:rPr lang="en-US" dirty="0"/>
              <a:t>What are the types of diabetes </a:t>
            </a:r>
          </a:p>
        </p:txBody>
      </p:sp>
      <p:sp>
        <p:nvSpPr>
          <p:cNvPr id="3" name="Content Placeholder 2">
            <a:extLst>
              <a:ext uri="{FF2B5EF4-FFF2-40B4-BE49-F238E27FC236}">
                <a16:creationId xmlns:a16="http://schemas.microsoft.com/office/drawing/2014/main" id="{7720B350-C6E5-3875-FB5E-4154EFFD1AB5}"/>
              </a:ext>
            </a:extLst>
          </p:cNvPr>
          <p:cNvSpPr>
            <a:spLocks noGrp="1"/>
          </p:cNvSpPr>
          <p:nvPr>
            <p:ph idx="1"/>
          </p:nvPr>
        </p:nvSpPr>
        <p:spPr/>
        <p:txBody>
          <a:bodyPr>
            <a:normAutofit fontScale="85000" lnSpcReduction="20000"/>
          </a:bodyPr>
          <a:lstStyle/>
          <a:p>
            <a:pPr marL="0" indent="0">
              <a:buNone/>
            </a:pPr>
            <a:r>
              <a:rPr lang="en-US" dirty="0"/>
              <a:t>Type 1 diabetes is a medical condition in which, for unknown reasons, your immune system targets and kills the insulin-producing cells in your pancreas.</a:t>
            </a:r>
          </a:p>
          <a:p>
            <a:pPr marL="0" indent="0">
              <a:buNone/>
            </a:pPr>
            <a:endParaRPr lang="en-US" dirty="0"/>
          </a:p>
          <a:p>
            <a:pPr marL="0" indent="0">
              <a:buNone/>
            </a:pPr>
            <a:r>
              <a:rPr lang="en-US" dirty="0"/>
              <a:t>Type 2 diabetes: In this condition, the body either generates not enough of insulin or the cells don't react to it properly (insulin resistance). This kind of diabetes is the most common kind. Though it can also affect children, adults are the primary attackers.</a:t>
            </a:r>
          </a:p>
          <a:p>
            <a:pPr marL="0" indent="0">
              <a:buNone/>
            </a:pPr>
            <a:endParaRPr lang="en-US" dirty="0"/>
          </a:p>
          <a:p>
            <a:pPr marL="0" indent="0">
              <a:buNone/>
            </a:pPr>
            <a:endParaRPr lang="en-US" dirty="0"/>
          </a:p>
          <a:p>
            <a:pPr marL="0" indent="0" algn="r">
              <a:buNone/>
            </a:pPr>
            <a:endParaRPr lang="en-US" sz="1800" dirty="0"/>
          </a:p>
          <a:p>
            <a:pPr marL="0" indent="0" algn="r">
              <a:buNone/>
            </a:pPr>
            <a:endParaRPr lang="en-US" sz="1800" dirty="0"/>
          </a:p>
          <a:p>
            <a:pPr marL="0" indent="0" algn="r">
              <a:buNone/>
            </a:pPr>
            <a:endParaRPr lang="en-US" sz="1800" dirty="0"/>
          </a:p>
          <a:p>
            <a:pPr marL="0" indent="0" algn="r">
              <a:buNone/>
            </a:pPr>
            <a:endParaRPr lang="en-US" sz="1800" dirty="0"/>
          </a:p>
          <a:p>
            <a:pPr marL="0" indent="0" algn="r">
              <a:buNone/>
            </a:pPr>
            <a:r>
              <a:rPr lang="en-US" sz="1800" dirty="0"/>
              <a:t>professional, C. C. medical. (n.d.). Diabetes. Cleveland Clinic. https://my.clevelandclinic.org/health/diseases/7104-diabetes</a:t>
            </a:r>
          </a:p>
        </p:txBody>
      </p:sp>
    </p:spTree>
    <p:extLst>
      <p:ext uri="{BB962C8B-B14F-4D97-AF65-F5344CB8AC3E}">
        <p14:creationId xmlns:p14="http://schemas.microsoft.com/office/powerpoint/2010/main" val="151207512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9BF5-CA03-B076-33DB-ED0F5119EA56}"/>
              </a:ext>
            </a:extLst>
          </p:cNvPr>
          <p:cNvSpPr>
            <a:spLocks noGrp="1"/>
          </p:cNvSpPr>
          <p:nvPr>
            <p:ph type="title"/>
          </p:nvPr>
        </p:nvSpPr>
        <p:spPr/>
        <p:txBody>
          <a:bodyPr/>
          <a:lstStyle/>
          <a:p>
            <a:r>
              <a:rPr lang="en-US" dirty="0"/>
              <a:t>What causes diabetes?</a:t>
            </a:r>
            <a:br>
              <a:rPr lang="en-US" dirty="0"/>
            </a:br>
            <a:endParaRPr lang="en-US" dirty="0"/>
          </a:p>
        </p:txBody>
      </p:sp>
      <p:sp>
        <p:nvSpPr>
          <p:cNvPr id="3" name="Content Placeholder 2">
            <a:extLst>
              <a:ext uri="{FF2B5EF4-FFF2-40B4-BE49-F238E27FC236}">
                <a16:creationId xmlns:a16="http://schemas.microsoft.com/office/drawing/2014/main" id="{560731E3-C9BD-D528-0794-FDB2B759A31C}"/>
              </a:ext>
            </a:extLst>
          </p:cNvPr>
          <p:cNvSpPr>
            <a:spLocks noGrp="1"/>
          </p:cNvSpPr>
          <p:nvPr>
            <p:ph idx="1"/>
          </p:nvPr>
        </p:nvSpPr>
        <p:spPr/>
        <p:txBody>
          <a:bodyPr>
            <a:normAutofit/>
          </a:bodyPr>
          <a:lstStyle/>
          <a:p>
            <a:pPr marL="0" indent="0">
              <a:buNone/>
            </a:pPr>
            <a:r>
              <a:rPr lang="en-US" b="1" dirty="0"/>
              <a:t>What causes type 1 diabetes?</a:t>
            </a:r>
          </a:p>
          <a:p>
            <a:pPr marL="0" indent="0">
              <a:buNone/>
            </a:pPr>
            <a:r>
              <a:rPr lang="en-US" dirty="0"/>
              <a:t>Scientists think type 1 diabetes is caused by genes and environmental factors, such as viruses, that might trigger the disease. </a:t>
            </a:r>
          </a:p>
          <a:p>
            <a:pPr marL="0" indent="0">
              <a:buNone/>
            </a:pPr>
            <a:endParaRPr lang="en-US" b="1" i="0" dirty="0">
              <a:effectLst/>
              <a:latin typeface="Open Sans" panose="020B0606030504020204" pitchFamily="34" charset="0"/>
            </a:endParaRPr>
          </a:p>
          <a:p>
            <a:pPr marL="0" indent="0" algn="l">
              <a:buNone/>
            </a:pPr>
            <a:r>
              <a:rPr lang="en-US" b="1" i="0" dirty="0">
                <a:effectLst/>
                <a:latin typeface="Open Sans" panose="020B0606030504020204" pitchFamily="34" charset="0"/>
              </a:rPr>
              <a:t>What causes type 2 diabetes?</a:t>
            </a:r>
          </a:p>
          <a:p>
            <a:pPr marL="0" indent="0">
              <a:buNone/>
            </a:pPr>
            <a:r>
              <a:rPr lang="en-US" dirty="0"/>
              <a:t>The most common kind of diabetes, type 2, comes due to a number of elements, including genetic and eating habits.</a:t>
            </a:r>
          </a:p>
          <a:p>
            <a:pPr marL="0" indent="0" algn="r">
              <a:buNone/>
            </a:pPr>
            <a:r>
              <a:rPr lang="en-US" sz="1100" dirty="0"/>
              <a:t>U.S. Department of Health and Human Services. (n.d.). Symptoms &amp;amp; causes of diabetes - NIDDK. National Institute of Diabetes and Digestive and Kidney Diseases. https://www.niddk.nih.gov/health-information/diabetes/overview/symptoms-causes</a:t>
            </a:r>
          </a:p>
        </p:txBody>
      </p:sp>
    </p:spTree>
    <p:extLst>
      <p:ext uri="{BB962C8B-B14F-4D97-AF65-F5344CB8AC3E}">
        <p14:creationId xmlns:p14="http://schemas.microsoft.com/office/powerpoint/2010/main" val="28649584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3DA4-F4EF-6F68-DC2F-6C1102AD28B2}"/>
              </a:ext>
            </a:extLst>
          </p:cNvPr>
          <p:cNvSpPr>
            <a:spLocks noGrp="1"/>
          </p:cNvSpPr>
          <p:nvPr>
            <p:ph type="title"/>
          </p:nvPr>
        </p:nvSpPr>
        <p:spPr/>
        <p:txBody>
          <a:bodyPr>
            <a:normAutofit/>
          </a:bodyPr>
          <a:lstStyle/>
          <a:p>
            <a:r>
              <a:rPr lang="en-US" sz="4000" dirty="0">
                <a:effectLst/>
                <a:latin typeface="Calibri" panose="020F0502020204030204" pitchFamily="34" charset="0"/>
                <a:ea typeface="Calibri" panose="020F0502020204030204" pitchFamily="34" charset="0"/>
                <a:cs typeface="Arial" panose="020B0604020202020204" pitchFamily="34" charset="0"/>
              </a:rPr>
              <a:t>How does diabetes effect the other organs?</a:t>
            </a:r>
            <a:endParaRPr lang="en-US" sz="8000" dirty="0"/>
          </a:p>
        </p:txBody>
      </p:sp>
      <p:sp>
        <p:nvSpPr>
          <p:cNvPr id="3" name="Content Placeholder 2">
            <a:extLst>
              <a:ext uri="{FF2B5EF4-FFF2-40B4-BE49-F238E27FC236}">
                <a16:creationId xmlns:a16="http://schemas.microsoft.com/office/drawing/2014/main" id="{66D3ECE1-EC3E-AB75-5239-BF1A9C5F2FB4}"/>
              </a:ext>
            </a:extLst>
          </p:cNvPr>
          <p:cNvSpPr>
            <a:spLocks noGrp="1"/>
          </p:cNvSpPr>
          <p:nvPr>
            <p:ph idx="1"/>
          </p:nvPr>
        </p:nvSpPr>
        <p:spPr/>
        <p:txBody>
          <a:bodyPr>
            <a:normAutofit/>
          </a:bodyPr>
          <a:lstStyle/>
          <a:p>
            <a:pPr marL="0" indent="0">
              <a:buNone/>
            </a:pPr>
            <a:r>
              <a:rPr lang="en-US" dirty="0"/>
              <a:t>Diabetes has so many what you call micro and macro vascular complications. These may lead to disorders in the retina so affecting the eyes, the kidneys, the heart, of course, and the upper and lower limbs which might lead to amputations so there are so many co- morbidities.</a:t>
            </a:r>
          </a:p>
          <a:p>
            <a:pPr marL="0" indent="0">
              <a:buNone/>
            </a:pPr>
            <a:endParaRPr lang="en-US" dirty="0"/>
          </a:p>
          <a:p>
            <a:pPr marL="0" indent="0">
              <a:buNone/>
            </a:pPr>
            <a:endParaRPr lang="en-US" dirty="0"/>
          </a:p>
          <a:p>
            <a:pPr marL="0" indent="0">
              <a:buNone/>
            </a:pPr>
            <a:endParaRPr lang="en-US" dirty="0"/>
          </a:p>
          <a:p>
            <a:pPr marL="0" indent="0" algn="r">
              <a:buNone/>
            </a:pPr>
            <a:r>
              <a:rPr lang="en-US" dirty="0"/>
              <a:t>related to what </a:t>
            </a:r>
            <a:r>
              <a:rPr lang="en-US" dirty="0" err="1"/>
              <a:t>dr.suhair</a:t>
            </a:r>
            <a:r>
              <a:rPr lang="en-US" dirty="0"/>
              <a:t> </a:t>
            </a:r>
            <a:r>
              <a:rPr lang="en-US" dirty="0" err="1"/>
              <a:t>zoumot</a:t>
            </a:r>
            <a:r>
              <a:rPr lang="en-US" dirty="0"/>
              <a:t> said</a:t>
            </a:r>
          </a:p>
        </p:txBody>
      </p:sp>
    </p:spTree>
    <p:extLst>
      <p:ext uri="{BB962C8B-B14F-4D97-AF65-F5344CB8AC3E}">
        <p14:creationId xmlns:p14="http://schemas.microsoft.com/office/powerpoint/2010/main" val="14952329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94FA-CE37-22E5-123D-B7765FEAD464}"/>
              </a:ext>
            </a:extLst>
          </p:cNvPr>
          <p:cNvSpPr>
            <a:spLocks noGrp="1"/>
          </p:cNvSpPr>
          <p:nvPr>
            <p:ph type="title"/>
          </p:nvPr>
        </p:nvSpPr>
        <p:spPr/>
        <p:txBody>
          <a:bodyPr>
            <a:normAutofit/>
          </a:bodyPr>
          <a:lstStyle/>
          <a:p>
            <a:r>
              <a:rPr lang="en-US" dirty="0">
                <a:effectLst/>
                <a:latin typeface="Calibri" panose="020F0502020204030204" pitchFamily="34" charset="0"/>
                <a:ea typeface="Calibri" panose="020F0502020204030204" pitchFamily="34" charset="0"/>
                <a:cs typeface="Arial" panose="020B0604020202020204" pitchFamily="34" charset="0"/>
              </a:rPr>
              <a:t>How to prevent it?</a:t>
            </a:r>
            <a:endParaRPr lang="en-US" sz="8800" dirty="0"/>
          </a:p>
        </p:txBody>
      </p:sp>
      <p:sp>
        <p:nvSpPr>
          <p:cNvPr id="3" name="Content Placeholder 2">
            <a:extLst>
              <a:ext uri="{FF2B5EF4-FFF2-40B4-BE49-F238E27FC236}">
                <a16:creationId xmlns:a16="http://schemas.microsoft.com/office/drawing/2014/main" id="{A7BAA671-6E93-A145-C6EE-6DF820E8FF92}"/>
              </a:ext>
            </a:extLst>
          </p:cNvPr>
          <p:cNvSpPr>
            <a:spLocks noGrp="1"/>
          </p:cNvSpPr>
          <p:nvPr>
            <p:ph idx="1"/>
          </p:nvPr>
        </p:nvSpPr>
        <p:spPr/>
        <p:txBody>
          <a:bodyPr/>
          <a:lstStyle/>
          <a:p>
            <a:pPr marL="0" indent="0">
              <a:buNone/>
            </a:pPr>
            <a:r>
              <a:rPr lang="en-US" dirty="0"/>
              <a:t>1.Lose extra weight</a:t>
            </a:r>
          </a:p>
          <a:p>
            <a:pPr marL="0" indent="0">
              <a:buNone/>
            </a:pPr>
            <a:r>
              <a:rPr lang="en-US" dirty="0"/>
              <a:t>2.Be more physically active</a:t>
            </a:r>
          </a:p>
          <a:p>
            <a:pPr marL="0" indent="0">
              <a:buNone/>
            </a:pPr>
            <a:r>
              <a:rPr lang="en-US" dirty="0"/>
              <a:t>3.Eat healthy plant foods</a:t>
            </a:r>
          </a:p>
          <a:p>
            <a:pPr marL="0" indent="0">
              <a:buNone/>
            </a:pPr>
            <a:r>
              <a:rPr lang="en-US" dirty="0"/>
              <a:t>4.Eat healthy fats</a:t>
            </a:r>
          </a:p>
          <a:p>
            <a:pPr marL="0" indent="0">
              <a:buNone/>
            </a:pPr>
            <a:r>
              <a:rPr lang="en-US" dirty="0"/>
              <a:t>5.Skip fad diets and make healthier choices</a:t>
            </a:r>
          </a:p>
          <a:p>
            <a:pPr marL="0" indent="0">
              <a:buNone/>
            </a:pPr>
            <a:endParaRPr lang="en-US" sz="1400" dirty="0"/>
          </a:p>
          <a:p>
            <a:pPr marL="0" indent="0">
              <a:buNone/>
            </a:pPr>
            <a:endParaRPr lang="en-US" sz="1400" dirty="0"/>
          </a:p>
          <a:p>
            <a:pPr marL="0" indent="0">
              <a:buNone/>
            </a:pPr>
            <a:endParaRPr lang="en-US" sz="1400" dirty="0"/>
          </a:p>
          <a:p>
            <a:pPr marL="0" indent="0" algn="r">
              <a:buNone/>
            </a:pPr>
            <a:r>
              <a:rPr lang="en-US" sz="1400" dirty="0"/>
              <a:t>Mayo Foundation for Medical Education and Research. (2023, March 24). Diabetes prevention: 5 tips for taking control. Mayo Clinic. https://www.mayoclinic.org/diseases-conditions/type-2-diabetes/in-depth/diabetes-prevention/art-20047639</a:t>
            </a:r>
          </a:p>
        </p:txBody>
      </p:sp>
    </p:spTree>
    <p:extLst>
      <p:ext uri="{BB962C8B-B14F-4D97-AF65-F5344CB8AC3E}">
        <p14:creationId xmlns:p14="http://schemas.microsoft.com/office/powerpoint/2010/main" val="3047067295"/>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D1E1-2650-4BAF-90D4-1B4691A26104}"/>
              </a:ext>
            </a:extLst>
          </p:cNvPr>
          <p:cNvSpPr>
            <a:spLocks noGrp="1"/>
          </p:cNvSpPr>
          <p:nvPr>
            <p:ph type="title"/>
          </p:nvPr>
        </p:nvSpPr>
        <p:spPr/>
        <p:txBody>
          <a:bodyPr/>
          <a:lstStyle/>
          <a:p>
            <a:r>
              <a:rPr lang="en-US" dirty="0"/>
              <a:t>What are the symptoms of diabetes?</a:t>
            </a:r>
          </a:p>
        </p:txBody>
      </p:sp>
      <p:sp>
        <p:nvSpPr>
          <p:cNvPr id="3" name="Content Placeholder 2">
            <a:extLst>
              <a:ext uri="{FF2B5EF4-FFF2-40B4-BE49-F238E27FC236}">
                <a16:creationId xmlns:a16="http://schemas.microsoft.com/office/drawing/2014/main" id="{09591F7F-CE8F-4349-BE72-C1C826F79061}"/>
              </a:ext>
            </a:extLst>
          </p:cNvPr>
          <p:cNvSpPr>
            <a:spLocks noGrp="1"/>
          </p:cNvSpPr>
          <p:nvPr>
            <p:ph idx="1"/>
          </p:nvPr>
        </p:nvSpPr>
        <p:spPr>
          <a:xfrm>
            <a:off x="685801" y="2194560"/>
            <a:ext cx="5410200" cy="4024125"/>
          </a:xfrm>
        </p:spPr>
        <p:txBody>
          <a:bodyPr>
            <a:normAutofit fontScale="77500" lnSpcReduction="20000"/>
          </a:bodyPr>
          <a:lstStyle/>
          <a:p>
            <a:pPr marL="0" indent="0">
              <a:buNone/>
            </a:pPr>
            <a:r>
              <a:rPr lang="en-US" dirty="0"/>
              <a:t>Toilet - going for a wee a lot, especially at night. Thirsty - being really thirsty. Tired - feeling more tired than usual. Thinner - losing weight without trying to. Genital itching or thrush. Cuts and wounds take longer to heal. Blurred eyesight Increased hunger.</a:t>
            </a:r>
          </a:p>
          <a:p>
            <a:pPr marL="0" indent="0">
              <a:buNone/>
            </a:pPr>
            <a:r>
              <a:rPr lang="en-US" dirty="0"/>
              <a:t>What the patient will feel in the beginning first hunger, sweating and thirst in the first place but all of these symptoms has to be confirmed by lab test to measure the blood glucose level of course. (What doctor </a:t>
            </a:r>
            <a:r>
              <a:rPr lang="en-US" dirty="0" err="1"/>
              <a:t>suhair</a:t>
            </a:r>
            <a:r>
              <a:rPr lang="en-US" dirty="0"/>
              <a:t> </a:t>
            </a:r>
            <a:r>
              <a:rPr lang="en-US" dirty="0" err="1"/>
              <a:t>zoumot</a:t>
            </a:r>
            <a:r>
              <a:rPr lang="en-US" dirty="0"/>
              <a:t> said) </a:t>
            </a:r>
          </a:p>
          <a:p>
            <a:pPr marL="0" indent="0">
              <a:buNone/>
            </a:pPr>
            <a:endParaRPr lang="en-US" dirty="0"/>
          </a:p>
          <a:p>
            <a:pPr marL="0" indent="0">
              <a:buNone/>
            </a:pPr>
            <a:endParaRPr lang="en-US" dirty="0"/>
          </a:p>
          <a:p>
            <a:pPr marL="0" indent="0">
              <a:buNone/>
            </a:pPr>
            <a:endParaRPr lang="en-US" dirty="0"/>
          </a:p>
          <a:p>
            <a:pPr marL="0" indent="0">
              <a:buNone/>
            </a:pPr>
            <a:r>
              <a:rPr lang="en-US" sz="1600" dirty="0"/>
              <a:t>Diabetes UK. (n.d.). </a:t>
            </a:r>
            <a:r>
              <a:rPr lang="en-US" sz="1600" i="1" dirty="0"/>
              <a:t>What are the signs and symptoms of diabetes?</a:t>
            </a:r>
            <a:r>
              <a:rPr lang="en-US" sz="1600" dirty="0"/>
              <a:t> https://www.diabetes.org.uk/diabetes-the-basics/diabetes-symptoms </a:t>
            </a:r>
          </a:p>
          <a:p>
            <a:pPr marL="0" indent="0">
              <a:buNone/>
            </a:pPr>
            <a:endParaRPr lang="en-US" dirty="0"/>
          </a:p>
        </p:txBody>
      </p:sp>
      <p:pic>
        <p:nvPicPr>
          <p:cNvPr id="5" name="Picture 4">
            <a:extLst>
              <a:ext uri="{FF2B5EF4-FFF2-40B4-BE49-F238E27FC236}">
                <a16:creationId xmlns:a16="http://schemas.microsoft.com/office/drawing/2014/main" id="{B02D6937-9AD0-4156-B828-24C6CC31E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464" y="1904215"/>
            <a:ext cx="3668616" cy="4590854"/>
          </a:xfrm>
          <a:prstGeom prst="rect">
            <a:avLst/>
          </a:prstGeom>
        </p:spPr>
      </p:pic>
    </p:spTree>
    <p:extLst>
      <p:ext uri="{BB962C8B-B14F-4D97-AF65-F5344CB8AC3E}">
        <p14:creationId xmlns:p14="http://schemas.microsoft.com/office/powerpoint/2010/main" val="250724430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838-78BE-413A-8025-925E439455DA}"/>
              </a:ext>
            </a:extLst>
          </p:cNvPr>
          <p:cNvSpPr>
            <a:spLocks noGrp="1"/>
          </p:cNvSpPr>
          <p:nvPr>
            <p:ph type="title"/>
          </p:nvPr>
        </p:nvSpPr>
        <p:spPr>
          <a:xfrm>
            <a:off x="685800" y="764373"/>
            <a:ext cx="8610600" cy="1293028"/>
          </a:xfrm>
        </p:spPr>
        <p:txBody>
          <a:bodyPr/>
          <a:lstStyle/>
          <a:p>
            <a:pPr algn="l"/>
            <a:r>
              <a:rPr lang="en-US" dirty="0"/>
              <a:t>Summary (video)</a:t>
            </a:r>
          </a:p>
        </p:txBody>
      </p:sp>
      <p:sp>
        <p:nvSpPr>
          <p:cNvPr id="6" name="Content Placeholder 5">
            <a:extLst>
              <a:ext uri="{FF2B5EF4-FFF2-40B4-BE49-F238E27FC236}">
                <a16:creationId xmlns:a16="http://schemas.microsoft.com/office/drawing/2014/main" id="{F609C54E-FAD3-4793-A87D-2A998A2188E3}"/>
              </a:ext>
            </a:extLst>
          </p:cNvPr>
          <p:cNvSpPr>
            <a:spLocks noGrp="1"/>
          </p:cNvSpPr>
          <p:nvPr>
            <p:ph idx="1"/>
          </p:nvPr>
        </p:nvSpPr>
        <p:spPr>
          <a:xfrm>
            <a:off x="685800" y="2194560"/>
            <a:ext cx="10820400" cy="3650059"/>
          </a:xfrm>
        </p:spPr>
        <p:txBody>
          <a:bodyPr/>
          <a:lstStyle/>
          <a:p>
            <a:r>
              <a:rPr lang="en-US" dirty="0"/>
              <a:t>https://www.youtube.com/watch?v=wZAjVQWbMlE</a:t>
            </a:r>
          </a:p>
        </p:txBody>
      </p:sp>
    </p:spTree>
    <p:extLst>
      <p:ext uri="{BB962C8B-B14F-4D97-AF65-F5344CB8AC3E}">
        <p14:creationId xmlns:p14="http://schemas.microsoft.com/office/powerpoint/2010/main" val="42940980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19120</TotalTime>
  <Words>708</Words>
  <Application>Microsoft Office PowerPoint</Application>
  <PresentationFormat>Widescreen</PresentationFormat>
  <Paragraphs>56</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Open Sans</vt:lpstr>
      <vt:lpstr>Vapor Trail</vt:lpstr>
      <vt:lpstr>Diabetes </vt:lpstr>
      <vt:lpstr>PowerPoint Presentation</vt:lpstr>
      <vt:lpstr>Introduction about diabetes </vt:lpstr>
      <vt:lpstr>What are the types of diabetes </vt:lpstr>
      <vt:lpstr>What causes diabetes? </vt:lpstr>
      <vt:lpstr>How does diabetes effect the other organs?</vt:lpstr>
      <vt:lpstr>How to prevent it?</vt:lpstr>
      <vt:lpstr>What are the symptoms of diabetes?</vt:lpstr>
      <vt:lpstr>Summary (video)</vt:lpstr>
      <vt:lpstr>Cross checking </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dc:title>
  <dc:creator>Naser Sunna</dc:creator>
  <cp:lastModifiedBy>Hazim</cp:lastModifiedBy>
  <cp:revision>20</cp:revision>
  <dcterms:created xsi:type="dcterms:W3CDTF">2023-10-27T10:46:41Z</dcterms:created>
  <dcterms:modified xsi:type="dcterms:W3CDTF">2023-11-11T14:40:52Z</dcterms:modified>
</cp:coreProperties>
</file>